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0" r:id="rId3"/>
    <p:sldId id="261" r:id="rId4"/>
    <p:sldId id="259" r:id="rId5"/>
    <p:sldId id="257" r:id="rId6"/>
    <p:sldId id="258"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916586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60082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MX"/>
              <a:t>Haz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95661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1053534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MX"/>
              <a:t>Haz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5584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MX"/>
              <a:t>Haz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MX"/>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13132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10203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75179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46515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C25D7642-3D81-5648-8ACA-C1C375A0D22A}" type="datetimeFigureOut">
              <a:rPr lang="es-PE" smtClean="0"/>
              <a:t>21/05/23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80230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C25D7642-3D81-5648-8ACA-C1C375A0D22A}" type="datetimeFigureOut">
              <a:rPr lang="es-PE" smtClean="0"/>
              <a:t>21/05/23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77275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C25D7642-3D81-5648-8ACA-C1C375A0D22A}" type="datetimeFigureOut">
              <a:rPr lang="es-PE" smtClean="0"/>
              <a:t>21/05/23</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753181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C25D7642-3D81-5648-8ACA-C1C375A0D22A}" type="datetimeFigureOut">
              <a:rPr lang="es-PE" smtClean="0"/>
              <a:t>21/05/23</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154795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5D7642-3D81-5648-8ACA-C1C375A0D22A}" type="datetimeFigureOut">
              <a:rPr lang="es-PE" smtClean="0"/>
              <a:t>21/05/23</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226262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MX"/>
              <a:t>Haz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25D7642-3D81-5648-8ACA-C1C375A0D22A}" type="datetimeFigureOut">
              <a:rPr lang="es-PE" smtClean="0"/>
              <a:t>21/05/23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367164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25D7642-3D81-5648-8ACA-C1C375A0D22A}" type="datetimeFigureOut">
              <a:rPr lang="es-PE" smtClean="0"/>
              <a:t>21/05/23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786190D6-EE74-2E4B-8C70-0AF528C536EA}" type="slidenum">
              <a:rPr lang="es-PE" smtClean="0"/>
              <a:t>‹Nº›</a:t>
            </a:fld>
            <a:endParaRPr lang="es-PE"/>
          </a:p>
        </p:txBody>
      </p:sp>
    </p:spTree>
    <p:extLst>
      <p:ext uri="{BB962C8B-B14F-4D97-AF65-F5344CB8AC3E}">
        <p14:creationId xmlns:p14="http://schemas.microsoft.com/office/powerpoint/2010/main" val="213429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25D7642-3D81-5648-8ACA-C1C375A0D22A}" type="datetimeFigureOut">
              <a:rPr lang="es-PE" smtClean="0"/>
              <a:t>21/05/23</a:t>
            </a:fld>
            <a:endParaRPr lang="es-P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86190D6-EE74-2E4B-8C70-0AF528C536EA}" type="slidenum">
              <a:rPr lang="es-PE" smtClean="0"/>
              <a:t>‹Nº›</a:t>
            </a:fld>
            <a:endParaRPr lang="es-PE"/>
          </a:p>
        </p:txBody>
      </p:sp>
    </p:spTree>
    <p:extLst>
      <p:ext uri="{BB962C8B-B14F-4D97-AF65-F5344CB8AC3E}">
        <p14:creationId xmlns:p14="http://schemas.microsoft.com/office/powerpoint/2010/main" val="2140271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A6A0A-6E43-F6D5-13C9-45E968A86171}"/>
              </a:ext>
            </a:extLst>
          </p:cNvPr>
          <p:cNvSpPr>
            <a:spLocks noGrp="1"/>
          </p:cNvSpPr>
          <p:nvPr>
            <p:ph type="ctrTitle"/>
          </p:nvPr>
        </p:nvSpPr>
        <p:spPr>
          <a:xfrm>
            <a:off x="1300238" y="198129"/>
            <a:ext cx="7766936" cy="1646302"/>
          </a:xfrm>
        </p:spPr>
        <p:txBody>
          <a:bodyPr/>
          <a:lstStyle/>
          <a:p>
            <a:pPr algn="ctr"/>
            <a:r>
              <a:rPr lang="es-PE" sz="9600" b="1" i="1" dirty="0">
                <a:latin typeface="Matura MT Script Capitals" panose="03020802060602070202" pitchFamily="66" charset="77"/>
              </a:rPr>
              <a:t>La Lechuza</a:t>
            </a:r>
          </a:p>
        </p:txBody>
      </p:sp>
      <p:sp>
        <p:nvSpPr>
          <p:cNvPr id="3" name="Subtítulo 2">
            <a:extLst>
              <a:ext uri="{FF2B5EF4-FFF2-40B4-BE49-F238E27FC236}">
                <a16:creationId xmlns:a16="http://schemas.microsoft.com/office/drawing/2014/main" id="{D92ADCB7-62F0-07AA-9A99-0C8F421C84A8}"/>
              </a:ext>
            </a:extLst>
          </p:cNvPr>
          <p:cNvSpPr>
            <a:spLocks noGrp="1"/>
          </p:cNvSpPr>
          <p:nvPr>
            <p:ph type="subTitle" idx="1"/>
          </p:nvPr>
        </p:nvSpPr>
        <p:spPr>
          <a:xfrm>
            <a:off x="-96809" y="6013477"/>
            <a:ext cx="4158342" cy="1096899"/>
          </a:xfrm>
        </p:spPr>
        <p:txBody>
          <a:bodyPr/>
          <a:lstStyle/>
          <a:p>
            <a:pPr algn="ctr"/>
            <a:r>
              <a:rPr lang="es-PE" dirty="0">
                <a:solidFill>
                  <a:schemeClr val="tx1"/>
                </a:solidFill>
              </a:rPr>
              <a:t>Alumno: Carlos Bruce Kam Briones </a:t>
            </a:r>
          </a:p>
          <a:p>
            <a:pPr algn="ctr"/>
            <a:r>
              <a:rPr lang="es-PE" dirty="0">
                <a:solidFill>
                  <a:schemeClr val="tx1"/>
                </a:solidFill>
              </a:rPr>
              <a:t>1er. Año de secundaria</a:t>
            </a:r>
          </a:p>
        </p:txBody>
      </p:sp>
      <p:pic>
        <p:nvPicPr>
          <p:cNvPr id="5" name="Imagen 4">
            <a:extLst>
              <a:ext uri="{FF2B5EF4-FFF2-40B4-BE49-F238E27FC236}">
                <a16:creationId xmlns:a16="http://schemas.microsoft.com/office/drawing/2014/main" id="{596EEA97-46D5-24E7-D475-5B4779C07206}"/>
              </a:ext>
            </a:extLst>
          </p:cNvPr>
          <p:cNvPicPr>
            <a:picLocks noChangeAspect="1"/>
          </p:cNvPicPr>
          <p:nvPr/>
        </p:nvPicPr>
        <p:blipFill>
          <a:blip r:embed="rId4"/>
          <a:stretch>
            <a:fillRect/>
          </a:stretch>
        </p:blipFill>
        <p:spPr>
          <a:xfrm>
            <a:off x="1152948" y="2185230"/>
            <a:ext cx="3571140" cy="3571140"/>
          </a:xfrm>
          <a:prstGeom prst="rect">
            <a:avLst/>
          </a:prstGeom>
        </p:spPr>
      </p:pic>
      <p:pic>
        <p:nvPicPr>
          <p:cNvPr id="6" name="Grabación de pantalla 2023-05-20 a la(s) 11.12.18">
            <a:hlinkClick r:id="" action="ppaction://media"/>
            <a:extLst>
              <a:ext uri="{FF2B5EF4-FFF2-40B4-BE49-F238E27FC236}">
                <a16:creationId xmlns:a16="http://schemas.microsoft.com/office/drawing/2014/main" id="{8F14382E-C33E-B71D-A588-084CCD5B33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233" t="6434"/>
          <a:stretch/>
        </p:blipFill>
        <p:spPr>
          <a:xfrm>
            <a:off x="5095139" y="1928123"/>
            <a:ext cx="4158343" cy="4085354"/>
          </a:xfrm>
          <a:prstGeom prst="ellipse">
            <a:avLst/>
          </a:prstGeom>
          <a:ln>
            <a:noFill/>
          </a:ln>
          <a:effectLst>
            <a:softEdge rad="112500"/>
          </a:effectLst>
        </p:spPr>
      </p:pic>
      <p:sp>
        <p:nvSpPr>
          <p:cNvPr id="8" name="CuadroTexto 7">
            <a:extLst>
              <a:ext uri="{FF2B5EF4-FFF2-40B4-BE49-F238E27FC236}">
                <a16:creationId xmlns:a16="http://schemas.microsoft.com/office/drawing/2014/main" id="{6F951432-D6AB-DFC1-110C-47FD655CF580}"/>
              </a:ext>
            </a:extLst>
          </p:cNvPr>
          <p:cNvSpPr txBox="1"/>
          <p:nvPr/>
        </p:nvSpPr>
        <p:spPr>
          <a:xfrm>
            <a:off x="9357387" y="6407521"/>
            <a:ext cx="2725939" cy="369332"/>
          </a:xfrm>
          <a:prstGeom prst="rect">
            <a:avLst/>
          </a:prstGeom>
          <a:noFill/>
        </p:spPr>
        <p:txBody>
          <a:bodyPr wrap="none" rtlCol="0">
            <a:spAutoFit/>
          </a:bodyPr>
          <a:lstStyle/>
          <a:p>
            <a:r>
              <a:rPr lang="es-PE" dirty="0"/>
              <a:t>Prof.:Alvaro Ruiz Peralta</a:t>
            </a:r>
          </a:p>
        </p:txBody>
      </p:sp>
    </p:spTree>
    <p:extLst>
      <p:ext uri="{BB962C8B-B14F-4D97-AF65-F5344CB8AC3E}">
        <p14:creationId xmlns:p14="http://schemas.microsoft.com/office/powerpoint/2010/main" val="2769368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C5649C-486E-3470-4E5B-16E911A4FAD7}"/>
              </a:ext>
            </a:extLst>
          </p:cNvPr>
          <p:cNvSpPr>
            <a:spLocks noGrp="1"/>
          </p:cNvSpPr>
          <p:nvPr>
            <p:ph type="title"/>
          </p:nvPr>
        </p:nvSpPr>
        <p:spPr>
          <a:xfrm>
            <a:off x="209248" y="478971"/>
            <a:ext cx="8596668" cy="1320800"/>
          </a:xfrm>
        </p:spPr>
        <p:txBody>
          <a:bodyPr>
            <a:normAutofit/>
          </a:bodyPr>
          <a:lstStyle/>
          <a:p>
            <a:r>
              <a:rPr lang="es-PE" sz="4000">
                <a:latin typeface="Bauhaus 93" pitchFamily="82" charset="77"/>
              </a:rPr>
              <a:t>Nombre científico </a:t>
            </a:r>
            <a:r>
              <a:rPr lang="es-PE" sz="4000" dirty="0">
                <a:latin typeface="Bauhaus 93" pitchFamily="82" charset="77"/>
              </a:rPr>
              <a:t>de las Lechuzas:</a:t>
            </a:r>
          </a:p>
        </p:txBody>
      </p:sp>
      <p:sp>
        <p:nvSpPr>
          <p:cNvPr id="3" name="Marcador de contenido 2">
            <a:extLst>
              <a:ext uri="{FF2B5EF4-FFF2-40B4-BE49-F238E27FC236}">
                <a16:creationId xmlns:a16="http://schemas.microsoft.com/office/drawing/2014/main" id="{57F26372-7AA3-AC60-254F-DA0D1D1FE97F}"/>
              </a:ext>
            </a:extLst>
          </p:cNvPr>
          <p:cNvSpPr>
            <a:spLocks noGrp="1"/>
          </p:cNvSpPr>
          <p:nvPr>
            <p:ph idx="1"/>
          </p:nvPr>
        </p:nvSpPr>
        <p:spPr>
          <a:xfrm>
            <a:off x="209248" y="1261378"/>
            <a:ext cx="7696200" cy="4335244"/>
          </a:xfrm>
        </p:spPr>
        <p:txBody>
          <a:bodyPr>
            <a:noAutofit/>
          </a:bodyPr>
          <a:lstStyle/>
          <a:p>
            <a:r>
              <a:rPr lang="es-PE" sz="3600" b="1" dirty="0">
                <a:solidFill>
                  <a:schemeClr val="tx1"/>
                </a:solidFill>
                <a:latin typeface="Dubai" panose="020B0503030403030204" pitchFamily="34" charset="-78"/>
                <a:cs typeface="Dubai" panose="020B0503030403030204" pitchFamily="34" charset="-78"/>
              </a:rPr>
              <a:t>El nombre científico de la </a:t>
            </a:r>
            <a:r>
              <a:rPr lang="es-PE" sz="3600" b="1" dirty="0">
                <a:solidFill>
                  <a:schemeClr val="tx1"/>
                </a:solidFill>
                <a:effectLst/>
                <a:latin typeface="Dubai" panose="020B0503030403030204" pitchFamily="34" charset="-78"/>
                <a:cs typeface="Dubai" panose="020B0503030403030204" pitchFamily="34" charset="-78"/>
              </a:rPr>
              <a:t>lechuza es (Tyto alba), también llamada lechuza de los campanarios, es una especie de </a:t>
            </a:r>
            <a:r>
              <a:rPr lang="es-PE" sz="3600" b="1" dirty="0">
                <a:solidFill>
                  <a:schemeClr val="tx1"/>
                </a:solidFill>
                <a:latin typeface="Dubai" panose="020B0503030403030204" pitchFamily="34" charset="-78"/>
                <a:cs typeface="Dubai" panose="020B0503030403030204" pitchFamily="34" charset="-78"/>
              </a:rPr>
              <a:t>rapaz</a:t>
            </a:r>
            <a:r>
              <a:rPr lang="es-PE" sz="3600" b="1" dirty="0">
                <a:solidFill>
                  <a:schemeClr val="tx1"/>
                </a:solidFill>
                <a:effectLst/>
                <a:latin typeface="Dubai" panose="020B0503030403030204" pitchFamily="34" charset="-78"/>
                <a:cs typeface="Dubai" panose="020B0503030403030204" pitchFamily="34" charset="-78"/>
              </a:rPr>
              <a:t> de la familia Tytonidae. </a:t>
            </a:r>
          </a:p>
          <a:p>
            <a:r>
              <a:rPr lang="es-PE" sz="3600" b="1" dirty="0">
                <a:solidFill>
                  <a:schemeClr val="tx1"/>
                </a:solidFill>
                <a:effectLst/>
                <a:latin typeface="Dubai" panose="020B0503030403030204" pitchFamily="34" charset="-78"/>
                <a:cs typeface="Dubai" panose="020B0503030403030204" pitchFamily="34" charset="-78"/>
              </a:rPr>
              <a:t>El área de distribución de ésta ave incluye los cinco continentes, en los que podemos encontrar varias subespecies.</a:t>
            </a:r>
            <a:endParaRPr lang="es-PE" sz="3600" b="1" dirty="0">
              <a:solidFill>
                <a:schemeClr val="tx1"/>
              </a:solidFill>
              <a:latin typeface="Dubai" panose="020B0503030403030204" pitchFamily="34" charset="-78"/>
              <a:cs typeface="Dubai" panose="020B0503030403030204" pitchFamily="34" charset="-78"/>
            </a:endParaRPr>
          </a:p>
        </p:txBody>
      </p:sp>
      <p:pic>
        <p:nvPicPr>
          <p:cNvPr id="4" name="Imagen 3">
            <a:extLst>
              <a:ext uri="{FF2B5EF4-FFF2-40B4-BE49-F238E27FC236}">
                <a16:creationId xmlns:a16="http://schemas.microsoft.com/office/drawing/2014/main" id="{01D420FB-B67D-4684-C52F-2258AC5F3565}"/>
              </a:ext>
            </a:extLst>
          </p:cNvPr>
          <p:cNvPicPr>
            <a:picLocks noChangeAspect="1"/>
          </p:cNvPicPr>
          <p:nvPr/>
        </p:nvPicPr>
        <p:blipFill rotWithShape="1">
          <a:blip r:embed="rId2"/>
          <a:srcRect l="41034" t="9454" b="4693"/>
          <a:stretch/>
        </p:blipFill>
        <p:spPr>
          <a:xfrm>
            <a:off x="7875589" y="1670792"/>
            <a:ext cx="3929744" cy="39708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992149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2BBF15-8B6F-BA42-B260-53BDC785F816}"/>
              </a:ext>
            </a:extLst>
          </p:cNvPr>
          <p:cNvSpPr>
            <a:spLocks noGrp="1"/>
          </p:cNvSpPr>
          <p:nvPr>
            <p:ph type="title"/>
          </p:nvPr>
        </p:nvSpPr>
        <p:spPr>
          <a:xfrm>
            <a:off x="381000" y="546344"/>
            <a:ext cx="8596668" cy="1320800"/>
          </a:xfrm>
        </p:spPr>
        <p:txBody>
          <a:bodyPr/>
          <a:lstStyle/>
          <a:p>
            <a:r>
              <a:rPr lang="es-PE" dirty="0">
                <a:latin typeface="Bauhaus 93" pitchFamily="82" charset="77"/>
              </a:rPr>
              <a:t>Su categoria taxonómica:</a:t>
            </a:r>
          </a:p>
        </p:txBody>
      </p:sp>
      <p:pic>
        <p:nvPicPr>
          <p:cNvPr id="4" name="Marcador de contenido 3">
            <a:extLst>
              <a:ext uri="{FF2B5EF4-FFF2-40B4-BE49-F238E27FC236}">
                <a16:creationId xmlns:a16="http://schemas.microsoft.com/office/drawing/2014/main" id="{7F4C3C4A-4496-0F1D-964F-C17F6CBB6130}"/>
              </a:ext>
            </a:extLst>
          </p:cNvPr>
          <p:cNvPicPr>
            <a:picLocks noGrp="1" noChangeAspect="1"/>
          </p:cNvPicPr>
          <p:nvPr>
            <p:ph idx="1"/>
          </p:nvPr>
        </p:nvPicPr>
        <p:blipFill>
          <a:blip r:embed="rId2"/>
          <a:stretch>
            <a:fillRect/>
          </a:stretch>
        </p:blipFill>
        <p:spPr>
          <a:xfrm>
            <a:off x="6738257" y="1320799"/>
            <a:ext cx="5191277" cy="38934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4A6CAE34-1A27-86AC-C184-2C192F167970}"/>
              </a:ext>
            </a:extLst>
          </p:cNvPr>
          <p:cNvSpPr txBox="1"/>
          <p:nvPr/>
        </p:nvSpPr>
        <p:spPr>
          <a:xfrm>
            <a:off x="381000" y="1867144"/>
            <a:ext cx="6357257" cy="2800767"/>
          </a:xfrm>
          <a:prstGeom prst="rect">
            <a:avLst/>
          </a:prstGeom>
          <a:noFill/>
        </p:spPr>
        <p:txBody>
          <a:bodyPr wrap="square" rtlCol="0">
            <a:spAutoFit/>
          </a:bodyPr>
          <a:lstStyle/>
          <a:p>
            <a:r>
              <a:rPr lang="es-PE" sz="4400" i="1" dirty="0">
                <a:latin typeface="Dubai" panose="020B0503030403030204" pitchFamily="34" charset="-78"/>
                <a:cs typeface="Dubai" panose="020B0503030403030204" pitchFamily="34" charset="-78"/>
              </a:rPr>
              <a:t>Su categoria taxonómica es la (Animalia) dentro de ese grupo se encuentran todos los animales .</a:t>
            </a:r>
          </a:p>
        </p:txBody>
      </p:sp>
    </p:spTree>
    <p:extLst>
      <p:ext uri="{BB962C8B-B14F-4D97-AF65-F5344CB8AC3E}">
        <p14:creationId xmlns:p14="http://schemas.microsoft.com/office/powerpoint/2010/main" val="260225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B0ACB4-C25E-E205-7DF9-40993BBB1811}"/>
              </a:ext>
            </a:extLst>
          </p:cNvPr>
          <p:cNvSpPr>
            <a:spLocks noGrp="1"/>
          </p:cNvSpPr>
          <p:nvPr>
            <p:ph type="title"/>
          </p:nvPr>
        </p:nvSpPr>
        <p:spPr>
          <a:xfrm>
            <a:off x="590249" y="348343"/>
            <a:ext cx="8596668" cy="1320800"/>
          </a:xfrm>
        </p:spPr>
        <p:txBody>
          <a:bodyPr/>
          <a:lstStyle/>
          <a:p>
            <a:r>
              <a:rPr lang="es-PE" sz="4400" dirty="0">
                <a:latin typeface="Bauhaus 93" pitchFamily="82" charset="77"/>
              </a:rPr>
              <a:t>Su hábitat:</a:t>
            </a:r>
            <a:br>
              <a:rPr lang="es-PE" dirty="0"/>
            </a:br>
            <a:endParaRPr lang="es-PE" dirty="0"/>
          </a:p>
        </p:txBody>
      </p:sp>
      <p:sp>
        <p:nvSpPr>
          <p:cNvPr id="6" name="Marcador de contenido 5">
            <a:extLst>
              <a:ext uri="{FF2B5EF4-FFF2-40B4-BE49-F238E27FC236}">
                <a16:creationId xmlns:a16="http://schemas.microsoft.com/office/drawing/2014/main" id="{C58EC78B-876B-9DE2-B60D-C0A67DD72048}"/>
              </a:ext>
            </a:extLst>
          </p:cNvPr>
          <p:cNvSpPr>
            <a:spLocks noGrp="1"/>
          </p:cNvSpPr>
          <p:nvPr>
            <p:ph idx="1"/>
          </p:nvPr>
        </p:nvSpPr>
        <p:spPr>
          <a:xfrm>
            <a:off x="133048" y="1488613"/>
            <a:ext cx="7334552" cy="3880773"/>
          </a:xfrm>
        </p:spPr>
        <p:txBody>
          <a:bodyPr>
            <a:normAutofit/>
          </a:bodyPr>
          <a:lstStyle/>
          <a:p>
            <a:r>
              <a:rPr lang="es-PE" sz="3200" b="1" dirty="0">
                <a:solidFill>
                  <a:schemeClr val="tx1"/>
                </a:solidFill>
                <a:latin typeface="Dubai Medium" panose="020B0503030403030204" pitchFamily="34" charset="-78"/>
                <a:cs typeface="Dubai Medium" panose="020B0503030403030204" pitchFamily="34" charset="-78"/>
              </a:rPr>
              <a:t>Se encuentran en todas las regiones de la tierra, en las que más coinciden son: B</a:t>
            </a:r>
            <a:r>
              <a:rPr lang="es-PE" sz="3200" b="1" u="none" strike="noStrike" dirty="0">
                <a:solidFill>
                  <a:schemeClr val="tx1"/>
                </a:solidFill>
                <a:effectLst/>
                <a:latin typeface="Dubai Medium" panose="020B0503030403030204" pitchFamily="34" charset="-78"/>
                <a:cs typeface="Dubai Medium" panose="020B0503030403030204" pitchFamily="34" charset="-78"/>
              </a:rPr>
              <a:t>osques, arboledas, granjas, graneros, pueblos y acantilados,</a:t>
            </a:r>
            <a:r>
              <a:rPr lang="es-PE" sz="3200" b="1" dirty="0">
                <a:solidFill>
                  <a:schemeClr val="tx1"/>
                </a:solidFill>
                <a:latin typeface="Dubai Medium" panose="020B0503030403030204" pitchFamily="34" charset="-78"/>
                <a:cs typeface="Dubai Medium" panose="020B0503030403030204" pitchFamily="34" charset="-78"/>
              </a:rPr>
              <a:t> excepto en zonas de frío como la Antártida, y otras islas lejanas, además no suelen sobrepasar altitudes superiores a los 1.200m.</a:t>
            </a:r>
          </a:p>
        </p:txBody>
      </p:sp>
      <p:pic>
        <p:nvPicPr>
          <p:cNvPr id="7" name="Imagen 6">
            <a:extLst>
              <a:ext uri="{FF2B5EF4-FFF2-40B4-BE49-F238E27FC236}">
                <a16:creationId xmlns:a16="http://schemas.microsoft.com/office/drawing/2014/main" id="{3B3FBC81-D850-D1B6-1DF5-2BCCE79F3312}"/>
              </a:ext>
            </a:extLst>
          </p:cNvPr>
          <p:cNvPicPr>
            <a:picLocks noChangeAspect="1"/>
          </p:cNvPicPr>
          <p:nvPr/>
        </p:nvPicPr>
        <p:blipFill rotWithShape="1">
          <a:blip r:embed="rId2"/>
          <a:srcRect r="31821"/>
          <a:stretch/>
        </p:blipFill>
        <p:spPr>
          <a:xfrm>
            <a:off x="7231418" y="1008743"/>
            <a:ext cx="4827534" cy="4292600"/>
          </a:xfrm>
          <a:prstGeom prst="ellipse">
            <a:avLst/>
          </a:prstGeom>
          <a:ln>
            <a:noFill/>
          </a:ln>
          <a:effectLst>
            <a:softEdge rad="112500"/>
          </a:effectLst>
        </p:spPr>
      </p:pic>
    </p:spTree>
    <p:extLst>
      <p:ext uri="{BB962C8B-B14F-4D97-AF65-F5344CB8AC3E}">
        <p14:creationId xmlns:p14="http://schemas.microsoft.com/office/powerpoint/2010/main" val="1516316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7AD972-F270-BF11-A598-4431B94D0135}"/>
              </a:ext>
            </a:extLst>
          </p:cNvPr>
          <p:cNvSpPr>
            <a:spLocks noGrp="1"/>
          </p:cNvSpPr>
          <p:nvPr>
            <p:ph type="title"/>
          </p:nvPr>
        </p:nvSpPr>
        <p:spPr>
          <a:xfrm>
            <a:off x="677334" y="404117"/>
            <a:ext cx="8596668" cy="1320800"/>
          </a:xfrm>
        </p:spPr>
        <p:txBody>
          <a:bodyPr/>
          <a:lstStyle/>
          <a:p>
            <a:r>
              <a:rPr lang="es-PE" dirty="0">
                <a:latin typeface="Bauhaus 93" pitchFamily="82" charset="77"/>
              </a:rPr>
              <a:t>Aspecto físico</a:t>
            </a:r>
            <a:r>
              <a:rPr lang="es-PE" dirty="0"/>
              <a:t>:</a:t>
            </a:r>
          </a:p>
        </p:txBody>
      </p:sp>
      <p:pic>
        <p:nvPicPr>
          <p:cNvPr id="4" name="Marcador de contenido 3">
            <a:extLst>
              <a:ext uri="{FF2B5EF4-FFF2-40B4-BE49-F238E27FC236}">
                <a16:creationId xmlns:a16="http://schemas.microsoft.com/office/drawing/2014/main" id="{AA970888-112B-C646-83C2-3619637E15ED}"/>
              </a:ext>
            </a:extLst>
          </p:cNvPr>
          <p:cNvPicPr>
            <a:picLocks noGrp="1" noChangeAspect="1"/>
          </p:cNvPicPr>
          <p:nvPr>
            <p:ph idx="1"/>
          </p:nvPr>
        </p:nvPicPr>
        <p:blipFill>
          <a:blip r:embed="rId2"/>
          <a:stretch>
            <a:fillRect/>
          </a:stretch>
        </p:blipFill>
        <p:spPr>
          <a:xfrm>
            <a:off x="8190893" y="2904581"/>
            <a:ext cx="3679373" cy="3679373"/>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144F121E-B156-16FC-78F5-8193D8D34E9B}"/>
              </a:ext>
            </a:extLst>
          </p:cNvPr>
          <p:cNvSpPr txBox="1"/>
          <p:nvPr/>
        </p:nvSpPr>
        <p:spPr>
          <a:xfrm>
            <a:off x="321734" y="1160126"/>
            <a:ext cx="7869159" cy="5293757"/>
          </a:xfrm>
          <a:prstGeom prst="rect">
            <a:avLst/>
          </a:prstGeom>
          <a:noFill/>
        </p:spPr>
        <p:txBody>
          <a:bodyPr wrap="square" rtlCol="0">
            <a:spAutoFit/>
          </a:bodyPr>
          <a:lstStyle/>
          <a:p>
            <a:r>
              <a:rPr lang="es-PE" sz="2000" b="1" i="0" u="none" strike="noStrike" dirty="0">
                <a:effectLst/>
                <a:latin typeface="Arial" panose="020B0604020202020204" pitchFamily="34" charset="0"/>
              </a:rPr>
              <a:t>-Uno de los rasgos más sobresalientes de las lechuzas es que están provistas de un aro de plumas, más duras que el resto, que rodean su cara en forma de corazón, </a:t>
            </a:r>
            <a:r>
              <a:rPr lang="es-PE" sz="2000" b="1" dirty="0">
                <a:latin typeface="Arial" panose="020B0604020202020204" pitchFamily="34" charset="0"/>
              </a:rPr>
              <a:t>é</a:t>
            </a:r>
            <a:r>
              <a:rPr lang="es-PE" sz="2000" b="1" i="0" u="none" strike="noStrike" dirty="0">
                <a:effectLst/>
                <a:latin typeface="Arial" panose="020B0604020202020204" pitchFamily="34" charset="0"/>
              </a:rPr>
              <a:t>ste particular plumaje les permite orientarse hacia su presa.</a:t>
            </a:r>
          </a:p>
          <a:p>
            <a:r>
              <a:rPr lang="es-PE" sz="2000" b="1" i="0" u="none" strike="noStrike" dirty="0">
                <a:effectLst/>
                <a:latin typeface="Arial" panose="020B0604020202020204" pitchFamily="34" charset="0"/>
              </a:rPr>
              <a:t> </a:t>
            </a:r>
          </a:p>
          <a:p>
            <a:r>
              <a:rPr lang="es-PE" sz="2000" b="1" dirty="0">
                <a:latin typeface="Arial" panose="020B0604020202020204" pitchFamily="34" charset="0"/>
              </a:rPr>
              <a:t>-</a:t>
            </a:r>
            <a:r>
              <a:rPr lang="es-PE" sz="2000" b="1" i="0" u="none" strike="noStrike" dirty="0">
                <a:effectLst/>
                <a:latin typeface="Arial" panose="020B0604020202020204" pitchFamily="34" charset="0"/>
              </a:rPr>
              <a:t>En los búhos ésta característica no está presente</a:t>
            </a:r>
            <a:r>
              <a:rPr lang="es-PE" sz="2000" b="1" i="0" u="none" strike="noStrike" dirty="0">
                <a:effectLst/>
                <a:latin typeface="Dubai Medium" panose="020B0503030403030204" pitchFamily="34" charset="-78"/>
                <a:cs typeface="Dubai Medium" panose="020B0503030403030204" pitchFamily="34" charset="-78"/>
              </a:rPr>
              <a:t>.</a:t>
            </a:r>
            <a:r>
              <a:rPr lang="es-PE" sz="2000" b="1" dirty="0">
                <a:latin typeface="Dubai Medium" panose="020B0503030403030204" pitchFamily="34" charset="-78"/>
                <a:cs typeface="Dubai Medium" panose="020B0503030403030204" pitchFamily="34" charset="-78"/>
              </a:rPr>
              <a:t> </a:t>
            </a:r>
          </a:p>
          <a:p>
            <a:endParaRPr lang="es-PE" sz="2000" b="1" dirty="0">
              <a:latin typeface="Dubai Medium" panose="020B0503030403030204" pitchFamily="34" charset="-78"/>
              <a:cs typeface="Dubai Medium" panose="020B0503030403030204" pitchFamily="34" charset="-78"/>
            </a:endParaRPr>
          </a:p>
          <a:p>
            <a:r>
              <a:rPr lang="es-PE" sz="2000" b="1" dirty="0">
                <a:latin typeface="Dubai Medium" panose="020B0503030403030204" pitchFamily="34" charset="-78"/>
                <a:cs typeface="Dubai Medium" panose="020B0503030403030204" pitchFamily="34" charset="-78"/>
              </a:rPr>
              <a:t>-Tambien tienen unas garras muy filudas con las cuáles le facilíta cazar, tiene oidos que estan desnivelados y escondidos en su plumaje.</a:t>
            </a:r>
          </a:p>
          <a:p>
            <a:endParaRPr lang="es-PE" sz="2000" b="1" dirty="0">
              <a:latin typeface="Dubai Medium" panose="020B0503030403030204" pitchFamily="34" charset="-78"/>
              <a:cs typeface="Dubai Medium" panose="020B0503030403030204" pitchFamily="34" charset="-78"/>
            </a:endParaRPr>
          </a:p>
          <a:p>
            <a:r>
              <a:rPr lang="es-PE" sz="2000" b="1" dirty="0">
                <a:latin typeface="Dubai Medium" panose="020B0503030403030204" pitchFamily="34" charset="-78"/>
                <a:cs typeface="Dubai Medium" panose="020B0503030403030204" pitchFamily="34" charset="-78"/>
              </a:rPr>
              <a:t>-Mide entre unos 33 cm hasta 39 cm de alto, tiene un peso aproximado a 290 gr. hasta 335 gr.</a:t>
            </a:r>
          </a:p>
          <a:p>
            <a:endParaRPr lang="es-PE" sz="2000" b="1" dirty="0">
              <a:latin typeface="Dubai Medium" panose="020B0503030403030204" pitchFamily="34" charset="-78"/>
              <a:cs typeface="Dubai Medium" panose="020B0503030403030204" pitchFamily="34" charset="-78"/>
            </a:endParaRPr>
          </a:p>
          <a:p>
            <a:r>
              <a:rPr lang="es-PE" sz="2000" b="1" dirty="0">
                <a:latin typeface="Dubai Medium" panose="020B0503030403030204" pitchFamily="34" charset="-78"/>
                <a:cs typeface="Dubai Medium" panose="020B0503030403030204" pitchFamily="34" charset="-78"/>
              </a:rPr>
              <a:t>-La Lechuza tiene un vuelo silencioso ésto es posible gracias a sus plumas que permite que la fricción con el aire sea aminorada, así mismo le facilita hacer ataques sorpresas a la hora de cazar.</a:t>
            </a:r>
          </a:p>
          <a:p>
            <a:endParaRPr lang="es-PE" dirty="0">
              <a:latin typeface="Dubai Medium" panose="020B0503030403030204" pitchFamily="34" charset="-78"/>
              <a:cs typeface="Dubai Medium" panose="020B0503030403030204" pitchFamily="34" charset="-78"/>
            </a:endParaRPr>
          </a:p>
        </p:txBody>
      </p:sp>
      <p:pic>
        <p:nvPicPr>
          <p:cNvPr id="7" name="Imagen 6">
            <a:extLst>
              <a:ext uri="{FF2B5EF4-FFF2-40B4-BE49-F238E27FC236}">
                <a16:creationId xmlns:a16="http://schemas.microsoft.com/office/drawing/2014/main" id="{E9A0D9EF-4189-1FD0-E852-D0774DDF44D4}"/>
              </a:ext>
            </a:extLst>
          </p:cNvPr>
          <p:cNvPicPr>
            <a:picLocks noChangeAspect="1"/>
          </p:cNvPicPr>
          <p:nvPr/>
        </p:nvPicPr>
        <p:blipFill>
          <a:blip r:embed="rId3"/>
          <a:stretch>
            <a:fillRect/>
          </a:stretch>
        </p:blipFill>
        <p:spPr>
          <a:xfrm>
            <a:off x="8546494" y="274046"/>
            <a:ext cx="2968172" cy="23893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0821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A59A46-7AFD-A028-25EA-4767B1BA2162}"/>
              </a:ext>
            </a:extLst>
          </p:cNvPr>
          <p:cNvSpPr>
            <a:spLocks noGrp="1"/>
          </p:cNvSpPr>
          <p:nvPr>
            <p:ph type="title"/>
          </p:nvPr>
        </p:nvSpPr>
        <p:spPr>
          <a:xfrm>
            <a:off x="420665" y="700312"/>
            <a:ext cx="8596668" cy="1320800"/>
          </a:xfrm>
        </p:spPr>
        <p:txBody>
          <a:bodyPr/>
          <a:lstStyle/>
          <a:p>
            <a:r>
              <a:rPr lang="es-PE" dirty="0">
                <a:latin typeface="Bauhaus 93" pitchFamily="82" charset="77"/>
              </a:rPr>
              <a:t>Su tipo de alimentación :</a:t>
            </a:r>
          </a:p>
        </p:txBody>
      </p:sp>
      <p:pic>
        <p:nvPicPr>
          <p:cNvPr id="4" name="Grabación de pantalla 2023-05-20 a la(s) 10.50.01">
            <a:hlinkClick r:id="" action="ppaction://media"/>
            <a:extLst>
              <a:ext uri="{FF2B5EF4-FFF2-40B4-BE49-F238E27FC236}">
                <a16:creationId xmlns:a16="http://schemas.microsoft.com/office/drawing/2014/main" id="{3EA8AA1F-318D-5599-56CD-5D828E41ECD8}"/>
              </a:ext>
            </a:extLst>
          </p:cNvPr>
          <p:cNvPicPr>
            <a:picLocks noGrp="1" noChangeAspect="1"/>
          </p:cNvPicPr>
          <p:nvPr>
            <p:ph idx="1"/>
            <a:videoFile r:link="rId2"/>
            <p:extLst>
              <p:ext uri="{DAA4B4D4-6D71-4841-9C94-3DE7FCFB9230}">
                <p14:media xmlns:p14="http://schemas.microsoft.com/office/powerpoint/2010/main" r:embed="rId1">
                  <p14:fade in="4290"/>
                </p14:media>
              </p:ext>
            </p:extLst>
          </p:nvPr>
        </p:nvPicPr>
        <p:blipFill rotWithShape="1">
          <a:blip r:embed="rId4"/>
          <a:srcRect l="4720" t="3740" r="7228" b="3740"/>
          <a:stretch/>
        </p:blipFill>
        <p:spPr>
          <a:xfrm>
            <a:off x="7240941" y="693059"/>
            <a:ext cx="4639734" cy="5464629"/>
          </a:xfrm>
          <a:prstGeom prst="rect">
            <a:avLst/>
          </a:prstGeom>
          <a:ln>
            <a:noFill/>
          </a:ln>
          <a:effectLst>
            <a:softEdge rad="112500"/>
          </a:effectLst>
        </p:spPr>
      </p:pic>
      <p:sp>
        <p:nvSpPr>
          <p:cNvPr id="5" name="CuadroTexto 4">
            <a:extLst>
              <a:ext uri="{FF2B5EF4-FFF2-40B4-BE49-F238E27FC236}">
                <a16:creationId xmlns:a16="http://schemas.microsoft.com/office/drawing/2014/main" id="{D133A860-50B0-962B-5016-9DA2EF538E4B}"/>
              </a:ext>
            </a:extLst>
          </p:cNvPr>
          <p:cNvSpPr txBox="1"/>
          <p:nvPr/>
        </p:nvSpPr>
        <p:spPr>
          <a:xfrm>
            <a:off x="415777" y="1655344"/>
            <a:ext cx="6688818" cy="4401205"/>
          </a:xfrm>
          <a:prstGeom prst="rect">
            <a:avLst/>
          </a:prstGeom>
          <a:noFill/>
        </p:spPr>
        <p:txBody>
          <a:bodyPr wrap="square" rtlCol="0">
            <a:spAutoFit/>
          </a:bodyPr>
          <a:lstStyle/>
          <a:p>
            <a:pPr algn="l" fontAlgn="base"/>
            <a:r>
              <a:rPr lang="es-PE" sz="2800" b="1" dirty="0">
                <a:latin typeface="Dubai" panose="020B0503030403030204" pitchFamily="34" charset="-78"/>
                <a:cs typeface="Dubai" panose="020B0503030403030204" pitchFamily="34" charset="-78"/>
              </a:rPr>
              <a:t>Se alimentan de </a:t>
            </a:r>
            <a:r>
              <a:rPr lang="es-PE" sz="2800" b="1" u="none" strike="noStrike" dirty="0">
                <a:effectLst/>
                <a:latin typeface="Dubai" panose="020B0503030403030204" pitchFamily="34" charset="-78"/>
                <a:cs typeface="Dubai" panose="020B0503030403030204" pitchFamily="34" charset="-78"/>
              </a:rPr>
              <a:t>pequeños mamíferos como ratones, lagartijas y otros </a:t>
            </a:r>
            <a:r>
              <a:rPr lang="es-PE" sz="2800" b="1" u="none" dirty="0">
                <a:latin typeface="Dubai" panose="020B0503030403030204" pitchFamily="34" charset="-78"/>
                <a:cs typeface="Dubai" panose="020B0503030403030204" pitchFamily="34" charset="-78"/>
              </a:rPr>
              <a:t>reptiles.</a:t>
            </a:r>
          </a:p>
          <a:p>
            <a:pPr algn="l" fontAlgn="base"/>
            <a:endParaRPr lang="es-PE" sz="2800" b="1" strike="noStrike" dirty="0">
              <a:effectLst/>
              <a:latin typeface="Dubai" panose="020B0503030403030204" pitchFamily="34" charset="-78"/>
              <a:cs typeface="Dubai" panose="020B0503030403030204" pitchFamily="34" charset="-78"/>
            </a:endParaRPr>
          </a:p>
          <a:p>
            <a:pPr algn="l" fontAlgn="base"/>
            <a:r>
              <a:rPr lang="es-PE" sz="2800" b="1" u="none" strike="noStrike" dirty="0">
                <a:effectLst/>
                <a:latin typeface="Dubai" panose="020B0503030403030204" pitchFamily="34" charset="-78"/>
                <a:cs typeface="Dubai" panose="020B0503030403030204" pitchFamily="34" charset="-78"/>
              </a:rPr>
              <a:t>Cuando la lechuza detecta a su presa, lanza un vuelo rápido y silencioso, atrapa a la víctima con sus poderosas garras y luego las traga vivas y enteras. </a:t>
            </a:r>
          </a:p>
          <a:p>
            <a:pPr algn="l" fontAlgn="base"/>
            <a:endParaRPr lang="es-PE" sz="2800" b="1" u="none" strike="noStrike" dirty="0">
              <a:effectLst/>
              <a:latin typeface="Dubai" panose="020B0503030403030204" pitchFamily="34" charset="-78"/>
              <a:cs typeface="Dubai" panose="020B0503030403030204" pitchFamily="34" charset="-78"/>
            </a:endParaRPr>
          </a:p>
          <a:p>
            <a:pPr algn="l" fontAlgn="base"/>
            <a:r>
              <a:rPr lang="es-PE" sz="2800" b="1" u="none" strike="noStrike" dirty="0">
                <a:effectLst/>
                <a:latin typeface="Dubai" panose="020B0503030403030204" pitchFamily="34" charset="-78"/>
                <a:cs typeface="Dubai" panose="020B0503030403030204" pitchFamily="34" charset="-78"/>
              </a:rPr>
              <a:t>Posteriormente, va a regurgitar la piel y los huesos.</a:t>
            </a:r>
          </a:p>
        </p:txBody>
      </p:sp>
    </p:spTree>
    <p:extLst>
      <p:ext uri="{BB962C8B-B14F-4D97-AF65-F5344CB8AC3E}">
        <p14:creationId xmlns:p14="http://schemas.microsoft.com/office/powerpoint/2010/main" val="7343876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8D007-A8A9-811A-EAAF-A5AEAC1E2D3A}"/>
              </a:ext>
            </a:extLst>
          </p:cNvPr>
          <p:cNvSpPr>
            <a:spLocks noGrp="1"/>
          </p:cNvSpPr>
          <p:nvPr>
            <p:ph type="title"/>
          </p:nvPr>
        </p:nvSpPr>
        <p:spPr>
          <a:xfrm>
            <a:off x="358834" y="342472"/>
            <a:ext cx="9843403" cy="1320800"/>
          </a:xfrm>
        </p:spPr>
        <p:txBody>
          <a:bodyPr>
            <a:noAutofit/>
          </a:bodyPr>
          <a:lstStyle/>
          <a:p>
            <a:r>
              <a:rPr lang="es-PE" sz="9600" dirty="0">
                <a:latin typeface="Bauhaus 93" pitchFamily="82" charset="77"/>
              </a:rPr>
              <a:t>Muchas gracias por su atención</a:t>
            </a:r>
          </a:p>
        </p:txBody>
      </p:sp>
      <p:pic>
        <p:nvPicPr>
          <p:cNvPr id="4" name="Imagen 3">
            <a:extLst>
              <a:ext uri="{FF2B5EF4-FFF2-40B4-BE49-F238E27FC236}">
                <a16:creationId xmlns:a16="http://schemas.microsoft.com/office/drawing/2014/main" id="{7A3260CF-6EF2-9702-2812-9630B1D3141F}"/>
              </a:ext>
            </a:extLst>
          </p:cNvPr>
          <p:cNvPicPr>
            <a:picLocks noChangeAspect="1"/>
          </p:cNvPicPr>
          <p:nvPr/>
        </p:nvPicPr>
        <p:blipFill>
          <a:blip r:embed="rId2"/>
          <a:stretch>
            <a:fillRect/>
          </a:stretch>
        </p:blipFill>
        <p:spPr>
          <a:xfrm>
            <a:off x="2597506" y="3759629"/>
            <a:ext cx="4659201" cy="2497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49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{90924095-6F84-DA4C-BAC1-B16FB93716F9}tf10001060</Template>
  <TotalTime>346</TotalTime>
  <Words>362</Words>
  <Application>Microsoft Macintosh PowerPoint</Application>
  <PresentationFormat>Panorámica</PresentationFormat>
  <Paragraphs>28</Paragraphs>
  <Slides>7</Slides>
  <Notes>0</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vt:i4>
      </vt:variant>
    </vt:vector>
  </HeadingPairs>
  <TitlesOfParts>
    <vt:vector size="15" baseType="lpstr">
      <vt:lpstr>Arial</vt:lpstr>
      <vt:lpstr>Bauhaus 93</vt:lpstr>
      <vt:lpstr>Dubai</vt:lpstr>
      <vt:lpstr>Dubai Medium</vt:lpstr>
      <vt:lpstr>Matura MT Script Capitals</vt:lpstr>
      <vt:lpstr>Trebuchet MS</vt:lpstr>
      <vt:lpstr>Wingdings 3</vt:lpstr>
      <vt:lpstr>Faceta</vt:lpstr>
      <vt:lpstr>La Lechuza</vt:lpstr>
      <vt:lpstr>Nombre científico de las Lechuzas:</vt:lpstr>
      <vt:lpstr>Su categoria taxonómica:</vt:lpstr>
      <vt:lpstr>Su hábitat: </vt:lpstr>
      <vt:lpstr>Aspecto físico:</vt:lpstr>
      <vt:lpstr>Su tipo de alimentación :</vt:lpstr>
      <vt:lpstr>Muchas 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Lechuza</dc:title>
  <dc:creator>Microsoft Office User</dc:creator>
  <cp:lastModifiedBy>Microsoft Office User</cp:lastModifiedBy>
  <cp:revision>5</cp:revision>
  <dcterms:created xsi:type="dcterms:W3CDTF">2023-05-20T15:35:30Z</dcterms:created>
  <dcterms:modified xsi:type="dcterms:W3CDTF">2023-05-21T14:34:05Z</dcterms:modified>
</cp:coreProperties>
</file>