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8" r:id="rId5"/>
    <p:sldId id="277" r:id="rId6"/>
    <p:sldId id="280" r:id="rId7"/>
    <p:sldId id="278" r:id="rId8"/>
    <p:sldId id="279" r:id="rId9"/>
    <p:sldId id="281" r:id="rId10"/>
    <p:sldId id="282" r:id="rId11"/>
    <p:sldId id="283" r:id="rId12"/>
    <p:sldId id="284" r:id="rId13"/>
    <p:sldId id="285" r:id="rId14"/>
    <p:sldId id="286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949" autoAdjust="0"/>
  </p:normalViewPr>
  <p:slideViewPr>
    <p:cSldViewPr snapToGrid="0" showGuides="1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CE4AB0-A141-48A3-8F94-05C5738136D2}" type="datetime1">
              <a:rPr lang="es-ES" smtClean="0"/>
              <a:t>19/07/2022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D44D5-968C-47AE-923A-8F06B728004A}" type="datetime1">
              <a:rPr lang="es-ES" smtClean="0"/>
              <a:pPr/>
              <a:t>19/07/2022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3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correo electrónico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es-ES" noProof="0" dirty="0"/>
              <a:t>Dirección URL del sitio web aquí</a:t>
            </a:r>
          </a:p>
        </p:txBody>
      </p:sp>
      <p:pic>
        <p:nvPicPr>
          <p:cNvPr id="17" name="Gráfico 16" descr="Sobr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áfico 17" descr="Red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áfico 18" descr="Sobr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áfico 19" descr="Red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ítulo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correo electrónico</a:t>
            </a:r>
          </a:p>
        </p:txBody>
      </p:sp>
      <p:sp>
        <p:nvSpPr>
          <p:cNvPr id="22" name="Marcador de texto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 dirty="0"/>
              <a:t>Dirección URL del sitio web aquí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orma libre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0" name="Forma libre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orma libre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7" name="Marcador de posición de contenido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orma libre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7" name="Marcador de posición de contenido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orma libre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posición de contenido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8" name="Marcador de posición de texto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contenido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orma libre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Marcador de posición de texto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contenido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3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Aquí se incluye texto ficticio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orma libre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Marcador de posición de imagen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accent2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Tema 01 va aquí</a:t>
            </a:r>
          </a:p>
        </p:txBody>
      </p:sp>
      <p:sp>
        <p:nvSpPr>
          <p:cNvPr id="23" name="Marcador de posición de contenido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Tema 02 va aquí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Marcador de posición de imagen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orma libre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orma libre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8" name="Forma libre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23" name="Elipse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contenido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14758FF-3187-4609-B511-E3487A9781F9}" type="datetime1">
              <a:rPr lang="es-ES" noProof="0" smtClean="0"/>
              <a:t>19/07/2022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mundo/noticias-42029260" TargetMode="External"/><Relationship Id="rId2" Type="http://schemas.openxmlformats.org/officeDocument/2006/relationships/hyperlink" Target="https://flexbooks.ck12.org/cbook/ck-12-conceptos-biologia/section/13.25/primary/lesson/regulaci&#243;n-hormonal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es.khanacademy.org/science/ap-biology/cell-communication-and-cell-cycle/feedback/a/homeostasis" TargetMode="External"/><Relationship Id="rId4" Type="http://schemas.openxmlformats.org/officeDocument/2006/relationships/hyperlink" Target="https://labtestsonline.es/glossary/retroalimentacion#:~:text=Existen%20muy%20pocos%20mecanismos%20de,y%20m&#225;s%20leche%20se%20produ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1868488"/>
            <a:ext cx="5143500" cy="2090808"/>
          </a:xfrm>
        </p:spPr>
        <p:txBody>
          <a:bodyPr rtlCol="0"/>
          <a:lstStyle/>
          <a:p>
            <a:pPr rtl="0"/>
            <a:r>
              <a:rPr lang="es-ES" sz="3600" dirty="0"/>
              <a:t>Retroalimentación negativa y positiva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Estudiante: diego jacinto campos</a:t>
            </a: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710812" y="878872"/>
            <a:ext cx="5305661" cy="5005006"/>
          </a:xfr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FCC04DD-F331-AD17-95F9-45E4F4161EF3}"/>
              </a:ext>
            </a:extLst>
          </p:cNvPr>
          <p:cNvSpPr/>
          <p:nvPr/>
        </p:nvSpPr>
        <p:spPr>
          <a:xfrm>
            <a:off x="8441635" y="44787"/>
            <a:ext cx="3617843" cy="1668170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COLEGIO ALGARROBOS">
            <a:extLst>
              <a:ext uri="{FF2B5EF4-FFF2-40B4-BE49-F238E27FC236}">
                <a16:creationId xmlns:a16="http://schemas.microsoft.com/office/drawing/2014/main" id="{A42FE849-D5F7-D1D1-7E37-1E1CA56C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265" y="193820"/>
            <a:ext cx="4191956" cy="115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A64878F-CE33-E798-FB78-275AC850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10</a:t>
            </a:fld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ACB11F-0FAE-40A1-4D4A-526A0C575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2666862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homeostasis es importante en nuestro organismo para tener un balance en nuestro organismo y es vital para el funcionamiento del mismo.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retroalimentación negativa ayuda a los procesos homeostáticos, segregando hormonas para mantener un adecuado nivel en los estímulos.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retroalimentación positiva no suele ser muy común debido a que exageran el estímulo inicial más de lo debido. Suele aplicarse a la hora del parto o en la lactancia materna.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Si nuestro cuerpo no se autorregula las consecuencias serían fatales para nuestro organismo, originando deficiencias o trastornos. Por ejemplo, si hay demasiado C02 en la sangre, se vuelve más ácida de lo normal ya que lo órganos no podrían funcionar.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EE78368-3A92-481F-DEDA-22C74F15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166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A3F4648-D4E3-F52A-6C1D-C974F332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11</a:t>
            </a:fld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91CA49-F1D3-F1FC-A807-AA1CE9722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3846305"/>
          </a:xfrm>
        </p:spPr>
        <p:txBody>
          <a:bodyPr>
            <a:normAutofit/>
          </a:bodyPr>
          <a:lstStyle/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CK-12 (26 febrero 2021). Regulación Hormonal. Recuperado de: </a:t>
            </a:r>
            <a:r>
              <a:rPr lang="es-MX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https://flexbooks.ck12.org/</a:t>
            </a:r>
            <a:r>
              <a:rPr lang="es-MX" sz="16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cbook</a:t>
            </a:r>
            <a:r>
              <a:rPr lang="es-MX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/ck-12-conceptos-biologia/</a:t>
            </a:r>
            <a:r>
              <a:rPr lang="es-MX" sz="16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section</a:t>
            </a:r>
            <a:r>
              <a:rPr lang="es-MX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/13.25/</a:t>
            </a:r>
            <a:r>
              <a:rPr lang="es-MX" sz="16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primary</a:t>
            </a:r>
            <a:r>
              <a:rPr lang="es-MX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s-MX" sz="16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lesson</a:t>
            </a:r>
            <a:r>
              <a:rPr lang="es-MX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/regulación-hormonal/</a:t>
            </a:r>
            <a:endParaRPr lang="es-PE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BBC NEWS (19 noviembre 2017). Qué es la homeostasis, la propiedad de la que dependen nuestras vidas. Recuperado de: </a:t>
            </a:r>
            <a:r>
              <a:rPr lang="es-MX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https://www.bbc.com/mundo/noticias-42029260</a:t>
            </a:r>
            <a:endParaRPr lang="es-PE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 TESTS (14 agosto 2017). Retroalimentación. Recuperado de: </a:t>
            </a:r>
            <a:r>
              <a:rPr lang="es-MX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https://labtestsonline.es/</a:t>
            </a:r>
            <a:r>
              <a:rPr lang="es-MX" sz="16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glossary</a:t>
            </a:r>
            <a:r>
              <a:rPr lang="es-MX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s-MX" sz="16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retroalimentacion</a:t>
            </a:r>
            <a:r>
              <a:rPr lang="es-MX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#:~:text=Existen%20muy%20pocos%20mecanismos%20de,y%20más%20leche%20se%20produce</a:t>
            </a:r>
            <a:r>
              <a:rPr lang="es-MX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PE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Khan </a:t>
            </a:r>
            <a:r>
              <a:rPr lang="es-MX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Academy</a:t>
            </a:r>
            <a:r>
              <a:rPr lang="es-MX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(2020). Homeostasis. Recuperado de: </a:t>
            </a:r>
            <a:r>
              <a:rPr lang="es-MX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https://es.khanacademy.org/science/ap-biology/cell-communication-and-cell-cycle/feedback/a/homeostasis</a:t>
            </a:r>
            <a:endParaRPr lang="es-PE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E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B364035-2FC5-A69B-A7B7-AB2F358F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REFERENCIAS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6203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7C820B9-A1AD-D3E3-2520-1EE5DB05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2</a:t>
            </a:fld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C63E9-5594-C92C-205B-F213736A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2812636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presente trabajo se con el objetivo de analizar y comprender mejor los procesos homeostáticos de nuestro organismo y cómo mediante dos tipos de retroalimentación (negativa y positiva), mantiene la homeostasis necesaria para poder sobrevivir. Además, se dará ejemplos de los dos tipos de retroalimentación para explicar mejor este tema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2A7FDC2-3647-63E0-5AA7-C25FCC34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8375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57A91AF-5182-7161-D508-9AD1AA99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3</a:t>
            </a:fld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D03E4A-85A0-2E42-A8D8-F0856416B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62" y="2872546"/>
            <a:ext cx="5831854" cy="1884984"/>
          </a:xfrm>
        </p:spPr>
        <p:txBody>
          <a:bodyPr>
            <a:norm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homeostasis es aquella propiedad que tienen los organismos de poder autorregularse mediante procesos químicos como la secreción de hormonas. 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Uno de los ejemplos más notorios es la regulación de la temperatura corporal, el cuerpo debe tener una temperatura de 37 °C, un grado más o un grado menos sería fatal para nuestro organismo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1759C91-8F0C-F029-71BC-A8168482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 la homeostasis?</a:t>
            </a:r>
            <a:endParaRPr lang="es-PE" dirty="0"/>
          </a:p>
        </p:txBody>
      </p:sp>
      <p:pic>
        <p:nvPicPr>
          <p:cNvPr id="2050" name="Picture 2" descr="image.shutterstock.com/image-vector/homeostasis...">
            <a:extLst>
              <a:ext uri="{FF2B5EF4-FFF2-40B4-BE49-F238E27FC236}">
                <a16:creationId xmlns:a16="http://schemas.microsoft.com/office/drawing/2014/main" id="{C217E17E-1203-8258-95CA-33BBF118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85" y="1488385"/>
            <a:ext cx="4809953" cy="3881230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6DCECB-67FD-359E-B362-66C8A7E74A6B}"/>
              </a:ext>
            </a:extLst>
          </p:cNvPr>
          <p:cNvSpPr txBox="1"/>
          <p:nvPr/>
        </p:nvSpPr>
        <p:spPr>
          <a:xfrm>
            <a:off x="6531613" y="5594778"/>
            <a:ext cx="5459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Figura 1: Regulación de la temperatura</a:t>
            </a:r>
          </a:p>
          <a:p>
            <a:pPr algn="ctr"/>
            <a:r>
              <a:rPr lang="es-MX" sz="1400" dirty="0"/>
              <a:t>Recuperado de: https://image.shutterstock.com/image-vector/homeostasis-biological-state-temperature-regulation-260nw-2025496802.jpg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282074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B5861DE-E82A-08AF-6C1B-A69E717D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4</a:t>
            </a:fld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338BCA-24DC-8C0B-B27F-E06758DC9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683" y="2696578"/>
            <a:ext cx="4502530" cy="22295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retroalimentación negativa ocurre cuando una hormona produce un efecto contrario al estímulo generado, es decir, que es este tipo de retroalimentación produce la homeostasis en el organismo, si por X motivos un factor se vuelve excesivo o insuficiente la retroalimentación negativa devolverá al organismo a sus valores normales.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D8A5D46-6DAC-CE89-889B-CEF42072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RETROALIMENTACIÓN NEGATIVA</a:t>
            </a:r>
            <a:endParaRPr lang="es-PE" dirty="0"/>
          </a:p>
        </p:txBody>
      </p:sp>
      <p:pic>
        <p:nvPicPr>
          <p:cNvPr id="3074" name="Picture 2" descr="(a) Un ciclo de retroalimentación negativa tiene cuatro partes básicas: un estímulo, un sensor, un centro de control y un efector. (b) La temperatura corporal está regulada por retroalimentación negativa. El estímulo es cuando la temperatura corporal excede los 37 grados centígrados, los sensores son las células nerviosas con terminaciones en la piel y el cerebro, el centro de control es el centro de regulación de la temperatura en el cerebro, y los efectores son las glándulas sudoríparas en todo el cuerpo.">
            <a:extLst>
              <a:ext uri="{FF2B5EF4-FFF2-40B4-BE49-F238E27FC236}">
                <a16:creationId xmlns:a16="http://schemas.microsoft.com/office/drawing/2014/main" id="{8487CB51-484B-506B-1465-348CAFF00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520825"/>
            <a:ext cx="6491701" cy="37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8B77DC1-4664-3A26-7CCE-51A9355B44A7}"/>
              </a:ext>
            </a:extLst>
          </p:cNvPr>
          <p:cNvSpPr txBox="1"/>
          <p:nvPr/>
        </p:nvSpPr>
        <p:spPr>
          <a:xfrm>
            <a:off x="1031840" y="5337175"/>
            <a:ext cx="5459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Figura 2: Ciclo de retroalimentación negativa</a:t>
            </a:r>
          </a:p>
          <a:p>
            <a:pPr algn="ctr"/>
            <a:r>
              <a:rPr lang="es-MX" sz="1400" dirty="0"/>
              <a:t>Recuperado de: https://es.khanacademy.org/science/ap-biology/cell-communication-and-cell-cycle/feedback/a/homeostasis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27456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16A45-6971-11AC-B812-0C4EC20B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Regulación de la glándula tiroidea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B3FB9-17A7-F12C-63A5-36BEBA437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2275033"/>
            <a:ext cx="4914189" cy="2653610"/>
          </a:xfrm>
        </p:spPr>
        <p:txBody>
          <a:bodyPr/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Aparte de producir la tiroxina necesaria para la regulación del organismo la tiroidea también segrega calcitonina y paratirina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calcitonina es la encargada de que el intestino delgado y los riñones eviten la absorción del calcio y que los huesos absorban más de este mineral. Mientras que la paratirina es lo opuesto a la anterior hormona ya que promueve la absorción de calcio por parte de los riñones y el intestino delgado y fomenta la liberación del calcio en los huesos.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BB7502-421C-AD8C-4A15-5490AAC3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5</a:t>
            </a:fld>
            <a:endParaRPr lang="es-ES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64BB8D-56B7-BA7F-D6A8-17DE16F9125B}"/>
              </a:ext>
            </a:extLst>
          </p:cNvPr>
          <p:cNvSpPr txBox="1"/>
          <p:nvPr/>
        </p:nvSpPr>
        <p:spPr>
          <a:xfrm>
            <a:off x="6193144" y="5813058"/>
            <a:ext cx="545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Figura 3: Regulación de la glándula tiroidea</a:t>
            </a:r>
          </a:p>
          <a:p>
            <a:pPr algn="ctr"/>
            <a:r>
              <a:rPr lang="es-MX" sz="1400" dirty="0"/>
              <a:t>Recuperado de: http://elbibliote.com/resources/Temas/html/637.php</a:t>
            </a:r>
            <a:endParaRPr lang="es-PE" sz="1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58C7BEB-1B42-0C6A-F14A-900701A1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144" y="2050360"/>
            <a:ext cx="5556760" cy="3102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429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47D38-584E-D794-4C60-0516105C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Regulación de la insulina y glucagón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212FDF-57A0-AAC3-A12A-9770420DE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82" y="2466628"/>
            <a:ext cx="4914189" cy="2873997"/>
          </a:xfrm>
        </p:spPr>
        <p:txBody>
          <a:bodyPr/>
          <a:lstStyle/>
          <a:p>
            <a:pPr algn="just"/>
            <a:r>
              <a:rPr lang="es-MX" sz="1600" dirty="0"/>
              <a:t>Su regulación funciona de la siguiente manera: cuando existe una cantidad elevada de glucemia en nuestra sangre el páncreas segrega insulina formando glucógeno almacenándolo en el hígado.</a:t>
            </a:r>
          </a:p>
          <a:p>
            <a:pPr algn="just"/>
            <a:r>
              <a:rPr lang="es-MX" sz="1600" dirty="0"/>
              <a:t>Altas concentraciones de glucógeno genera que el páncreas segregue glucagón rompiendo sus enlaces obteniendo energía.</a:t>
            </a:r>
          </a:p>
          <a:p>
            <a:pPr algn="just"/>
            <a:r>
              <a:rPr lang="es-MX" sz="1600" dirty="0"/>
              <a:t>El ciclo se vuelve a repetir, salvo en personas con diabetes, en ese caso, se tendría que consumir insulina para continuar con el ciclo</a:t>
            </a:r>
            <a:endParaRPr lang="es-PE" sz="16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E44CE-1FE9-5D19-7846-6638ACA8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6</a:t>
            </a:fld>
            <a:endParaRPr lang="es-ES" noProof="0" dirty="0"/>
          </a:p>
        </p:txBody>
      </p:sp>
      <p:pic>
        <p:nvPicPr>
          <p:cNvPr id="4100" name="Picture 4" descr="Unidad Temática III | FISIOLOGÍA">
            <a:extLst>
              <a:ext uri="{FF2B5EF4-FFF2-40B4-BE49-F238E27FC236}">
                <a16:creationId xmlns:a16="http://schemas.microsoft.com/office/drawing/2014/main" id="{68DA0E2E-CC31-4A71-9F35-B1514DA6B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41" y="1306744"/>
            <a:ext cx="4244511" cy="4244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73CFD58-0D28-0683-606A-155679BCE7F6}"/>
              </a:ext>
            </a:extLst>
          </p:cNvPr>
          <p:cNvSpPr txBox="1"/>
          <p:nvPr/>
        </p:nvSpPr>
        <p:spPr>
          <a:xfrm>
            <a:off x="5476171" y="5904442"/>
            <a:ext cx="5459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Figura 4: Regulación de la insulina y el glucagón</a:t>
            </a:r>
          </a:p>
          <a:p>
            <a:pPr algn="ctr"/>
            <a:r>
              <a:rPr lang="es-MX" sz="1400" dirty="0"/>
              <a:t>Recuperado de: https://fisiologia.facmed.unam.mx/wp-content/uploads/2022/02/UTIII-Sesion-IV-Imagen-2-1024x1024.png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14456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02C0095-CBEA-1DB4-22A5-F547C75C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7</a:t>
            </a:fld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32E8D-12EB-07DA-96AB-F5B8CB1E7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551906"/>
            <a:ext cx="4268097" cy="17541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600" dirty="0"/>
              <a:t>Los ciclos de retroalimentación positiva amplifican el estímulo inicial generado por hormonas hasta su conclusión. Esto hace que las condiciones generadas sean proporcionales en uso; es decir las condiciones se vuelven más extremas porque son necesarias para cumplir ciertos procesos como el parto o la lactancia.</a:t>
            </a:r>
            <a:endParaRPr lang="es-PE" sz="16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FF1CFBB-32BD-7477-F65E-7C4B1B06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RETROALIMENTACIÓN POSITIVA</a:t>
            </a:r>
            <a:endParaRPr lang="es-PE" dirty="0"/>
          </a:p>
        </p:txBody>
      </p:sp>
      <p:pic>
        <p:nvPicPr>
          <p:cNvPr id="1026" name="Picture 2" descr="Sistema endocrino humano - PDF Descargar libre">
            <a:extLst>
              <a:ext uri="{FF2B5EF4-FFF2-40B4-BE49-F238E27FC236}">
                <a16:creationId xmlns:a16="http://schemas.microsoft.com/office/drawing/2014/main" id="{A95A69FF-3F04-3483-5E3C-4662B4ECC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84" y="1742833"/>
            <a:ext cx="5456112" cy="3372334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0FAE7F-9486-C016-450E-2537E5F0FEDE}"/>
              </a:ext>
            </a:extLst>
          </p:cNvPr>
          <p:cNvSpPr txBox="1"/>
          <p:nvPr/>
        </p:nvSpPr>
        <p:spPr>
          <a:xfrm>
            <a:off x="5916453" y="5629693"/>
            <a:ext cx="5459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Figura 5: Breve descripción del ciclo de retroalimentación positiva</a:t>
            </a:r>
          </a:p>
          <a:p>
            <a:pPr algn="ctr"/>
            <a:r>
              <a:rPr lang="es-MX" sz="1400" dirty="0"/>
              <a:t>Recuperado de: https://docplayer.es/docs-images/64/51169295/images/4-0.jpg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53634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21793DD-D693-899A-E8DE-B0BA86F9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48" y="2565158"/>
            <a:ext cx="4914189" cy="1727684"/>
          </a:xfrm>
        </p:spPr>
        <p:txBody>
          <a:bodyPr/>
          <a:lstStyle/>
          <a:p>
            <a:pPr marL="0" indent="0" algn="just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parto actúa de la siguiente manera: cuando la cabeza sale por el cuello uterino, el hipotálamo envía impulsos nerviosos hacia la glándula maestra haciendo que segregue oxitocina. Lo que produce contracciones del parto más fuertes y cada vez más seguidas; hasta que el bebé pueda salir del vientre de la madre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226AA4C-3802-7782-60D6-B1784CF35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8</a:t>
            </a:fld>
            <a:endParaRPr lang="es-ES" noProof="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92E4596-32BF-1E97-42A7-26C532057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CICLO DEL PARTO</a:t>
            </a:r>
            <a:endParaRPr lang="es-PE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7EF641A-113F-D38F-EB3F-53CD2D87BC11}"/>
              </a:ext>
            </a:extLst>
          </p:cNvPr>
          <p:cNvSpPr/>
          <p:nvPr/>
        </p:nvSpPr>
        <p:spPr>
          <a:xfrm>
            <a:off x="7119716" y="-1190437"/>
            <a:ext cx="6096000" cy="6031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150" name="Picture 6" descr="El parto normal es impulsado por un circuito de retroalimentación positiva. Este tipo de circuito da como resultado un cambio en el estado del cuerpo en lugar de un regreso a la homeostasis. El circuito de retroalimentación incluye (el circuito está representado en el sentido de las manecillas del reloj):&#10;* Impulsos nerviosos del cervix que se transmiten al cerebro&#10;* El cerebro estimula a la glándula pituitaria a secretar oxitocina&#10;* La sangre lleva la oxitocina hacia el útero&#10;* La oxitocina estimula las contracciones uterinas y empujan al bebé hacia el cervix&#10;* La cabeza del bebé hace presión sobre le cervix&#10;* ¡y sigue el circuito!">
            <a:extLst>
              <a:ext uri="{FF2B5EF4-FFF2-40B4-BE49-F238E27FC236}">
                <a16:creationId xmlns:a16="http://schemas.microsoft.com/office/drawing/2014/main" id="{2162F746-A02A-3717-A02C-84EBE56E3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06" y="858975"/>
            <a:ext cx="5434590" cy="44374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8767AF-80CD-8FFF-DA9D-60C7020B81AE}"/>
              </a:ext>
            </a:extLst>
          </p:cNvPr>
          <p:cNvSpPr txBox="1"/>
          <p:nvPr/>
        </p:nvSpPr>
        <p:spPr>
          <a:xfrm>
            <a:off x="5916453" y="5629693"/>
            <a:ext cx="5459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Figura 6: El parto y sus ciclos</a:t>
            </a:r>
          </a:p>
          <a:p>
            <a:pPr algn="ctr"/>
            <a:r>
              <a:rPr lang="es-MX" sz="1400" dirty="0"/>
              <a:t>Recuperado de: https://es.khanacademy.org/science/ap-biology/cell-communication-and-cell-cycle/feedback/a/homeostasis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405485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326169E-2646-2F6E-C4D6-7CF2A71C3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32" y="2493134"/>
            <a:ext cx="4914189" cy="1871732"/>
          </a:xfrm>
        </p:spPr>
        <p:txBody>
          <a:bodyPr/>
          <a:lstStyle/>
          <a:p>
            <a:pPr marL="0" indent="0" algn="just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Cuando el bebé succiona leche materna, los tejidos nerviosos ubicados en el pezón mandan una señal al hipotálamo y a su vez envía una señal a la pituitaria para que segregue prolactina y oxitocina, son las encargadas de la producción de la leche. Si el bebé succiona cada vez más rápido el estimulo va aumentando produciendo cada vez más leche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A67BC47-AD19-C844-C269-2646821A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9</a:t>
            </a:fld>
            <a:endParaRPr lang="es-ES" noProof="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A3B9877-AE01-2E10-918D-0FBCD524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CICLO DE LA LECHE MATERNA</a:t>
            </a:r>
            <a:endParaRPr lang="es-PE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3A4D024-37F4-6106-DE41-3D3E76AAC1F1}"/>
              </a:ext>
            </a:extLst>
          </p:cNvPr>
          <p:cNvSpPr/>
          <p:nvPr/>
        </p:nvSpPr>
        <p:spPr>
          <a:xfrm>
            <a:off x="7119716" y="-1190437"/>
            <a:ext cx="6096000" cy="6031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170" name="Picture 2" descr="Lactancia Materna">
            <a:extLst>
              <a:ext uri="{FF2B5EF4-FFF2-40B4-BE49-F238E27FC236}">
                <a16:creationId xmlns:a16="http://schemas.microsoft.com/office/drawing/2014/main" id="{585DEE9C-6C91-BFB5-EA63-C8ADFB5D1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53" y="1208883"/>
            <a:ext cx="5710009" cy="4282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04C3CD-9065-C604-5BD7-A1C43DD980EA}"/>
              </a:ext>
            </a:extLst>
          </p:cNvPr>
          <p:cNvSpPr txBox="1"/>
          <p:nvPr/>
        </p:nvSpPr>
        <p:spPr>
          <a:xfrm>
            <a:off x="5916453" y="5629693"/>
            <a:ext cx="5459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Figura 7: El ciclo de la succión de la leche materna</a:t>
            </a:r>
          </a:p>
          <a:p>
            <a:pPr algn="ctr"/>
            <a:r>
              <a:rPr lang="es-MX" sz="1400" dirty="0"/>
              <a:t>Recuperado de: https://es.khanacademy.org/science/ap-biology/cell-communication-and-cell-cycle/feedback/a/homeostasis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25585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51_TF34076243" id="{EB188560-FF41-4624-93D5-FDD7E127A2DE}" vid="{F767023B-66A9-4F93-B759-29D4C16B6A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19797F-2510-4681-A59B-FCD8F3733FE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esferas azules</Template>
  <TotalTime>189</TotalTime>
  <Words>1007</Words>
  <Application>Microsoft Office PowerPoint</Application>
  <PresentationFormat>Panorámica</PresentationFormat>
  <Paragraphs>57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Times New Roman</vt:lpstr>
      <vt:lpstr>Tema de Office</vt:lpstr>
      <vt:lpstr>Retroalimentación negativa y positiva</vt:lpstr>
      <vt:lpstr>Introducción</vt:lpstr>
      <vt:lpstr>¿QUÉ Es la homeostasis?</vt:lpstr>
      <vt:lpstr>RETROALIMENTACIÓN NEGATIVA</vt:lpstr>
      <vt:lpstr>Regulación de la glándula tiroidea</vt:lpstr>
      <vt:lpstr>Regulación de la insulina y glucagón</vt:lpstr>
      <vt:lpstr>RETROALIMENTACIÓN POSITIVA</vt:lpstr>
      <vt:lpstr>EL CICLO DEL PARTO</vt:lpstr>
      <vt:lpstr>EL CICLO DE LA LECHE MATERNA</vt:lpstr>
      <vt:lpstr>CONCLUSIONES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negativa y positiva</dc:title>
  <dc:creator>Usuario</dc:creator>
  <cp:lastModifiedBy>Usuario</cp:lastModifiedBy>
  <cp:revision>10</cp:revision>
  <dcterms:created xsi:type="dcterms:W3CDTF">2022-07-19T16:12:22Z</dcterms:created>
  <dcterms:modified xsi:type="dcterms:W3CDTF">2022-07-19T19:22:30Z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