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18/07/2023</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E67A4B15-0DC8-4FB4-B197-DB85BD47E1DA}"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068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18/07/2023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669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18/07/2023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820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18/07/2023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467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18/07/2023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542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54343A-AF4A-4C7B-AA15-225B72CCC968}" type="datetimeFigureOut">
              <a:rPr lang="es-ES" smtClean="0"/>
              <a:t>18/07/2023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49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54343A-AF4A-4C7B-AA15-225B72CCC968}" type="datetimeFigureOut">
              <a:rPr lang="es-ES" smtClean="0"/>
              <a:t>18/07/2023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67A4B15-0DC8-4FB4-B197-DB85BD47E1DA}"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02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254343A-AF4A-4C7B-AA15-225B72CCC968}" type="datetimeFigureOut">
              <a:rPr lang="es-ES" smtClean="0"/>
              <a:t>18/07/2023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67A4B15-0DC8-4FB4-B197-DB85BD47E1DA}"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806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343A-AF4A-4C7B-AA15-225B72CCC968}" type="datetimeFigureOut">
              <a:rPr lang="es-ES" smtClean="0"/>
              <a:t>18/07/2023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427824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54343A-AF4A-4C7B-AA15-225B72CCC968}" type="datetimeFigureOut">
              <a:rPr lang="es-ES" smtClean="0"/>
              <a:t>18/07/2023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846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254343A-AF4A-4C7B-AA15-225B72CCC968}" type="datetimeFigureOut">
              <a:rPr lang="es-ES" smtClean="0"/>
              <a:t>18/07/2023</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165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254343A-AF4A-4C7B-AA15-225B72CCC968}" type="datetimeFigureOut">
              <a:rPr lang="es-ES" smtClean="0"/>
              <a:t>18/07/2023</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67A4B15-0DC8-4FB4-B197-DB85BD47E1DA}"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04916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accessmedicine.mhmedical.com/" TargetMode="External"/><Relationship Id="rId2" Type="http://schemas.openxmlformats.org/officeDocument/2006/relationships/hyperlink" Target="https://www.trihealth.co/" TargetMode="External"/><Relationship Id="rId1" Type="http://schemas.openxmlformats.org/officeDocument/2006/relationships/slideLayout" Target="../slideLayouts/slideLayout2.xml"/><Relationship Id="rId4" Type="http://schemas.openxmlformats.org/officeDocument/2006/relationships/hyperlink" Target="https://medlineplus.gov/Spanis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C9D58-8F16-2E12-CAB6-4146813E964D}"/>
              </a:ext>
            </a:extLst>
          </p:cNvPr>
          <p:cNvSpPr>
            <a:spLocks noGrp="1"/>
          </p:cNvSpPr>
          <p:nvPr>
            <p:ph type="ctrTitle"/>
          </p:nvPr>
        </p:nvSpPr>
        <p:spPr>
          <a:xfrm>
            <a:off x="6194715" y="598720"/>
            <a:ext cx="5334930" cy="3004145"/>
          </a:xfrm>
        </p:spPr>
        <p:txBody>
          <a:bodyPr>
            <a:normAutofit fontScale="90000"/>
          </a:bodyPr>
          <a:lstStyle/>
          <a:p>
            <a:r>
              <a:rPr lang="es-ES" dirty="0">
                <a:latin typeface="Arial Black" panose="020B0A04020102020204" pitchFamily="34" charset="0"/>
              </a:rPr>
              <a:t>EL SENTIDO DEL GUSTO</a:t>
            </a:r>
          </a:p>
        </p:txBody>
      </p:sp>
      <p:sp>
        <p:nvSpPr>
          <p:cNvPr id="3" name="Subtítulo 2">
            <a:extLst>
              <a:ext uri="{FF2B5EF4-FFF2-40B4-BE49-F238E27FC236}">
                <a16:creationId xmlns:a16="http://schemas.microsoft.com/office/drawing/2014/main" id="{A2844FEC-0FF6-A000-1AE7-B7986099AAC7}"/>
              </a:ext>
            </a:extLst>
          </p:cNvPr>
          <p:cNvSpPr>
            <a:spLocks noGrp="1"/>
          </p:cNvSpPr>
          <p:nvPr>
            <p:ph type="subTitle" idx="1"/>
          </p:nvPr>
        </p:nvSpPr>
        <p:spPr>
          <a:xfrm>
            <a:off x="6194715" y="3836197"/>
            <a:ext cx="5334931" cy="2189214"/>
          </a:xfrm>
        </p:spPr>
        <p:txBody>
          <a:bodyPr>
            <a:normAutofit/>
          </a:bodyPr>
          <a:lstStyle/>
          <a:p>
            <a:r>
              <a:rPr lang="es-ES" dirty="0"/>
              <a:t>Nombre: Criss Vasquez Rimarachín</a:t>
            </a:r>
            <a:endParaRPr lang="es-ES"/>
          </a:p>
          <a:p>
            <a:r>
              <a:rPr lang="es-ES" dirty="0"/>
              <a:t>Curso: Ciencia y tecnología</a:t>
            </a:r>
            <a:endParaRPr lang="es-ES"/>
          </a:p>
          <a:p>
            <a:r>
              <a:rPr lang="es-ES" dirty="0"/>
              <a:t>Grado y Sección: 2do A de secundaria</a:t>
            </a:r>
            <a:endParaRPr lang="es-ES"/>
          </a:p>
          <a:p>
            <a:r>
              <a:rPr lang="es-ES" dirty="0"/>
              <a:t>Fecha: 18/07/2023</a:t>
            </a:r>
            <a:endParaRPr lang="es-ES"/>
          </a:p>
        </p:txBody>
      </p:sp>
      <p:pic>
        <p:nvPicPr>
          <p:cNvPr id="1026" name="Picture 2" descr="SCIENZ@SCUOLA/ Struttura e funzioni del Corpo Umano: Nutrizione e ...">
            <a:extLst>
              <a:ext uri="{FF2B5EF4-FFF2-40B4-BE49-F238E27FC236}">
                <a16:creationId xmlns:a16="http://schemas.microsoft.com/office/drawing/2014/main" id="{ACA8A84A-44F7-1AFF-C09F-4B54092AF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4" r="9567" b="1"/>
          <a:stretch/>
        </p:blipFill>
        <p:spPr bwMode="auto">
          <a:xfrm>
            <a:off x="760484" y="598720"/>
            <a:ext cx="5049605" cy="504960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0" descr="Comunicado Administración | Colegio Algarrobos">
            <a:extLst>
              <a:ext uri="{FF2B5EF4-FFF2-40B4-BE49-F238E27FC236}">
                <a16:creationId xmlns:a16="http://schemas.microsoft.com/office/drawing/2014/main" id="{9F1B518D-0661-33C1-7B4E-37E29693DC7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17" b="97250" l="4818" r="93099">
                        <a14:foregroundMark x1="15625" y1="23333" x2="39583" y2="48750"/>
                        <a14:foregroundMark x1="58333" y1="34083" x2="80990" y2="45333"/>
                        <a14:foregroundMark x1="55339" y1="21333" x2="55339" y2="21333"/>
                        <a14:foregroundMark x1="26953" y1="23333" x2="7682" y2="15167"/>
                        <a14:foregroundMark x1="23828" y1="15167" x2="57161" y2="16667"/>
                        <a14:foregroundMark x1="57161" y1="16667" x2="81771" y2="16083"/>
                        <a14:foregroundMark x1="88411" y1="15750" x2="91927" y2="17167"/>
                        <a14:foregroundMark x1="20833" y1="51000" x2="15234" y2="39250"/>
                        <a14:foregroundMark x1="15234" y1="39250" x2="14844" y2="25167"/>
                        <a14:foregroundMark x1="14844" y1="25167" x2="15365" y2="24167"/>
                        <a14:foregroundMark x1="39844" y1="37417" x2="44531" y2="17167"/>
                        <a14:foregroundMark x1="6250" y1="31917" x2="4818" y2="49250"/>
                        <a14:foregroundMark x1="25521" y1="96167" x2="52604" y2="90167"/>
                        <a14:foregroundMark x1="84505" y1="91750" x2="82552" y2="90667"/>
                        <a14:foregroundMark x1="93359" y1="89833" x2="92448" y2="90000"/>
                        <a14:foregroundMark x1="92448" y1="90000" x2="92448" y2="87333"/>
                        <a14:foregroundMark x1="52604" y1="67417" x2="52604" y2="55083"/>
                        <a14:foregroundMark x1="52604" y1="55083" x2="51953" y2="53833"/>
                        <a14:foregroundMark x1="54167" y1="61417" x2="54427" y2="55583"/>
                        <a14:foregroundMark x1="51172" y1="55583" x2="35677" y2="61417"/>
                        <a14:foregroundMark x1="36589" y1="62833" x2="62500" y2="78333"/>
                        <a14:foregroundMark x1="55599" y1="77083" x2="30208" y2="64167"/>
                        <a14:foregroundMark x1="30208" y1="64167" x2="29948" y2="64250"/>
                        <a14:foregroundMark x1="62240" y1="72833" x2="45052" y2="62667"/>
                        <a14:foregroundMark x1="71615" y1="69500" x2="44271" y2="45750"/>
                        <a14:foregroundMark x1="51953" y1="58917" x2="32422" y2="53333"/>
                        <a14:foregroundMark x1="53646" y1="76083" x2="29167" y2="67917"/>
                        <a14:foregroundMark x1="50000" y1="77417" x2="38151" y2="74083"/>
                        <a14:foregroundMark x1="58594" y1="92083" x2="82552" y2="96167"/>
                        <a14:foregroundMark x1="25000" y1="97250" x2="15104" y2="96333"/>
                        <a14:foregroundMark x1="13932" y1="91250" x2="19141" y2="91250"/>
                        <a14:foregroundMark x1="6250" y1="89417" x2="11458" y2="88583"/>
                        <a14:foregroundMark x1="51693" y1="92083" x2="56380" y2="91917"/>
                        <a14:foregroundMark x1="78125" y1="76417" x2="84505" y2="70583"/>
                        <a14:foregroundMark x1="89974" y1="6917" x2="89193" y2="4833"/>
                        <a14:foregroundMark x1="90234" y1="7250" x2="90234" y2="7250"/>
                        <a14:foregroundMark x1="83464" y1="7250" x2="82552" y2="4083"/>
                        <a14:foregroundMark x1="17318" y1="6917" x2="17318" y2="2833"/>
                        <a14:foregroundMark x1="18099" y1="10250" x2="17318" y2="1833"/>
                        <a14:foregroundMark x1="30469" y1="10417" x2="30990" y2="4083"/>
                        <a14:foregroundMark x1="25748" y1="3507" x2="25521" y2="2333"/>
                        <a14:foregroundMark x1="26953" y1="9750" x2="26598" y2="7910"/>
                        <a14:foregroundMark x1="23568" y1="7250" x2="23568" y2="4833"/>
                        <a14:foregroundMark x1="60807" y1="2833" x2="60807" y2="6583"/>
                        <a14:foregroundMark x1="66016" y1="4083" x2="66016" y2="8500"/>
                        <a14:foregroundMark x1="69922" y1="5167" x2="69922" y2="9583"/>
                        <a14:foregroundMark x1="71224" y1="9750" x2="74349" y2="9417"/>
                        <a14:foregroundMark x1="75130" y1="7417" x2="73438" y2="5667"/>
                        <a14:foregroundMark x1="74349" y1="3583" x2="75130" y2="2333"/>
                        <a14:foregroundMark x1="74609" y1="1833" x2="71875" y2="1417"/>
                        <a14:foregroundMark x1="83464" y1="1417" x2="83724" y2="3000"/>
                        <a14:foregroundMark x1="84245" y1="7250" x2="83464" y2="9750"/>
                        <a14:foregroundMark x1="81510" y1="9750" x2="77865" y2="9583"/>
                        <a14:foregroundMark x1="78776" y1="7083" x2="79297" y2="3000"/>
                        <a14:foregroundMark x1="88932" y1="1417" x2="87500" y2="2333"/>
                        <a14:foregroundMark x1="9115" y1="3250" x2="8984" y2="7833"/>
                        <a14:foregroundMark x1="9896" y1="6167" x2="12370" y2="6083"/>
                        <a14:foregroundMark x1="13542" y1="4583" x2="13542" y2="4583"/>
                        <a14:foregroundMark x1="34766" y1="3583" x2="35026" y2="10167"/>
                        <a14:foregroundMark x1="43359" y1="1833" x2="43880" y2="9750"/>
                        <a14:foregroundMark x1="48698" y1="3167" x2="48047" y2="6167"/>
                        <a14:foregroundMark x1="47786" y1="7083" x2="48568" y2="9917"/>
                        <a14:foregroundMark x1="52474" y1="2250" x2="52995" y2="8333"/>
                        <a14:foregroundMark x1="57161" y1="2083" x2="57682" y2="4000"/>
                        <a14:foregroundMark x1="56510" y1="6917" x2="57813" y2="9833"/>
                        <a14:backgroundMark x1="26563" y1="7000" x2="26563" y2="6083"/>
                        <a14:backgroundMark x1="25781" y1="5000" x2="25781" y2="4167"/>
                        <a14:backgroundMark x1="26042" y1="4000" x2="26432" y2="3417"/>
                        <a14:backgroundMark x1="26432" y1="4000" x2="26823" y2="6167"/>
                        <a14:backgroundMark x1="26432" y1="6583" x2="27214" y2="7750"/>
                        <a14:backgroundMark x1="25391" y1="4083" x2="26042" y2="3500"/>
                      </a14:backgroundRemoval>
                    </a14:imgEffect>
                  </a14:imgLayer>
                </a14:imgProps>
              </a:ext>
              <a:ext uri="{28A0092B-C50C-407E-A947-70E740481C1C}">
                <a14:useLocalDpi xmlns:a14="http://schemas.microsoft.com/office/drawing/2010/main" val="0"/>
              </a:ext>
            </a:extLst>
          </a:blip>
          <a:srcRect/>
          <a:stretch>
            <a:fillRect/>
          </a:stretch>
        </p:blipFill>
        <p:spPr bwMode="auto">
          <a:xfrm>
            <a:off x="10495494" y="254297"/>
            <a:ext cx="1137421" cy="161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47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C9D65-9712-F7BC-EFC2-87AEAB09D982}"/>
              </a:ext>
            </a:extLst>
          </p:cNvPr>
          <p:cNvSpPr>
            <a:spLocks noGrp="1"/>
          </p:cNvSpPr>
          <p:nvPr>
            <p:ph type="title"/>
          </p:nvPr>
        </p:nvSpPr>
        <p:spPr/>
        <p:txBody>
          <a:bodyPr>
            <a:normAutofit/>
          </a:bodyPr>
          <a:lstStyle/>
          <a:p>
            <a:pPr algn="ctr"/>
            <a:r>
              <a:rPr lang="es-ES" sz="3600">
                <a:latin typeface="Arial Black" panose="020B0A04020102020204" pitchFamily="34" charset="0"/>
              </a:rPr>
              <a:t>INTRUDUCCION</a:t>
            </a:r>
            <a:endParaRPr lang="es-ES" sz="36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DB498CBE-CE29-033B-C9E3-CE0973DE738C}"/>
              </a:ext>
            </a:extLst>
          </p:cNvPr>
          <p:cNvSpPr>
            <a:spLocks noGrp="1"/>
          </p:cNvSpPr>
          <p:nvPr>
            <p:ph idx="1"/>
          </p:nvPr>
        </p:nvSpPr>
        <p:spPr/>
        <p:txBody>
          <a:bodyPr>
            <a:normAutofit fontScale="25000" lnSpcReduction="20000"/>
          </a:bodyPr>
          <a:lstStyle/>
          <a:p>
            <a:r>
              <a:rPr lang="es-ES" sz="8000" kern="100" dirty="0">
                <a:solidFill>
                  <a:srgbClr val="111111"/>
                </a:solidFill>
                <a:effectLst/>
                <a:latin typeface="Arial Black" panose="020B0A04020102020204" pitchFamily="34" charset="0"/>
                <a:ea typeface="Calibri" panose="020F0502020204030204" pitchFamily="34" charset="0"/>
                <a:cs typeface="Times New Roman" panose="02020603050405020304" pitchFamily="18" charset="0"/>
              </a:rPr>
              <a:t>El sentido del gusto es uno de los cinco sentidos que poseemos los seres humanos y se encarga de detectar los sabores de los alimentos que ingerimos. </a:t>
            </a:r>
            <a:r>
              <a:rPr lang="es-ES" sz="8000" dirty="0">
                <a:latin typeface="Arial Black" panose="020B0A04020102020204" pitchFamily="34" charset="0"/>
              </a:rPr>
              <a:t>Este sentido se encuentra en la lengua y está compuesto por las pailas gustativas que son las encargadas de detectar los sabores. El sentido del gusto incluye principalmente la percepción de cinco modalidades de sabor: dulce, amargo, salado, acido y umami.</a:t>
            </a:r>
          </a:p>
          <a:p>
            <a:endParaRPr lang="es-ES" dirty="0"/>
          </a:p>
          <a:p>
            <a:pPr marL="0" indent="0">
              <a:buNone/>
            </a:pPr>
            <a:r>
              <a:rPr lang="es-ES" sz="14400" dirty="0">
                <a:latin typeface="Arial Black" panose="020B0A04020102020204" pitchFamily="34" charset="0"/>
              </a:rPr>
              <a:t>OBJETIVOS</a:t>
            </a:r>
          </a:p>
          <a:p>
            <a:r>
              <a:rPr lang="es-ES" sz="8000" dirty="0"/>
              <a:t>Saber que es el sentido del gusto</a:t>
            </a:r>
          </a:p>
          <a:p>
            <a:r>
              <a:rPr lang="es-ES" sz="8000" dirty="0"/>
              <a:t>Aprender de las cinco  modalidades de sabor que tiene el sentido del gusto</a:t>
            </a:r>
          </a:p>
        </p:txBody>
      </p:sp>
      <p:pic>
        <p:nvPicPr>
          <p:cNvPr id="1026" name="Picture 2" descr="El sentido del gusto">
            <a:extLst>
              <a:ext uri="{FF2B5EF4-FFF2-40B4-BE49-F238E27FC236}">
                <a16:creationId xmlns:a16="http://schemas.microsoft.com/office/drawing/2014/main" id="{6F725015-4EF7-3347-27C6-1061B75E9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323" y="4652526"/>
            <a:ext cx="2365375" cy="195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18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7" name="Straight Connector 205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59" name="Rectangle 205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Marcador de contenido 2">
            <a:extLst>
              <a:ext uri="{FF2B5EF4-FFF2-40B4-BE49-F238E27FC236}">
                <a16:creationId xmlns:a16="http://schemas.microsoft.com/office/drawing/2014/main" id="{380A1130-5D65-AC8C-96FD-33D771CCC688}"/>
              </a:ext>
            </a:extLst>
          </p:cNvPr>
          <p:cNvSpPr>
            <a:spLocks noGrp="1"/>
          </p:cNvSpPr>
          <p:nvPr>
            <p:ph idx="1"/>
          </p:nvPr>
        </p:nvSpPr>
        <p:spPr>
          <a:xfrm>
            <a:off x="172831" y="2029468"/>
            <a:ext cx="4804838" cy="3957585"/>
          </a:xfrm>
        </p:spPr>
        <p:txBody>
          <a:bodyPr>
            <a:normAutofit fontScale="77500" lnSpcReduction="20000"/>
          </a:bodyPr>
          <a:lstStyle/>
          <a:p>
            <a:pPr marL="0" indent="0">
              <a:lnSpc>
                <a:spcPct val="110000"/>
              </a:lnSpc>
              <a:buNone/>
            </a:pPr>
            <a:endParaRPr lang="es-ES" b="0" i="0" dirty="0">
              <a:effectLst/>
              <a:latin typeface="-apple-system"/>
            </a:endParaRPr>
          </a:p>
          <a:p>
            <a:pPr>
              <a:lnSpc>
                <a:spcPct val="110000"/>
              </a:lnSpc>
            </a:pPr>
            <a:r>
              <a:rPr lang="es-ES" sz="2600" dirty="0">
                <a:latin typeface="Arial Black" panose="020B0A04020102020204" pitchFamily="34" charset="0"/>
              </a:rPr>
              <a:t>Se puede concluir que, el gusto nos ayuda a identificar sabores en los alimentos, siendo la lengua el órgano principal involucrado en la percepción del sabor, que está cubierta de papilas gustativas que contienen los receptores sensoriales para el sabor, ya que actúa por contacto de sustancias químicas solubles con la lengua.</a:t>
            </a:r>
          </a:p>
        </p:txBody>
      </p:sp>
      <p:pic>
        <p:nvPicPr>
          <p:cNvPr id="2050" name="Picture 2" descr="Los listillos de la clase">
            <a:extLst>
              <a:ext uri="{FF2B5EF4-FFF2-40B4-BE49-F238E27FC236}">
                <a16:creationId xmlns:a16="http://schemas.microsoft.com/office/drawing/2014/main" id="{D40307C2-9DD3-D13C-3E9B-E1F2E5E536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5691" y="135055"/>
            <a:ext cx="4036760" cy="3077643"/>
          </a:xfrm>
          <a:prstGeom prst="roundRect">
            <a:avLst>
              <a:gd name="adj" fmla="val 16667"/>
            </a:avLst>
          </a:prstGeom>
          <a:ln w="7620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1" name="Picture 206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63" name="Straight Connector 206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E7396BCB-D406-8054-929F-2A943718F667}"/>
              </a:ext>
            </a:extLst>
          </p:cNvPr>
          <p:cNvPicPr>
            <a:picLocks noChangeAspect="1"/>
          </p:cNvPicPr>
          <p:nvPr/>
        </p:nvPicPr>
        <p:blipFill>
          <a:blip r:embed="rId4"/>
          <a:stretch>
            <a:fillRect/>
          </a:stretch>
        </p:blipFill>
        <p:spPr>
          <a:xfrm>
            <a:off x="5150498" y="3394412"/>
            <a:ext cx="6742619" cy="3310428"/>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6" name="Picture 8" descr="lengua png 10 free Cliparts | Download images on Clipground 2022">
            <a:extLst>
              <a:ext uri="{FF2B5EF4-FFF2-40B4-BE49-F238E27FC236}">
                <a16:creationId xmlns:a16="http://schemas.microsoft.com/office/drawing/2014/main" id="{90218670-F261-06CF-07C1-E099DA260B4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00" b="90250" l="5952" r="90119">
                        <a14:foregroundMark x1="33571" y1="46500" x2="42738" y2="27125"/>
                        <a14:foregroundMark x1="57381" y1="29750" x2="60952" y2="29625"/>
                        <a14:foregroundMark x1="49881" y1="26625" x2="44643" y2="24250"/>
                        <a14:foregroundMark x1="39286" y1="31125" x2="62738" y2="35125"/>
                        <a14:foregroundMark x1="47738" y1="23125" x2="64643" y2="33875"/>
                        <a14:foregroundMark x1="22381" y1="27250" x2="39405" y2="37250"/>
                        <a14:foregroundMark x1="8929" y1="41500" x2="8929" y2="46375"/>
                        <a14:foregroundMark x1="64881" y1="9500" x2="59405" y2="9750"/>
                        <a14:foregroundMark x1="38929" y1="90250" x2="43095" y2="89750"/>
                        <a14:foregroundMark x1="90000" y1="45500" x2="90238" y2="45250"/>
                        <a14:foregroundMark x1="5952" y1="42500" x2="5952" y2="42500"/>
                      </a14:backgroundRemoval>
                    </a14:imgEffect>
                  </a14:imgLayer>
                </a14:imgProps>
              </a:ext>
              <a:ext uri="{28A0092B-C50C-407E-A947-70E740481C1C}">
                <a14:useLocalDpi xmlns:a14="http://schemas.microsoft.com/office/drawing/2010/main" val="0"/>
              </a:ext>
            </a:extLst>
          </a:blip>
          <a:srcRect/>
          <a:stretch>
            <a:fillRect/>
          </a:stretch>
        </p:blipFill>
        <p:spPr bwMode="auto">
          <a:xfrm>
            <a:off x="3004721" y="-38013"/>
            <a:ext cx="2785576" cy="265292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D94E6D0C-B23F-BEEA-5208-C01634CE9BB2}"/>
              </a:ext>
            </a:extLst>
          </p:cNvPr>
          <p:cNvSpPr>
            <a:spLocks noGrp="1"/>
          </p:cNvSpPr>
          <p:nvPr>
            <p:ph type="title"/>
          </p:nvPr>
        </p:nvSpPr>
        <p:spPr>
          <a:xfrm>
            <a:off x="1328201" y="1260794"/>
            <a:ext cx="4176511" cy="1049235"/>
          </a:xfrm>
        </p:spPr>
        <p:txBody>
          <a:bodyPr>
            <a:normAutofit/>
          </a:bodyPr>
          <a:lstStyle/>
          <a:p>
            <a:r>
              <a:rPr lang="es-ES" sz="3600" dirty="0">
                <a:solidFill>
                  <a:srgbClr val="0070C0"/>
                </a:solidFill>
                <a:latin typeface="Arial Black" panose="020B0A04020102020204" pitchFamily="34" charset="0"/>
              </a:rPr>
              <a:t>Conclusión</a:t>
            </a:r>
          </a:p>
        </p:txBody>
      </p:sp>
      <p:pic>
        <p:nvPicPr>
          <p:cNvPr id="2058" name="Picture 10" descr="Comunicado Administración | Colegio Algarrobos">
            <a:extLst>
              <a:ext uri="{FF2B5EF4-FFF2-40B4-BE49-F238E27FC236}">
                <a16:creationId xmlns:a16="http://schemas.microsoft.com/office/drawing/2014/main" id="{8E67212C-80E0-E222-9FB2-B5494F37827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17" b="97250" l="4818" r="93099">
                        <a14:foregroundMark x1="15625" y1="23333" x2="39583" y2="48750"/>
                        <a14:foregroundMark x1="58333" y1="34083" x2="80990" y2="45333"/>
                        <a14:foregroundMark x1="55339" y1="21333" x2="55339" y2="21333"/>
                        <a14:foregroundMark x1="26953" y1="23333" x2="7682" y2="15167"/>
                        <a14:foregroundMark x1="23828" y1="15167" x2="57161" y2="16667"/>
                        <a14:foregroundMark x1="57161" y1="16667" x2="81771" y2="16083"/>
                        <a14:foregroundMark x1="88411" y1="15750" x2="91927" y2="17167"/>
                        <a14:foregroundMark x1="20833" y1="51000" x2="15234" y2="39250"/>
                        <a14:foregroundMark x1="15234" y1="39250" x2="14844" y2="25167"/>
                        <a14:foregroundMark x1="14844" y1="25167" x2="15365" y2="24167"/>
                        <a14:foregroundMark x1="39844" y1="37417" x2="44531" y2="17167"/>
                        <a14:foregroundMark x1="6250" y1="31917" x2="4818" y2="49250"/>
                        <a14:foregroundMark x1="25521" y1="96167" x2="52604" y2="90167"/>
                        <a14:foregroundMark x1="84505" y1="91750" x2="82552" y2="90667"/>
                        <a14:foregroundMark x1="93359" y1="89833" x2="92448" y2="90000"/>
                        <a14:foregroundMark x1="92448" y1="90000" x2="92448" y2="87333"/>
                        <a14:foregroundMark x1="52604" y1="67417" x2="52604" y2="55083"/>
                        <a14:foregroundMark x1="52604" y1="55083" x2="51953" y2="53833"/>
                        <a14:foregroundMark x1="54167" y1="61417" x2="54427" y2="55583"/>
                        <a14:foregroundMark x1="51172" y1="55583" x2="35677" y2="61417"/>
                        <a14:foregroundMark x1="36589" y1="62833" x2="62500" y2="78333"/>
                        <a14:foregroundMark x1="55599" y1="77083" x2="30208" y2="64167"/>
                        <a14:foregroundMark x1="30208" y1="64167" x2="29948" y2="64250"/>
                        <a14:foregroundMark x1="62240" y1="72833" x2="45052" y2="62667"/>
                        <a14:foregroundMark x1="71615" y1="69500" x2="44271" y2="45750"/>
                        <a14:foregroundMark x1="51953" y1="58917" x2="32422" y2="53333"/>
                        <a14:foregroundMark x1="53646" y1="76083" x2="29167" y2="67917"/>
                        <a14:foregroundMark x1="50000" y1="77417" x2="38151" y2="74083"/>
                        <a14:foregroundMark x1="58594" y1="92083" x2="82552" y2="96167"/>
                        <a14:foregroundMark x1="25000" y1="97250" x2="15104" y2="96333"/>
                        <a14:foregroundMark x1="13932" y1="91250" x2="19141" y2="91250"/>
                        <a14:foregroundMark x1="6250" y1="89417" x2="11458" y2="88583"/>
                        <a14:foregroundMark x1="51693" y1="92083" x2="56380" y2="91917"/>
                        <a14:foregroundMark x1="78125" y1="76417" x2="84505" y2="70583"/>
                        <a14:foregroundMark x1="89974" y1="6917" x2="89193" y2="4833"/>
                        <a14:foregroundMark x1="90234" y1="7250" x2="90234" y2="7250"/>
                        <a14:foregroundMark x1="83464" y1="7250" x2="82552" y2="4083"/>
                        <a14:foregroundMark x1="17318" y1="6917" x2="17318" y2="2833"/>
                        <a14:foregroundMark x1="18099" y1="10250" x2="17318" y2="1833"/>
                        <a14:foregroundMark x1="30469" y1="10417" x2="30990" y2="4083"/>
                        <a14:foregroundMark x1="25748" y1="3507" x2="25521" y2="2333"/>
                        <a14:foregroundMark x1="26953" y1="9750" x2="26598" y2="7910"/>
                        <a14:foregroundMark x1="23568" y1="7250" x2="23568" y2="4833"/>
                        <a14:foregroundMark x1="60807" y1="2833" x2="60807" y2="6583"/>
                        <a14:foregroundMark x1="66016" y1="4083" x2="66016" y2="8500"/>
                        <a14:foregroundMark x1="69922" y1="5167" x2="69922" y2="9583"/>
                        <a14:foregroundMark x1="71224" y1="9750" x2="74349" y2="9417"/>
                        <a14:foregroundMark x1="75130" y1="7417" x2="73438" y2="5667"/>
                        <a14:foregroundMark x1="74349" y1="3583" x2="75130" y2="2333"/>
                        <a14:foregroundMark x1="74609" y1="1833" x2="71875" y2="1417"/>
                        <a14:foregroundMark x1="83464" y1="1417" x2="83724" y2="3000"/>
                        <a14:foregroundMark x1="84245" y1="7250" x2="83464" y2="9750"/>
                        <a14:foregroundMark x1="81510" y1="9750" x2="77865" y2="9583"/>
                        <a14:foregroundMark x1="78776" y1="7083" x2="79297" y2="3000"/>
                        <a14:foregroundMark x1="88932" y1="1417" x2="87500" y2="2333"/>
                        <a14:foregroundMark x1="9115" y1="3250" x2="8984" y2="7833"/>
                        <a14:foregroundMark x1="9896" y1="6167" x2="12370" y2="6083"/>
                        <a14:foregroundMark x1="13542" y1="4583" x2="13542" y2="4583"/>
                        <a14:foregroundMark x1="34766" y1="3583" x2="35026" y2="10167"/>
                        <a14:foregroundMark x1="43359" y1="1833" x2="43880" y2="9750"/>
                        <a14:foregroundMark x1="48698" y1="3167" x2="48047" y2="6167"/>
                        <a14:foregroundMark x1="47786" y1="7083" x2="48568" y2="9917"/>
                        <a14:foregroundMark x1="52474" y1="2250" x2="52995" y2="8333"/>
                        <a14:foregroundMark x1="57161" y1="2083" x2="57682" y2="4000"/>
                        <a14:foregroundMark x1="56510" y1="6917" x2="57813" y2="9833"/>
                        <a14:backgroundMark x1="26563" y1="7000" x2="26563" y2="6083"/>
                        <a14:backgroundMark x1="25781" y1="5000" x2="25781" y2="4167"/>
                        <a14:backgroundMark x1="26042" y1="4000" x2="26432" y2="3417"/>
                        <a14:backgroundMark x1="26432" y1="4000" x2="26823" y2="6167"/>
                        <a14:backgroundMark x1="26432" y1="6583" x2="27214" y2="7750"/>
                        <a14:backgroundMark x1="25391" y1="4083" x2="26042" y2="3500"/>
                      </a14:backgroundRemoval>
                    </a14:imgEffect>
                  </a14:imgLayer>
                </a14:imgProps>
              </a:ext>
              <a:ext uri="{28A0092B-C50C-407E-A947-70E740481C1C}">
                <a14:useLocalDpi xmlns:a14="http://schemas.microsoft.com/office/drawing/2010/main" val="0"/>
              </a:ext>
            </a:extLst>
          </a:blip>
          <a:srcRect/>
          <a:stretch>
            <a:fillRect/>
          </a:stretch>
        </p:blipFill>
        <p:spPr bwMode="auto">
          <a:xfrm>
            <a:off x="190780" y="235635"/>
            <a:ext cx="1137421" cy="161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7979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C64C5-8273-7A39-B834-1BC1436EDC38}"/>
              </a:ext>
            </a:extLst>
          </p:cNvPr>
          <p:cNvSpPr>
            <a:spLocks noGrp="1"/>
          </p:cNvSpPr>
          <p:nvPr>
            <p:ph type="title"/>
          </p:nvPr>
        </p:nvSpPr>
        <p:spPr/>
        <p:txBody>
          <a:bodyPr>
            <a:normAutofit/>
          </a:bodyPr>
          <a:lstStyle/>
          <a:p>
            <a:pPr algn="ctr"/>
            <a:r>
              <a:rPr lang="es-ES" sz="3600" dirty="0">
                <a:latin typeface="Arial Black" panose="020B0A04020102020204" pitchFamily="34" charset="0"/>
              </a:rPr>
              <a:t>links</a:t>
            </a:r>
          </a:p>
        </p:txBody>
      </p:sp>
      <p:sp>
        <p:nvSpPr>
          <p:cNvPr id="3" name="Marcador de contenido 2">
            <a:extLst>
              <a:ext uri="{FF2B5EF4-FFF2-40B4-BE49-F238E27FC236}">
                <a16:creationId xmlns:a16="http://schemas.microsoft.com/office/drawing/2014/main" id="{76D1193D-078E-25D5-5EEA-C0A8BAD0B08E}"/>
              </a:ext>
            </a:extLst>
          </p:cNvPr>
          <p:cNvSpPr>
            <a:spLocks noGrp="1"/>
          </p:cNvSpPr>
          <p:nvPr>
            <p:ph idx="1"/>
          </p:nvPr>
        </p:nvSpPr>
        <p:spPr/>
        <p:txBody>
          <a:bodyPr/>
          <a:lstStyle/>
          <a:p>
            <a:r>
              <a:rPr lang="en-US" dirty="0">
                <a:hlinkClick r:id="rId2">
                  <a:extLst>
                    <a:ext uri="{A12FA001-AC4F-418D-AE19-62706E023703}">
                      <ahyp:hlinkClr xmlns:ahyp="http://schemas.microsoft.com/office/drawing/2018/hyperlinkcolor" val="tx"/>
                    </a:ext>
                  </a:extLst>
                </a:hlinkClick>
              </a:rPr>
              <a:t>https://www.trihealth.co</a:t>
            </a:r>
            <a:r>
              <a:rPr lang="en-US" dirty="0"/>
              <a:t>m</a:t>
            </a:r>
          </a:p>
          <a:p>
            <a:r>
              <a:rPr lang="es-ES" dirty="0">
                <a:hlinkClick r:id="rId3">
                  <a:extLst>
                    <a:ext uri="{A12FA001-AC4F-418D-AE19-62706E023703}">
                      <ahyp:hlinkClr xmlns:ahyp="http://schemas.microsoft.com/office/drawing/2018/hyperlinkcolor" val="tx"/>
                    </a:ext>
                  </a:extLst>
                </a:hlinkClick>
              </a:rPr>
              <a:t>https://accessmedicine.mhmedical.com</a:t>
            </a:r>
            <a:endParaRPr lang="es-ES" dirty="0"/>
          </a:p>
          <a:p>
            <a:r>
              <a:rPr lang="es-ES" dirty="0">
                <a:hlinkClick r:id="rId4">
                  <a:extLst>
                    <a:ext uri="{A12FA001-AC4F-418D-AE19-62706E023703}">
                      <ahyp:hlinkClr xmlns:ahyp="http://schemas.microsoft.com/office/drawing/2018/hyperlinkcolor" val="tx"/>
                    </a:ext>
                  </a:extLst>
                </a:hlinkClick>
              </a:rPr>
              <a:t>https://medlineplus.gov/Spanish/</a:t>
            </a:r>
            <a:endParaRPr lang="es-ES" dirty="0"/>
          </a:p>
          <a:p>
            <a:endParaRPr lang="es-ES" dirty="0"/>
          </a:p>
        </p:txBody>
      </p:sp>
    </p:spTree>
    <p:extLst>
      <p:ext uri="{BB962C8B-B14F-4D97-AF65-F5344CB8AC3E}">
        <p14:creationId xmlns:p14="http://schemas.microsoft.com/office/powerpoint/2010/main" val="28061993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775E16-36DA-3132-9A8B-A5BA7E659554}"/>
              </a:ext>
            </a:extLst>
          </p:cNvPr>
          <p:cNvSpPr>
            <a:spLocks noGrp="1"/>
          </p:cNvSpPr>
          <p:nvPr>
            <p:ph idx="1"/>
          </p:nvPr>
        </p:nvSpPr>
        <p:spPr>
          <a:xfrm rot="20596736">
            <a:off x="1451579" y="2015732"/>
            <a:ext cx="9603275" cy="3450613"/>
          </a:xfrm>
        </p:spPr>
        <p:txBody>
          <a:bodyPr>
            <a:normAutofit/>
          </a:bodyPr>
          <a:lstStyle/>
          <a:p>
            <a:pPr algn="ctr"/>
            <a:r>
              <a:rPr lang="es-ES" sz="7200"/>
              <a:t>GRACIAS</a:t>
            </a:r>
            <a:endParaRPr lang="es-ES" sz="7200" dirty="0"/>
          </a:p>
        </p:txBody>
      </p:sp>
      <p:pic>
        <p:nvPicPr>
          <p:cNvPr id="3074" name="Picture 2" descr="Sentido del Gusto - Información, papilas gustativas, gustos básicos">
            <a:extLst>
              <a:ext uri="{FF2B5EF4-FFF2-40B4-BE49-F238E27FC236}">
                <a16:creationId xmlns:a16="http://schemas.microsoft.com/office/drawing/2014/main" id="{2ABCA17B-BF26-64EC-22E8-C6D1A86EC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0" y="0"/>
            <a:ext cx="1213539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BD907AF-AA46-F3F7-24E9-72E010899069}"/>
              </a:ext>
            </a:extLst>
          </p:cNvPr>
          <p:cNvSpPr txBox="1"/>
          <p:nvPr/>
        </p:nvSpPr>
        <p:spPr>
          <a:xfrm>
            <a:off x="481109" y="550895"/>
            <a:ext cx="4419600" cy="1569660"/>
          </a:xfrm>
          <a:prstGeom prst="rect">
            <a:avLst/>
          </a:prstGeom>
          <a:noFill/>
        </p:spPr>
        <p:txBody>
          <a:bodyPr wrap="square" rtlCol="0">
            <a:spAutoFit/>
          </a:bodyPr>
          <a:lstStyle/>
          <a:p>
            <a:pPr algn="ctr"/>
            <a:r>
              <a:rPr lang="es-ES" sz="4800" dirty="0">
                <a:solidFill>
                  <a:schemeClr val="bg1"/>
                </a:solidFill>
              </a:rPr>
              <a:t>GRACIAS POR VER</a:t>
            </a:r>
          </a:p>
        </p:txBody>
      </p:sp>
    </p:spTree>
    <p:extLst>
      <p:ext uri="{BB962C8B-B14F-4D97-AF65-F5344CB8AC3E}">
        <p14:creationId xmlns:p14="http://schemas.microsoft.com/office/powerpoint/2010/main" val="8066491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172</TotalTime>
  <Words>207</Words>
  <Application>Microsoft Office PowerPoint</Application>
  <PresentationFormat>Panorámica</PresentationFormat>
  <Paragraphs>20</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-apple-system</vt:lpstr>
      <vt:lpstr>Arial</vt:lpstr>
      <vt:lpstr>Arial Black</vt:lpstr>
      <vt:lpstr>Gill Sans MT</vt:lpstr>
      <vt:lpstr>Galería</vt:lpstr>
      <vt:lpstr>EL SENTIDO DEL GUSTO</vt:lpstr>
      <vt:lpstr>INTRUDUCCION</vt:lpstr>
      <vt:lpstr>Conclusión</vt:lpstr>
      <vt:lpstr>links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SENTIDO DEL GUSTO</dc:title>
  <dc:creator>criss vasquez</dc:creator>
  <cp:lastModifiedBy>criss vasquez</cp:lastModifiedBy>
  <cp:revision>2</cp:revision>
  <dcterms:created xsi:type="dcterms:W3CDTF">2023-07-18T21:21:46Z</dcterms:created>
  <dcterms:modified xsi:type="dcterms:W3CDTF">2023-07-19T02:43:35Z</dcterms:modified>
</cp:coreProperties>
</file>