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8"/>
  </p:notesMasterIdLst>
  <p:sldIdLst>
    <p:sldId id="256" r:id="rId2"/>
    <p:sldId id="260" r:id="rId3"/>
    <p:sldId id="275" r:id="rId4"/>
    <p:sldId id="266" r:id="rId5"/>
    <p:sldId id="29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FF0000"/>
    <a:srgbClr val="B1F2F9"/>
    <a:srgbClr val="66CCFF"/>
    <a:srgbClr val="66FFFF"/>
    <a:srgbClr val="F89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F2F60-9E21-49CB-87D2-9E8AC38D46DF}" type="datetimeFigureOut">
              <a:rPr lang="es-PE" smtClean="0"/>
              <a:t>10/11/2021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3C924-DFC6-4483-A677-385A3B4A4E1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3564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57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302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874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27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0F2AB25-1AEF-4758-AF24-334C6D7573D0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03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0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1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9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4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7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4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2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6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0F2AB25-1AEF-4758-AF24-334C6D7573D0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9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alidad Virtual Degradado Simple Disfrutar De Material Fondo | Realidad  virtual, Imágenes de fondo, Diseño banner">
            <a:extLst>
              <a:ext uri="{FF2B5EF4-FFF2-40B4-BE49-F238E27FC236}">
                <a16:creationId xmlns:a16="http://schemas.microsoft.com/office/drawing/2014/main" id="{E2AF1FC1-B403-4708-8463-5886DC7E8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11784" y="950933"/>
            <a:ext cx="4951487" cy="164260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s-PE" sz="5400" dirty="0">
                <a:ln w="285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anose="020B0806030902050204" pitchFamily="34" charset="0"/>
                <a:ea typeface="+mn-ea"/>
                <a:cs typeface="+mn-cs"/>
              </a:rPr>
              <a:t>LA SOMBRA DE LA SERPIENTE</a:t>
            </a:r>
            <a:endParaRPr lang="en-US" sz="5400" dirty="0">
              <a:ln w="28575">
                <a:solidFill>
                  <a:schemeClr val="bg1"/>
                </a:solidFill>
              </a:ln>
              <a:solidFill>
                <a:srgbClr val="0000CC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063" y="3365294"/>
            <a:ext cx="6085451" cy="1963369"/>
          </a:xfrm>
        </p:spPr>
        <p:txBody>
          <a:bodyPr>
            <a:normAutofit/>
          </a:bodyPr>
          <a:lstStyle/>
          <a:p>
            <a:pPr algn="l"/>
            <a:r>
              <a:rPr lang="es-PE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AUTOR: Rick Riordan</a:t>
            </a:r>
          </a:p>
          <a:p>
            <a:pPr algn="l"/>
            <a:r>
              <a:rPr lang="es-PE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GRADO Y SECCIÓN: 1ero de secundaria</a:t>
            </a:r>
          </a:p>
          <a:p>
            <a:pPr algn="l"/>
            <a:r>
              <a:rPr lang="es-PE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ALUMNO: Jesús Joaquín Castro Saavedra</a:t>
            </a:r>
          </a:p>
          <a:p>
            <a:pPr algn="l"/>
            <a:r>
              <a:rPr lang="es-PE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ÁREA: Comunicación 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CB9626-05F2-4327-A104-4C3A70E705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68" y="465137"/>
            <a:ext cx="1323248" cy="2128399"/>
          </a:xfrm>
          <a:prstGeom prst="rect">
            <a:avLst/>
          </a:prstGeom>
        </p:spPr>
      </p:pic>
      <p:pic>
        <p:nvPicPr>
          <p:cNvPr id="1026" name="Picture 2" descr="Amazon.com: La sombra de la serpiente. Novela gráfica / The Serpent&amp;#39;s  Shadow (Spanish Edition): 9788417773649: Riordan, Rick: Libros">
            <a:extLst>
              <a:ext uri="{FF2B5EF4-FFF2-40B4-BE49-F238E27FC236}">
                <a16:creationId xmlns:a16="http://schemas.microsoft.com/office/drawing/2014/main" id="{A1F7773F-604E-48AE-857E-D869A444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81" y="603068"/>
            <a:ext cx="3757442" cy="56518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Mensajes ocultos en &amp;#39;Las crónicas de Narnia&amp;#39;: 7 datos curiosos que seguro  no conocías - VIX">
            <a:extLst>
              <a:ext uri="{FF2B5EF4-FFF2-40B4-BE49-F238E27FC236}">
                <a16:creationId xmlns:a16="http://schemas.microsoft.com/office/drawing/2014/main" id="{6A93C1DA-0E1B-4764-8CE0-1EAB2329A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" y="0"/>
            <a:ext cx="12193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260280" y="450271"/>
            <a:ext cx="6014339" cy="839997"/>
          </a:xfrm>
          <a:prstGeom prst="rect">
            <a:avLst/>
          </a:prstGeom>
          <a:solidFill>
            <a:srgbClr val="C000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PERSONAJES PRINCIPALES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292471" y="3649389"/>
            <a:ext cx="2457477" cy="2838958"/>
          </a:xfrm>
          <a:prstGeom prst="rect">
            <a:avLst/>
          </a:prstGeom>
          <a:solidFill>
            <a:srgbClr val="0000CC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16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Una maga egipcia de catorce años que es una </a:t>
            </a:r>
            <a:r>
              <a:rPr lang="es-MX" sz="1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elementarista</a:t>
            </a:r>
            <a:r>
              <a:rPr lang="es-MX" sz="16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 de fuego, ella es amiga de </a:t>
            </a:r>
            <a:r>
              <a:rPr lang="es-MX" sz="1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sadie</a:t>
            </a:r>
            <a:r>
              <a:rPr lang="es-MX" sz="16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 y novia de </a:t>
            </a:r>
            <a:r>
              <a:rPr lang="es-MX" sz="1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carter</a:t>
            </a:r>
            <a:endParaRPr lang="es-PE" sz="16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236403" y="3649388"/>
            <a:ext cx="2457477" cy="2838957"/>
          </a:xfrm>
          <a:prstGeom prst="rect">
            <a:avLst/>
          </a:prstGeom>
          <a:solidFill>
            <a:srgbClr val="7030A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16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Un mago egipcio muy joven y moribundo, es el novio de </a:t>
            </a:r>
            <a:r>
              <a:rPr lang="es-MX" sz="1600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sadie</a:t>
            </a:r>
            <a:r>
              <a:rPr lang="es-MX" sz="16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 y su especialidad es la creación de amuletos</a:t>
            </a:r>
            <a:endParaRPr lang="es-PE" sz="16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46901" y="3575477"/>
            <a:ext cx="2449726" cy="2912872"/>
          </a:xfrm>
          <a:prstGeom prst="rect">
            <a:avLst/>
          </a:prstGeom>
          <a:solidFill>
            <a:srgbClr val="FF33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16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Tiene 15 años, tiene piel oscura, cabello castaño oscuro, cabello rizado y ojos marrones, su madre murió cuando el tenía 8 años, después de que falleciera su madre viajo con su papá (Julius Kane)</a:t>
            </a:r>
            <a:endParaRPr lang="es-PE" sz="16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419686" y="3576427"/>
            <a:ext cx="2449726" cy="2911921"/>
          </a:xfrm>
          <a:prstGeom prst="rect">
            <a:avLst/>
          </a:prstGeom>
          <a:solidFill>
            <a:srgbClr val="FFFF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16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Tiene 13 años, tiene piel clara, cabello color caramelo, ojos azules además de que nunca va a ninguna parte sin sus botas de combate, sabe leer el griego y el antiguo egipcio.</a:t>
            </a:r>
            <a:endParaRPr lang="es-PE" sz="16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cxnSp>
        <p:nvCxnSpPr>
          <p:cNvPr id="21" name="Conector recto 20"/>
          <p:cNvCxnSpPr>
            <a:cxnSpLocks/>
          </p:cNvCxnSpPr>
          <p:nvPr/>
        </p:nvCxnSpPr>
        <p:spPr>
          <a:xfrm>
            <a:off x="1771764" y="1798629"/>
            <a:ext cx="9513" cy="472448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4798983" y="1818553"/>
            <a:ext cx="0" cy="434224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>
            <a:cxnSpLocks/>
          </p:cNvCxnSpPr>
          <p:nvPr/>
        </p:nvCxnSpPr>
        <p:spPr>
          <a:xfrm>
            <a:off x="7442297" y="1863406"/>
            <a:ext cx="0" cy="359721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>
            <a:cxnSpLocks/>
          </p:cNvCxnSpPr>
          <p:nvPr/>
        </p:nvCxnSpPr>
        <p:spPr>
          <a:xfrm>
            <a:off x="10465142" y="1818553"/>
            <a:ext cx="0" cy="479077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o 44"/>
          <p:cNvGrpSpPr/>
          <p:nvPr/>
        </p:nvGrpSpPr>
        <p:grpSpPr>
          <a:xfrm>
            <a:off x="1781277" y="1311712"/>
            <a:ext cx="8683865" cy="515412"/>
            <a:chOff x="1743064" y="1626037"/>
            <a:chExt cx="8550628" cy="515414"/>
          </a:xfrm>
        </p:grpSpPr>
        <p:cxnSp>
          <p:nvCxnSpPr>
            <p:cNvPr id="52" name="Conector recto 51"/>
            <p:cNvCxnSpPr>
              <a:cxnSpLocks/>
            </p:cNvCxnSpPr>
            <p:nvPr/>
          </p:nvCxnSpPr>
          <p:spPr>
            <a:xfrm>
              <a:off x="6029544" y="1626037"/>
              <a:ext cx="0" cy="477191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>
              <a:cxnSpLocks/>
            </p:cNvCxnSpPr>
            <p:nvPr/>
          </p:nvCxnSpPr>
          <p:spPr>
            <a:xfrm flipH="1">
              <a:off x="1743064" y="2141450"/>
              <a:ext cx="8550628" cy="1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16"/>
          <p:cNvSpPr/>
          <p:nvPr/>
        </p:nvSpPr>
        <p:spPr>
          <a:xfrm>
            <a:off x="546901" y="2252777"/>
            <a:ext cx="2449726" cy="621365"/>
          </a:xfrm>
          <a:prstGeom prst="rect">
            <a:avLst/>
          </a:prstGeom>
          <a:solidFill>
            <a:srgbClr val="FF33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dirty="0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00FF00"/>
                </a:highlight>
                <a:latin typeface="Impact" panose="020B0806030902050204" pitchFamily="34" charset="0"/>
              </a:rPr>
              <a:t>Carter Kane</a:t>
            </a:r>
            <a:endParaRPr lang="es-PE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00FF00"/>
              </a:highlight>
              <a:latin typeface="Impact" panose="020B080603090205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573677" y="2282426"/>
            <a:ext cx="2449726" cy="651567"/>
          </a:xfrm>
          <a:prstGeom prst="rect">
            <a:avLst/>
          </a:prstGeom>
          <a:solidFill>
            <a:srgbClr val="FFFF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00FF00"/>
                </a:highlight>
                <a:latin typeface="Impact" panose="020B0806030902050204" pitchFamily="34" charset="0"/>
              </a:rPr>
              <a:t>Sadie</a:t>
            </a:r>
            <a:r>
              <a:rPr lang="es-MX" sz="2400" dirty="0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00FF00"/>
                </a:highlight>
                <a:latin typeface="Impact" panose="020B0806030902050204" pitchFamily="34" charset="0"/>
              </a:rPr>
              <a:t> Kane</a:t>
            </a:r>
            <a:endParaRPr lang="es-PE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00FF00"/>
              </a:highlight>
              <a:latin typeface="Impact" panose="020B080603090205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236678" y="2282427"/>
            <a:ext cx="2457477" cy="681216"/>
          </a:xfrm>
          <a:prstGeom prst="rect">
            <a:avLst/>
          </a:prstGeom>
          <a:solidFill>
            <a:srgbClr val="0000CC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00FF00"/>
                </a:highlight>
                <a:latin typeface="Impact" panose="020B0806030902050204" pitchFamily="34" charset="0"/>
              </a:rPr>
              <a:t>Zia</a:t>
            </a:r>
            <a:r>
              <a:rPr lang="es-MX" sz="2400" dirty="0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00FF00"/>
                </a:highlight>
                <a:latin typeface="Impact" panose="020B0806030902050204" pitchFamily="34" charset="0"/>
              </a:rPr>
              <a:t> Rashid</a:t>
            </a:r>
            <a:endParaRPr lang="es-PE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00FF00"/>
              </a:highlight>
              <a:latin typeface="Impact" panose="020B080603090205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9242253" y="2275951"/>
            <a:ext cx="2457477" cy="720852"/>
          </a:xfrm>
          <a:prstGeom prst="rect">
            <a:avLst/>
          </a:prstGeom>
          <a:solidFill>
            <a:srgbClr val="7030A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00FF00"/>
                </a:highlight>
                <a:latin typeface="Impact" panose="020B0806030902050204" pitchFamily="34" charset="0"/>
              </a:rPr>
              <a:t>Walt Stone</a:t>
            </a:r>
            <a:endParaRPr lang="es-PE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00FF00"/>
              </a:highlight>
              <a:latin typeface="Impact" panose="020B0806030902050204" pitchFamily="34" charset="0"/>
            </a:endParaRPr>
          </a:p>
        </p:txBody>
      </p:sp>
      <p:cxnSp>
        <p:nvCxnSpPr>
          <p:cNvPr id="22" name="Conector recto 21"/>
          <p:cNvCxnSpPr>
            <a:cxnSpLocks/>
            <a:stCxn id="17" idx="2"/>
          </p:cNvCxnSpPr>
          <p:nvPr/>
        </p:nvCxnSpPr>
        <p:spPr>
          <a:xfrm>
            <a:off x="1771764" y="2874142"/>
            <a:ext cx="0" cy="701335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>
            <a:cxnSpLocks/>
          </p:cNvCxnSpPr>
          <p:nvPr/>
        </p:nvCxnSpPr>
        <p:spPr>
          <a:xfrm>
            <a:off x="4798983" y="2963643"/>
            <a:ext cx="0" cy="612784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cxnSpLocks/>
          </p:cNvCxnSpPr>
          <p:nvPr/>
        </p:nvCxnSpPr>
        <p:spPr>
          <a:xfrm>
            <a:off x="7442297" y="3006531"/>
            <a:ext cx="0" cy="594075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cxnSpLocks/>
          </p:cNvCxnSpPr>
          <p:nvPr/>
        </p:nvCxnSpPr>
        <p:spPr>
          <a:xfrm flipH="1">
            <a:off x="10465142" y="3030591"/>
            <a:ext cx="2" cy="579886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28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uando el poder es lo único que cuenta | elucabista.com">
            <a:extLst>
              <a:ext uri="{FF2B5EF4-FFF2-40B4-BE49-F238E27FC236}">
                <a16:creationId xmlns:a16="http://schemas.microsoft.com/office/drawing/2014/main" id="{018E0711-A558-439E-8AF5-A0B340A8A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88"/>
            <a:ext cx="12192000" cy="686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redondeado 8"/>
          <p:cNvSpPr/>
          <p:nvPr/>
        </p:nvSpPr>
        <p:spPr>
          <a:xfrm>
            <a:off x="383794" y="328188"/>
            <a:ext cx="3716432" cy="2093358"/>
          </a:xfrm>
          <a:prstGeom prst="roundRect">
            <a:avLst>
              <a:gd name="adj" fmla="val 14249"/>
            </a:avLst>
          </a:prstGeom>
          <a:solidFill>
            <a:srgbClr val="FF33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Amos Kane: Un poderoso mago egipcio que es </a:t>
            </a:r>
            <a:r>
              <a:rPr lang="es-MX" sz="2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tio</a:t>
            </a:r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 de Carter y de </a:t>
            </a:r>
            <a:r>
              <a:rPr lang="es-MX" sz="2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Sadie</a:t>
            </a:r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.</a:t>
            </a:r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21" name="Rectángulo redondeado 10">
            <a:extLst>
              <a:ext uri="{FF2B5EF4-FFF2-40B4-BE49-F238E27FC236}">
                <a16:creationId xmlns:a16="http://schemas.microsoft.com/office/drawing/2014/main" id="{79E45C62-37D4-4DF3-A8BE-84BAFA9B6258}"/>
              </a:ext>
            </a:extLst>
          </p:cNvPr>
          <p:cNvSpPr/>
          <p:nvPr/>
        </p:nvSpPr>
        <p:spPr>
          <a:xfrm>
            <a:off x="8060323" y="4430866"/>
            <a:ext cx="3631695" cy="2001428"/>
          </a:xfrm>
          <a:prstGeom prst="roundRect">
            <a:avLst>
              <a:gd name="adj" fmla="val 10409"/>
            </a:avLst>
          </a:prstGeom>
          <a:solidFill>
            <a:srgbClr val="0066FF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Bast</a:t>
            </a:r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: La diosa egipcia de los gatos, esta se hace protectora de </a:t>
            </a:r>
            <a:r>
              <a:rPr lang="es-MX" sz="2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Sadie</a:t>
            </a:r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 Kane.</a:t>
            </a:r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15" name="Rectángulo redondeado 6">
            <a:extLst>
              <a:ext uri="{FF2B5EF4-FFF2-40B4-BE49-F238E27FC236}">
                <a16:creationId xmlns:a16="http://schemas.microsoft.com/office/drawing/2014/main" id="{B3F4CED2-C14C-4323-A185-306332B8AD65}"/>
              </a:ext>
            </a:extLst>
          </p:cNvPr>
          <p:cNvSpPr/>
          <p:nvPr/>
        </p:nvSpPr>
        <p:spPr>
          <a:xfrm>
            <a:off x="4125983" y="2967187"/>
            <a:ext cx="3805799" cy="977840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PERSONAJES SECUNDARIOS</a:t>
            </a:r>
          </a:p>
        </p:txBody>
      </p:sp>
      <p:sp>
        <p:nvSpPr>
          <p:cNvPr id="23" name="Rectángulo redondeado 10">
            <a:extLst>
              <a:ext uri="{FF2B5EF4-FFF2-40B4-BE49-F238E27FC236}">
                <a16:creationId xmlns:a16="http://schemas.microsoft.com/office/drawing/2014/main" id="{5F3A59B0-1778-4463-AA81-AC66155611C6}"/>
              </a:ext>
            </a:extLst>
          </p:cNvPr>
          <p:cNvSpPr/>
          <p:nvPr/>
        </p:nvSpPr>
        <p:spPr>
          <a:xfrm>
            <a:off x="426162" y="4571486"/>
            <a:ext cx="3631695" cy="2036378"/>
          </a:xfrm>
          <a:prstGeom prst="roundRect">
            <a:avLst>
              <a:gd name="adj" fmla="val 12347"/>
            </a:avLst>
          </a:prstGeom>
          <a:solidFill>
            <a:schemeClr val="accent3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Ruby Kane: Es la esposa de Julius Kane, lamentablemente falleció tratando de sellar a </a:t>
            </a:r>
            <a:r>
              <a:rPr lang="es-MX" sz="2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Apofis</a:t>
            </a:r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.</a:t>
            </a:r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24" name="Rectángulo redondeado 10">
            <a:extLst>
              <a:ext uri="{FF2B5EF4-FFF2-40B4-BE49-F238E27FC236}">
                <a16:creationId xmlns:a16="http://schemas.microsoft.com/office/drawing/2014/main" id="{4A60FD8A-1E81-4815-8323-F32F36321894}"/>
              </a:ext>
            </a:extLst>
          </p:cNvPr>
          <p:cNvSpPr/>
          <p:nvPr/>
        </p:nvSpPr>
        <p:spPr>
          <a:xfrm>
            <a:off x="8032408" y="233035"/>
            <a:ext cx="3631696" cy="2019868"/>
          </a:xfrm>
          <a:prstGeom prst="roundRect">
            <a:avLst>
              <a:gd name="adj" fmla="val 10409"/>
            </a:avLst>
          </a:prstGeom>
          <a:solidFill>
            <a:srgbClr val="0000C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Julius Kane: Un mago egipcio que es padre de Carter y su esposa es Ruby Kane.</a:t>
            </a:r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1" name="Flecha: doblada 30">
            <a:extLst>
              <a:ext uri="{FF2B5EF4-FFF2-40B4-BE49-F238E27FC236}">
                <a16:creationId xmlns:a16="http://schemas.microsoft.com/office/drawing/2014/main" id="{137E640A-02E3-4321-905C-4815DE6FC968}"/>
              </a:ext>
            </a:extLst>
          </p:cNvPr>
          <p:cNvSpPr/>
          <p:nvPr/>
        </p:nvSpPr>
        <p:spPr>
          <a:xfrm rot="10800000" flipV="1">
            <a:off x="4485728" y="1070508"/>
            <a:ext cx="1576270" cy="1662912"/>
          </a:xfrm>
          <a:prstGeom prst="bentArrow">
            <a:avLst>
              <a:gd name="adj1" fmla="val 25000"/>
              <a:gd name="adj2" fmla="val 23482"/>
              <a:gd name="adj3" fmla="val 29858"/>
              <a:gd name="adj4" fmla="val 2716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2" name="Flecha: doblada 31">
            <a:extLst>
              <a:ext uri="{FF2B5EF4-FFF2-40B4-BE49-F238E27FC236}">
                <a16:creationId xmlns:a16="http://schemas.microsoft.com/office/drawing/2014/main" id="{89797125-5A0B-4E81-A58A-E66F8BB5B060}"/>
              </a:ext>
            </a:extLst>
          </p:cNvPr>
          <p:cNvSpPr/>
          <p:nvPr/>
        </p:nvSpPr>
        <p:spPr>
          <a:xfrm flipV="1">
            <a:off x="5707897" y="4327922"/>
            <a:ext cx="1812040" cy="1550950"/>
          </a:xfrm>
          <a:prstGeom prst="bentArrow">
            <a:avLst>
              <a:gd name="adj1" fmla="val 25000"/>
              <a:gd name="adj2" fmla="val 23482"/>
              <a:gd name="adj3" fmla="val 26637"/>
              <a:gd name="adj4" fmla="val 2716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3" name="Flecha: doblada 32">
            <a:extLst>
              <a:ext uri="{FF2B5EF4-FFF2-40B4-BE49-F238E27FC236}">
                <a16:creationId xmlns:a16="http://schemas.microsoft.com/office/drawing/2014/main" id="{B22F55C7-6574-48B5-A8F1-8C9CABD590F1}"/>
              </a:ext>
            </a:extLst>
          </p:cNvPr>
          <p:cNvSpPr/>
          <p:nvPr/>
        </p:nvSpPr>
        <p:spPr>
          <a:xfrm rot="5400000" flipV="1">
            <a:off x="2258721" y="2872994"/>
            <a:ext cx="1188746" cy="1812039"/>
          </a:xfrm>
          <a:prstGeom prst="bentArrow">
            <a:avLst>
              <a:gd name="adj1" fmla="val 25000"/>
              <a:gd name="adj2" fmla="val 23482"/>
              <a:gd name="adj3" fmla="val 29858"/>
              <a:gd name="adj4" fmla="val 2716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4" name="Flecha: doblada 33">
            <a:extLst>
              <a:ext uri="{FF2B5EF4-FFF2-40B4-BE49-F238E27FC236}">
                <a16:creationId xmlns:a16="http://schemas.microsoft.com/office/drawing/2014/main" id="{655C0B1D-B155-445E-9295-3D8D59064822}"/>
              </a:ext>
            </a:extLst>
          </p:cNvPr>
          <p:cNvSpPr/>
          <p:nvPr/>
        </p:nvSpPr>
        <p:spPr>
          <a:xfrm rot="16200000" flipV="1">
            <a:off x="8549626" y="2237173"/>
            <a:ext cx="1188746" cy="1812039"/>
          </a:xfrm>
          <a:prstGeom prst="bentArrow">
            <a:avLst>
              <a:gd name="adj1" fmla="val 25000"/>
              <a:gd name="adj2" fmla="val 23482"/>
              <a:gd name="adj3" fmla="val 29858"/>
              <a:gd name="adj4" fmla="val 2716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756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15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s Crónicas de Narnia todavía debe adaptar al cine 4 libros más,  ¡Conócelos! - --Adictos al Cine--">
            <a:extLst>
              <a:ext uri="{FF2B5EF4-FFF2-40B4-BE49-F238E27FC236}">
                <a16:creationId xmlns:a16="http://schemas.microsoft.com/office/drawing/2014/main" id="{BCF5024A-3113-4199-B42A-3855D1FC1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9"/>
          <p:cNvSpPr/>
          <p:nvPr/>
        </p:nvSpPr>
        <p:spPr>
          <a:xfrm rot="16200000">
            <a:off x="38064" y="2128265"/>
            <a:ext cx="2126084" cy="979292"/>
          </a:xfrm>
          <a:prstGeom prst="roundRect">
            <a:avLst/>
          </a:prstGeom>
          <a:solidFill>
            <a:srgbClr val="FF33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ESPACIO CENTRAL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2843450" y="1554869"/>
            <a:ext cx="8737091" cy="2126085"/>
          </a:xfrm>
          <a:prstGeom prst="roundRect">
            <a:avLst>
              <a:gd name="adj" fmla="val 11970"/>
            </a:avLst>
          </a:prstGeom>
          <a:solidFill>
            <a:srgbClr val="7030A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lvl="0" algn="ctr"/>
            <a:r>
              <a:rPr lang="es-ES" sz="2400" dirty="0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FFFF00"/>
                </a:highlight>
                <a:latin typeface="Impact" panose="020B0806030902050204" pitchFamily="34" charset="0"/>
              </a:rPr>
              <a:t>DESCRIPCIÓN</a:t>
            </a:r>
          </a:p>
          <a:p>
            <a:pPr marL="360363" lvl="0" algn="ctr"/>
            <a:r>
              <a:rPr lang="es-ES" sz="2400" dirty="0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FFFF00"/>
                </a:highlight>
                <a:latin typeface="Impact" panose="020B0806030902050204" pitchFamily="34" charset="0"/>
              </a:rPr>
              <a:t>Uno de los escenarios centrales es la ciudad de Estados Unidos, cada uno de los templos esta en otra ciudad </a:t>
            </a:r>
          </a:p>
          <a:p>
            <a:pPr marL="360363" lvl="0" algn="ctr"/>
            <a:endParaRPr lang="es-ES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FFFF00"/>
              </a:highlight>
              <a:latin typeface="Impact" panose="020B0806030902050204" pitchFamily="34" charset="0"/>
            </a:endParaRPr>
          </a:p>
          <a:p>
            <a:pPr marL="360363" lvl="0" algn="ctr"/>
            <a:endParaRPr lang="es-ES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FFFF00"/>
              </a:highlight>
              <a:latin typeface="Impact" panose="020B080603090205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11459" y="222909"/>
            <a:ext cx="10715009" cy="886994"/>
          </a:xfrm>
          <a:prstGeom prst="roundRect">
            <a:avLst>
              <a:gd name="adj" fmla="val 19604"/>
            </a:avLst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Impact" panose="020B0806030902050204" pitchFamily="34" charset="0"/>
              </a:rPr>
              <a:t>PRINCIPALES LUGARES DE LA HISTORIA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67773FB1-979C-4BD2-9CEB-FC46C090B2D7}"/>
              </a:ext>
            </a:extLst>
          </p:cNvPr>
          <p:cNvSpPr/>
          <p:nvPr/>
        </p:nvSpPr>
        <p:spPr>
          <a:xfrm>
            <a:off x="1902017" y="2208239"/>
            <a:ext cx="643095" cy="753626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8" name="Rectángulo redondeado 9">
            <a:extLst>
              <a:ext uri="{FF2B5EF4-FFF2-40B4-BE49-F238E27FC236}">
                <a16:creationId xmlns:a16="http://schemas.microsoft.com/office/drawing/2014/main" id="{D84E7651-68A7-476F-8E3B-FD2345885B94}"/>
              </a:ext>
            </a:extLst>
          </p:cNvPr>
          <p:cNvSpPr/>
          <p:nvPr/>
        </p:nvSpPr>
        <p:spPr>
          <a:xfrm rot="16200000">
            <a:off x="38064" y="4805039"/>
            <a:ext cx="2126084" cy="979292"/>
          </a:xfrm>
          <a:prstGeom prst="roundRect">
            <a:avLst/>
          </a:prstGeom>
          <a:solidFill>
            <a:srgbClr val="FF33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ESCENARIO RELEVANTE</a:t>
            </a:r>
          </a:p>
        </p:txBody>
      </p:sp>
      <p:sp>
        <p:nvSpPr>
          <p:cNvPr id="19" name="Rectángulo redondeado 12">
            <a:extLst>
              <a:ext uri="{FF2B5EF4-FFF2-40B4-BE49-F238E27FC236}">
                <a16:creationId xmlns:a16="http://schemas.microsoft.com/office/drawing/2014/main" id="{BE11DC39-84FA-4622-86A7-BC3DF9EE18C0}"/>
              </a:ext>
            </a:extLst>
          </p:cNvPr>
          <p:cNvSpPr/>
          <p:nvPr/>
        </p:nvSpPr>
        <p:spPr>
          <a:xfrm>
            <a:off x="2776338" y="4125920"/>
            <a:ext cx="8737091" cy="2126085"/>
          </a:xfrm>
          <a:prstGeom prst="roundRect">
            <a:avLst>
              <a:gd name="adj" fmla="val 11970"/>
            </a:avLst>
          </a:prstGeom>
          <a:solidFill>
            <a:srgbClr val="7030A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lvl="0" algn="ctr"/>
            <a:r>
              <a:rPr lang="es-ES" sz="2400" dirty="0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FFFF00"/>
                </a:highlight>
                <a:latin typeface="Impact" panose="020B0806030902050204" pitchFamily="34" charset="0"/>
              </a:rPr>
              <a:t>DESCRIPCIÓN</a:t>
            </a:r>
          </a:p>
          <a:p>
            <a:pPr marL="360363" lvl="0" algn="ctr"/>
            <a:endParaRPr lang="es-ES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FFFF00"/>
              </a:highlight>
              <a:latin typeface="Impact" panose="020B0806030902050204" pitchFamily="34" charset="0"/>
            </a:endParaRPr>
          </a:p>
          <a:p>
            <a:pPr marL="360363" algn="ctr"/>
            <a:r>
              <a:rPr lang="es-ES" sz="2400" dirty="0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FFFF00"/>
                </a:highlight>
                <a:latin typeface="Impact" panose="020B0806030902050204" pitchFamily="34" charset="0"/>
              </a:rPr>
              <a:t>Creo que uno de los escenarios mas relevantes es el templo de </a:t>
            </a:r>
            <a:r>
              <a:rPr lang="es-ES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FFFF00"/>
                </a:highlight>
                <a:latin typeface="Impact" panose="020B0806030902050204" pitchFamily="34" charset="0"/>
              </a:rPr>
              <a:t>Tut</a:t>
            </a:r>
            <a:r>
              <a:rPr lang="es-ES" sz="2400" dirty="0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FFFF00"/>
                </a:highlight>
                <a:latin typeface="Impact" panose="020B0806030902050204" pitchFamily="34" charset="0"/>
              </a:rPr>
              <a:t>, porque ahí esta la estatua de </a:t>
            </a:r>
            <a:r>
              <a:rPr lang="es-ES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FFFF00"/>
                </a:highlight>
                <a:latin typeface="Impact" panose="020B0806030902050204" pitchFamily="34" charset="0"/>
              </a:rPr>
              <a:t>apofis</a:t>
            </a:r>
            <a:r>
              <a:rPr lang="es-ES" sz="2400" dirty="0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FFFF00"/>
                </a:highlight>
                <a:latin typeface="Impact" panose="020B0806030902050204" pitchFamily="34" charset="0"/>
              </a:rPr>
              <a:t> que es como su salvavidas, esa estatua de </a:t>
            </a:r>
            <a:r>
              <a:rPr lang="es-ES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FFFF00"/>
                </a:highlight>
                <a:latin typeface="Impact" panose="020B0806030902050204" pitchFamily="34" charset="0"/>
              </a:rPr>
              <a:t>apohis</a:t>
            </a:r>
            <a:r>
              <a:rPr lang="es-ES" sz="2400" dirty="0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FFFF00"/>
                </a:highlight>
                <a:latin typeface="Impact" panose="020B0806030902050204" pitchFamily="34" charset="0"/>
              </a:rPr>
              <a:t> era como un escudo para ella si lo rompían podían quitarle el escudo y </a:t>
            </a:r>
            <a:r>
              <a:rPr lang="es-ES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FFFF00"/>
                </a:highlight>
                <a:latin typeface="Impact" panose="020B0806030902050204" pitchFamily="34" charset="0"/>
              </a:rPr>
              <a:t>porder</a:t>
            </a:r>
            <a:r>
              <a:rPr lang="es-ES" sz="2400" dirty="0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FFFF00"/>
                </a:highlight>
                <a:latin typeface="Impact" panose="020B0806030902050204" pitchFamily="34" charset="0"/>
              </a:rPr>
              <a:t> matarla mas </a:t>
            </a:r>
            <a:r>
              <a:rPr lang="es-ES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highlight>
                  <a:srgbClr val="FFFF00"/>
                </a:highlight>
                <a:latin typeface="Impact" panose="020B0806030902050204" pitchFamily="34" charset="0"/>
              </a:rPr>
              <a:t>facilmente</a:t>
            </a:r>
            <a:endParaRPr lang="es-ES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FFFF00"/>
              </a:highlight>
              <a:latin typeface="Impact" panose="020B0806030902050204" pitchFamily="34" charset="0"/>
            </a:endParaRPr>
          </a:p>
          <a:p>
            <a:pPr marL="360363" lvl="0" algn="ctr"/>
            <a:endParaRPr lang="es-ES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FFFF00"/>
              </a:highlight>
              <a:latin typeface="Impact" panose="020B0806030902050204" pitchFamily="34" charset="0"/>
            </a:endParaRPr>
          </a:p>
          <a:p>
            <a:pPr marL="360363" lvl="0" algn="ctr"/>
            <a:endParaRPr lang="es-ES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FFFF00"/>
              </a:highlight>
              <a:latin typeface="Impact" panose="020B080603090205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67455C4C-9609-4E99-B7AB-6240B50ED77F}"/>
              </a:ext>
            </a:extLst>
          </p:cNvPr>
          <p:cNvSpPr/>
          <p:nvPr/>
        </p:nvSpPr>
        <p:spPr>
          <a:xfrm>
            <a:off x="1902017" y="4885013"/>
            <a:ext cx="643095" cy="753626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1" grpId="0" animBg="1"/>
      <p:bldP spid="2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s Crónicas de Narnia: los mensajes que C.S. Lewis escondió en sus libros">
            <a:extLst>
              <a:ext uri="{FF2B5EF4-FFF2-40B4-BE49-F238E27FC236}">
                <a16:creationId xmlns:a16="http://schemas.microsoft.com/office/drawing/2014/main" id="{95E78BA3-0B67-4246-920D-EA81F05D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2"/>
            <a:ext cx="12192000" cy="686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4894263" y="3127717"/>
            <a:ext cx="2284997" cy="2038084"/>
          </a:xfrm>
          <a:prstGeom prst="ellipse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APRECIACIÓN PERSONAL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366198" y="3983000"/>
            <a:ext cx="4001540" cy="2581127"/>
          </a:xfrm>
          <a:prstGeom prst="roundRect">
            <a:avLst>
              <a:gd name="adj" fmla="val 11606"/>
            </a:avLst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MENSAJE</a:t>
            </a:r>
          </a:p>
          <a:p>
            <a:pPr algn="just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just"/>
            <a:r>
              <a:rPr lang="es-PE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Creo que el mensaje de esta obra es de que nunca debes rendirte, la obra comenzó con todo destruido, el planeta y todo, pero a las finales pudieron derrotar a la serpiente del caos (</a:t>
            </a:r>
            <a:r>
              <a:rPr lang="es-PE" sz="2000" dirty="0" err="1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apohis</a:t>
            </a:r>
            <a:r>
              <a:rPr lang="es-PE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)</a:t>
            </a:r>
          </a:p>
          <a:p>
            <a:pPr algn="just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just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just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just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8" name="Rectángulo redondeado 16">
            <a:extLst>
              <a:ext uri="{FF2B5EF4-FFF2-40B4-BE49-F238E27FC236}">
                <a16:creationId xmlns:a16="http://schemas.microsoft.com/office/drawing/2014/main" id="{75A8D122-0DF8-483A-A8E0-FA75077D8434}"/>
              </a:ext>
            </a:extLst>
          </p:cNvPr>
          <p:cNvSpPr/>
          <p:nvPr/>
        </p:nvSpPr>
        <p:spPr>
          <a:xfrm>
            <a:off x="7824263" y="3983001"/>
            <a:ext cx="4001541" cy="2581127"/>
          </a:xfrm>
          <a:prstGeom prst="roundRect">
            <a:avLst>
              <a:gd name="adj" fmla="val 12526"/>
            </a:avLst>
          </a:prstGeom>
          <a:solidFill>
            <a:srgbClr val="80008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VALORES RESCATABLES</a:t>
            </a: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r>
              <a:rPr lang="es-ES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Se puede rescatar que esta muy bien planteada la obra, si bien es cierto que se pasean por todo estados unidos, porque cada uno de los templos esta en otra ciudad</a:t>
            </a: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9" name="Rectángulo redondeado 16">
            <a:extLst>
              <a:ext uri="{FF2B5EF4-FFF2-40B4-BE49-F238E27FC236}">
                <a16:creationId xmlns:a16="http://schemas.microsoft.com/office/drawing/2014/main" id="{1165F677-634B-4E8F-909B-CA6B894493E5}"/>
              </a:ext>
            </a:extLst>
          </p:cNvPr>
          <p:cNvSpPr/>
          <p:nvPr/>
        </p:nvSpPr>
        <p:spPr>
          <a:xfrm>
            <a:off x="3900419" y="237102"/>
            <a:ext cx="3978493" cy="2581127"/>
          </a:xfrm>
          <a:prstGeom prst="roundRect">
            <a:avLst>
              <a:gd name="adj" fmla="val 11606"/>
            </a:avLst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OPINIÓN CRÍTICA</a:t>
            </a: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r>
              <a:rPr lang="es-ES" sz="20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Creo que es una muy buena obra, pero un poco confusa, hay nombres demasiado raros, pero conforme lees la obra te los vas aprendiendo</a:t>
            </a: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2" name="Flecha: curvada hacia arriba 1">
            <a:extLst>
              <a:ext uri="{FF2B5EF4-FFF2-40B4-BE49-F238E27FC236}">
                <a16:creationId xmlns:a16="http://schemas.microsoft.com/office/drawing/2014/main" id="{FE84B7A0-9A2A-4A09-83EC-A2CABB66753D}"/>
              </a:ext>
            </a:extLst>
          </p:cNvPr>
          <p:cNvSpPr/>
          <p:nvPr/>
        </p:nvSpPr>
        <p:spPr>
          <a:xfrm>
            <a:off x="4635062" y="5475290"/>
            <a:ext cx="2803401" cy="957041"/>
          </a:xfrm>
          <a:prstGeom prst="curved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Flecha: curvada hacia arriba 11">
            <a:extLst>
              <a:ext uri="{FF2B5EF4-FFF2-40B4-BE49-F238E27FC236}">
                <a16:creationId xmlns:a16="http://schemas.microsoft.com/office/drawing/2014/main" id="{A0C4A28E-3CE0-4BA6-B01F-5458C03552E5}"/>
              </a:ext>
            </a:extLst>
          </p:cNvPr>
          <p:cNvSpPr/>
          <p:nvPr/>
        </p:nvSpPr>
        <p:spPr>
          <a:xfrm rot="14131736">
            <a:off x="8305660" y="1665344"/>
            <a:ext cx="2810705" cy="1085924"/>
          </a:xfrm>
          <a:prstGeom prst="curved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3" name="Flecha: curvada hacia arriba 12">
            <a:extLst>
              <a:ext uri="{FF2B5EF4-FFF2-40B4-BE49-F238E27FC236}">
                <a16:creationId xmlns:a16="http://schemas.microsoft.com/office/drawing/2014/main" id="{B97BE214-F762-451A-AA20-791B989DF11F}"/>
              </a:ext>
            </a:extLst>
          </p:cNvPr>
          <p:cNvSpPr/>
          <p:nvPr/>
        </p:nvSpPr>
        <p:spPr>
          <a:xfrm rot="7291698">
            <a:off x="821584" y="1347233"/>
            <a:ext cx="2810705" cy="1160757"/>
          </a:xfrm>
          <a:prstGeom prst="curved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8" grpId="0" animBg="1"/>
      <p:bldP spid="9" grpId="0" animBg="1"/>
      <p:bldP spid="2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Coronation | Nárnia, As crônicas de nárnia, Filmes">
            <a:extLst>
              <a:ext uri="{FF2B5EF4-FFF2-40B4-BE49-F238E27FC236}">
                <a16:creationId xmlns:a16="http://schemas.microsoft.com/office/drawing/2014/main" id="{8548B276-943B-4A66-92C1-58697BD3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59A0E29-C6F8-4C69-946D-FAB6D641ADBB}"/>
              </a:ext>
            </a:extLst>
          </p:cNvPr>
          <p:cNvSpPr/>
          <p:nvPr/>
        </p:nvSpPr>
        <p:spPr>
          <a:xfrm>
            <a:off x="1446411" y="386485"/>
            <a:ext cx="9046258" cy="751652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latin typeface="Impact" panose="020B0806030902050204" pitchFamily="34" charset="0"/>
              </a:rPr>
              <a:t>FOTOS DE EVIDENCIA</a:t>
            </a:r>
            <a:endParaRPr lang="es-PE" sz="4000" dirty="0">
              <a:latin typeface="Impact" panose="020B0806030902050204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E3D1C76-D311-42CD-966D-E20BBA9A5E76}"/>
              </a:ext>
            </a:extLst>
          </p:cNvPr>
          <p:cNvSpPr/>
          <p:nvPr/>
        </p:nvSpPr>
        <p:spPr>
          <a:xfrm>
            <a:off x="696337" y="1620087"/>
            <a:ext cx="2520280" cy="82169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Impact" panose="020B0806030902050204" pitchFamily="34" charset="0"/>
              </a:rPr>
              <a:t>LEYENDO LA OBRA</a:t>
            </a:r>
            <a:endParaRPr lang="es-PE" sz="2400" dirty="0">
              <a:latin typeface="Impact" panose="020B080603090205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F311CB5-6464-4A87-B5B4-06A83BBB72CC}"/>
              </a:ext>
            </a:extLst>
          </p:cNvPr>
          <p:cNvSpPr/>
          <p:nvPr/>
        </p:nvSpPr>
        <p:spPr>
          <a:xfrm>
            <a:off x="300099" y="3135913"/>
            <a:ext cx="3598767" cy="3351863"/>
          </a:xfrm>
          <a:prstGeom prst="roundRect">
            <a:avLst>
              <a:gd name="adj" fmla="val 6266"/>
            </a:avLst>
          </a:prstGeom>
          <a:solidFill>
            <a:schemeClr val="accent4">
              <a:lumMod val="50000"/>
            </a:schemeClr>
          </a:solidFill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2000" dirty="0">
              <a:latin typeface="Impact" panose="020B080603090205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C018EDF-B42F-4A6A-852B-600A6CDC81D0}"/>
              </a:ext>
            </a:extLst>
          </p:cNvPr>
          <p:cNvSpPr/>
          <p:nvPr/>
        </p:nvSpPr>
        <p:spPr>
          <a:xfrm>
            <a:off x="4835859" y="1629346"/>
            <a:ext cx="2520280" cy="821695"/>
          </a:xfrm>
          <a:prstGeom prst="roundRect">
            <a:avLst/>
          </a:prstGeom>
          <a:solidFill>
            <a:srgbClr val="FF6600"/>
          </a:solidFill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Impact" panose="020B0806030902050204" pitchFamily="34" charset="0"/>
              </a:rPr>
              <a:t>ELABORANDO EL PPT</a:t>
            </a:r>
            <a:endParaRPr lang="es-PE" sz="2400" dirty="0">
              <a:latin typeface="Impact" panose="020B080603090205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F5091EA-AD51-4515-B254-F0735D0EFDAD}"/>
              </a:ext>
            </a:extLst>
          </p:cNvPr>
          <p:cNvSpPr/>
          <p:nvPr/>
        </p:nvSpPr>
        <p:spPr>
          <a:xfrm>
            <a:off x="4296616" y="3135913"/>
            <a:ext cx="3598767" cy="3351863"/>
          </a:xfrm>
          <a:prstGeom prst="roundRect">
            <a:avLst>
              <a:gd name="adj" fmla="val 7807"/>
            </a:avLst>
          </a:prstGeom>
          <a:solidFill>
            <a:srgbClr val="FF6600"/>
          </a:solidFill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PE" sz="2000" dirty="0">
              <a:latin typeface="Impact" panose="020B080603090205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84820A3-70E1-405E-870B-C49EABB1590E}"/>
              </a:ext>
            </a:extLst>
          </p:cNvPr>
          <p:cNvSpPr/>
          <p:nvPr/>
        </p:nvSpPr>
        <p:spPr>
          <a:xfrm>
            <a:off x="8783552" y="1629346"/>
            <a:ext cx="2520280" cy="82169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Impact" panose="020B0806030902050204" pitchFamily="34" charset="0"/>
              </a:rPr>
              <a:t>INVESTIGANDO</a:t>
            </a:r>
            <a:endParaRPr lang="es-PE" sz="2800" dirty="0">
              <a:latin typeface="Impact" panose="020B080603090205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D886F65-037F-4C7E-AAB2-2B39D610549E}"/>
              </a:ext>
            </a:extLst>
          </p:cNvPr>
          <p:cNvSpPr/>
          <p:nvPr/>
        </p:nvSpPr>
        <p:spPr>
          <a:xfrm>
            <a:off x="8243492" y="3164177"/>
            <a:ext cx="3600400" cy="3323599"/>
          </a:xfrm>
          <a:prstGeom prst="roundRect">
            <a:avLst>
              <a:gd name="adj" fmla="val 6266"/>
            </a:avLst>
          </a:prstGeom>
          <a:solidFill>
            <a:schemeClr val="accent1">
              <a:lumMod val="50000"/>
            </a:schemeClr>
          </a:solidFill>
          <a:ln w="5715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000" dirty="0">
              <a:latin typeface="Impact" panose="020B080603090205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4C33145-F5AB-4164-A5CA-784F8F3E3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01" y="3417990"/>
            <a:ext cx="2090781" cy="2787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FCE82D6-05A9-4A48-9557-829AE5836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32" y="3275654"/>
            <a:ext cx="2197533" cy="2930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E71C4FF-22A0-4B80-9518-C1C645A553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3" y="3274551"/>
            <a:ext cx="2327137" cy="3102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7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633</TotalTime>
  <Words>429</Words>
  <Application>Microsoft Office PowerPoint</Application>
  <PresentationFormat>Panorámica</PresentationFormat>
  <Paragraphs>53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Calibri</vt:lpstr>
      <vt:lpstr>Impact</vt:lpstr>
      <vt:lpstr>Tw Cen MT</vt:lpstr>
      <vt:lpstr>Tw Cen MT Condensed</vt:lpstr>
      <vt:lpstr>Wingdings 3</vt:lpstr>
      <vt:lpstr>Integral</vt:lpstr>
      <vt:lpstr>LA SOMBRA DE LA SERPIENTE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CRÓNICAS DE NARNIA</dc:title>
  <dc:creator>TuSoft</dc:creator>
  <cp:lastModifiedBy>Jesús Joaquín Castro Saavedra</cp:lastModifiedBy>
  <cp:revision>54</cp:revision>
  <dcterms:created xsi:type="dcterms:W3CDTF">2021-06-15T22:25:11Z</dcterms:created>
  <dcterms:modified xsi:type="dcterms:W3CDTF">2021-11-11T05:40:08Z</dcterms:modified>
</cp:coreProperties>
</file>