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sldIdLst>
    <p:sldId id="271" r:id="rId3"/>
    <p:sldId id="256" r:id="rId4"/>
    <p:sldId id="257" r:id="rId5"/>
    <p:sldId id="258" r:id="rId6"/>
    <p:sldId id="260" r:id="rId7"/>
    <p:sldId id="263" r:id="rId8"/>
    <p:sldId id="261" r:id="rId9"/>
    <p:sldId id="266" r:id="rId10"/>
    <p:sldId id="267" r:id="rId11"/>
    <p:sldId id="268" r:id="rId12"/>
    <p:sldId id="269" r:id="rId13"/>
    <p:sldId id="259" r:id="rId14"/>
    <p:sldId id="270" r:id="rId15"/>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726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200431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897137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31528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732833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49630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593429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485434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662841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19D5F08-EA84-463C-B7B7-C2D3CB408AE2}" type="datetimeFigureOut">
              <a:rPr lang="es-PE" smtClean="0"/>
              <a:t>29/06/2023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456000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19D5F08-EA84-463C-B7B7-C2D3CB408AE2}" type="datetimeFigureOut">
              <a:rPr lang="es-PE" smtClean="0"/>
              <a:t>29/06/2023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3979976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555827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19D5F08-EA84-463C-B7B7-C2D3CB408AE2}" type="datetimeFigureOut">
              <a:rPr lang="es-PE" smtClean="0"/>
              <a:t>29/06/2023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2458451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19D5F08-EA84-463C-B7B7-C2D3CB408AE2}" type="datetimeFigureOut">
              <a:rPr lang="es-PE" smtClean="0"/>
              <a:t>29/06/2023</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1939217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19D5F08-EA84-463C-B7B7-C2D3CB408AE2}" type="datetimeFigureOut">
              <a:rPr lang="es-PE" smtClean="0"/>
              <a:t>29/06/2023</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4079876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19D5F08-EA84-463C-B7B7-C2D3CB408AE2}" type="datetimeFigureOut">
              <a:rPr lang="es-PE" smtClean="0"/>
              <a:t>29/06/2023</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4271333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9D5F08-EA84-463C-B7B7-C2D3CB408AE2}" type="datetimeFigureOut">
              <a:rPr lang="es-PE" smtClean="0"/>
              <a:t>29/06/2023</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513352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19D5F08-EA84-463C-B7B7-C2D3CB408AE2}" type="datetimeFigureOut">
              <a:rPr lang="es-PE" smtClean="0"/>
              <a:t>29/06/2023</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1226738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5600BDE9-7601-4BE7-9647-3E13247BFE49}" type="slidenum">
              <a:rPr lang="es-PE" smtClean="0"/>
              <a:t>‹Nº›</a:t>
            </a:fld>
            <a:endParaRPr lang="es-PE"/>
          </a:p>
        </p:txBody>
      </p:sp>
      <p:sp>
        <p:nvSpPr>
          <p:cNvPr id="5" name="Date Placeholder 4"/>
          <p:cNvSpPr>
            <a:spLocks noGrp="1"/>
          </p:cNvSpPr>
          <p:nvPr>
            <p:ph type="dt" sz="half" idx="10"/>
          </p:nvPr>
        </p:nvSpPr>
        <p:spPr/>
        <p:txBody>
          <a:bodyPr/>
          <a:lstStyle/>
          <a:p>
            <a:fld id="{819D5F08-EA84-463C-B7B7-C2D3CB408AE2}" type="datetimeFigureOut">
              <a:rPr lang="es-PE" smtClean="0"/>
              <a:t>29/06/2023</a:t>
            </a:fld>
            <a:endParaRPr lang="es-PE"/>
          </a:p>
        </p:txBody>
      </p:sp>
    </p:spTree>
    <p:extLst>
      <p:ext uri="{BB962C8B-B14F-4D97-AF65-F5344CB8AC3E}">
        <p14:creationId xmlns:p14="http://schemas.microsoft.com/office/powerpoint/2010/main" val="2467680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19D5F08-EA84-463C-B7B7-C2D3CB408AE2}" type="datetimeFigureOut">
              <a:rPr lang="es-PE" smtClean="0"/>
              <a:t>29/06/2023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3606005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19D5F08-EA84-463C-B7B7-C2D3CB408AE2}" type="datetimeFigureOut">
              <a:rPr lang="es-PE" smtClean="0"/>
              <a:t>29/06/2023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600BDE9-7601-4BE7-9647-3E13247BFE49}" type="slidenum">
              <a:rPr lang="es-PE" smtClean="0"/>
              <a:t>‹Nº›</a:t>
            </a:fld>
            <a:endParaRPr lang="es-P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6276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19D5F08-EA84-463C-B7B7-C2D3CB408AE2}" type="datetimeFigureOut">
              <a:rPr lang="es-PE" smtClean="0"/>
              <a:t>29/06/2023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4119906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754893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19D5F08-EA84-463C-B7B7-C2D3CB408AE2}" type="datetimeFigureOut">
              <a:rPr lang="es-PE" smtClean="0"/>
              <a:t>29/06/2023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600BDE9-7601-4BE7-9647-3E13247BFE49}" type="slidenum">
              <a:rPr lang="es-PE" smtClean="0"/>
              <a:t>‹Nº›</a:t>
            </a:fld>
            <a:endParaRPr lang="es-P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06242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19D5F08-EA84-463C-B7B7-C2D3CB408AE2}" type="datetimeFigureOut">
              <a:rPr lang="es-PE" smtClean="0"/>
              <a:t>29/06/2023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2837075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19D5F08-EA84-463C-B7B7-C2D3CB408AE2}" type="datetimeFigureOut">
              <a:rPr lang="es-PE" smtClean="0"/>
              <a:t>29/06/2023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332348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19D5F08-EA84-463C-B7B7-C2D3CB408AE2}" type="datetimeFigureOut">
              <a:rPr lang="es-PE" smtClean="0"/>
              <a:t>29/06/2023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600BDE9-7601-4BE7-9647-3E13247BFE49}" type="slidenum">
              <a:rPr lang="es-PE" smtClean="0"/>
              <a:t>‹Nº›</a:t>
            </a:fld>
            <a:endParaRPr lang="es-PE"/>
          </a:p>
        </p:txBody>
      </p:sp>
    </p:spTree>
    <p:extLst>
      <p:ext uri="{BB962C8B-B14F-4D97-AF65-F5344CB8AC3E}">
        <p14:creationId xmlns:p14="http://schemas.microsoft.com/office/powerpoint/2010/main" val="243945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896762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53486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752448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73777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4156637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76645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6/29/2023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0538137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6/29/2023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160128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4.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s://es.wikipedia.org/wiki/Inteligencia_artificial" TargetMode="External"/><Relationship Id="rId2" Type="http://schemas.openxmlformats.org/officeDocument/2006/relationships/image" Target="../media/image10.jfi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image" Target="../media/image11.jfi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fi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lanacion.com.ar/propiedades/inmuebles-comerciales/robots-baristas-las-cafeterias-que-evitan-el-contacto-y-bajan-los-costos-nid26042021/" TargetMode="External"/><Relationship Id="rId2" Type="http://schemas.openxmlformats.org/officeDocument/2006/relationships/hyperlink" Target="https://time.com/longform/senior-care-robot/" TargetMode="Externa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www.usatoday.com/story/travel/roadwarriorvoices/2016/03/09/introducing-connie-hiltons-new-robot-concierge/8152592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image" Target="../media/image17.jfi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4C1F9C-3800-0CAC-52E4-F682EE7DC133}"/>
              </a:ext>
            </a:extLst>
          </p:cNvPr>
          <p:cNvSpPr>
            <a:spLocks noGrp="1"/>
          </p:cNvSpPr>
          <p:nvPr>
            <p:ph type="ctrTitle"/>
          </p:nvPr>
        </p:nvSpPr>
        <p:spPr>
          <a:xfrm>
            <a:off x="5776178" y="3169280"/>
            <a:ext cx="4187483" cy="1090320"/>
          </a:xfrm>
        </p:spPr>
        <p:txBody>
          <a:bodyPr>
            <a:normAutofit fontScale="90000"/>
          </a:bodyPr>
          <a:lstStyle/>
          <a:p>
            <a:br>
              <a:rPr lang="es-ES" sz="6600" b="1" dirty="0">
                <a:solidFill>
                  <a:srgbClr val="002060"/>
                </a:solidFill>
              </a:rPr>
            </a:br>
            <a:r>
              <a:rPr lang="es-ES" sz="6600" b="1" dirty="0">
                <a:solidFill>
                  <a:srgbClr val="002060"/>
                </a:solidFill>
              </a:rPr>
              <a:t>Grupo 4</a:t>
            </a:r>
            <a:endParaRPr lang="es-PE" sz="6600" b="1" dirty="0">
              <a:solidFill>
                <a:srgbClr val="002060"/>
              </a:solidFill>
            </a:endParaRPr>
          </a:p>
        </p:txBody>
      </p:sp>
      <p:sp>
        <p:nvSpPr>
          <p:cNvPr id="3" name="Subtítulo 2">
            <a:extLst>
              <a:ext uri="{FF2B5EF4-FFF2-40B4-BE49-F238E27FC236}">
                <a16:creationId xmlns:a16="http://schemas.microsoft.com/office/drawing/2014/main" id="{CAA66824-FA0B-7639-6CC8-1A1336FA3A98}"/>
              </a:ext>
            </a:extLst>
          </p:cNvPr>
          <p:cNvSpPr>
            <a:spLocks noGrp="1"/>
          </p:cNvSpPr>
          <p:nvPr>
            <p:ph type="subTitle" idx="1"/>
          </p:nvPr>
        </p:nvSpPr>
        <p:spPr>
          <a:xfrm>
            <a:off x="6250744" y="4303257"/>
            <a:ext cx="5734930" cy="1655762"/>
          </a:xfrm>
        </p:spPr>
        <p:txBody>
          <a:bodyPr>
            <a:normAutofit fontScale="92500"/>
          </a:bodyPr>
          <a:lstStyle/>
          <a:p>
            <a:pPr marL="342900" indent="-342900" algn="l">
              <a:buFont typeface="Arial" panose="020B0604020202020204" pitchFamily="34" charset="0"/>
              <a:buChar char="•"/>
            </a:pPr>
            <a:r>
              <a:rPr lang="es-ES" sz="2400" b="1" dirty="0"/>
              <a:t>CAVERO QUIJANDRIA THIAGO ALLEN</a:t>
            </a:r>
          </a:p>
          <a:p>
            <a:pPr marL="342900" indent="-342900" algn="l">
              <a:buFont typeface="Arial" panose="020B0604020202020204" pitchFamily="34" charset="0"/>
              <a:buChar char="•"/>
            </a:pPr>
            <a:r>
              <a:rPr lang="es-ES" sz="2400" b="1" dirty="0"/>
              <a:t>DE LA CRUZ RAMOS FERNANDO FABIAN</a:t>
            </a:r>
          </a:p>
          <a:p>
            <a:pPr marL="342900" indent="-342900" algn="l">
              <a:buFont typeface="Arial" panose="020B0604020202020204" pitchFamily="34" charset="0"/>
              <a:buChar char="•"/>
            </a:pPr>
            <a:r>
              <a:rPr lang="es-ES" sz="2400" b="1" dirty="0"/>
              <a:t>DE LA PIEDRA OLIVA SANTIAGO</a:t>
            </a:r>
            <a:endParaRPr lang="es-PE" sz="2400" b="1" dirty="0"/>
          </a:p>
        </p:txBody>
      </p:sp>
      <p:sp>
        <p:nvSpPr>
          <p:cNvPr id="4" name="Rectángulo 3">
            <a:extLst>
              <a:ext uri="{FF2B5EF4-FFF2-40B4-BE49-F238E27FC236}">
                <a16:creationId xmlns:a16="http://schemas.microsoft.com/office/drawing/2014/main" id="{0CDEC9AE-0B12-6D04-328A-96C23FCAA5BD}"/>
              </a:ext>
            </a:extLst>
          </p:cNvPr>
          <p:cNvSpPr/>
          <p:nvPr/>
        </p:nvSpPr>
        <p:spPr>
          <a:xfrm>
            <a:off x="208808" y="498401"/>
            <a:ext cx="11298564" cy="1200329"/>
          </a:xfrm>
          <a:prstGeom prst="rect">
            <a:avLst/>
          </a:prstGeom>
          <a:noFill/>
        </p:spPr>
        <p:txBody>
          <a:bodyPr wrap="square" lIns="91440" tIns="45720" rIns="91440" bIns="45720">
            <a:spAutoFit/>
          </a:bodyPr>
          <a:lstStyle/>
          <a:p>
            <a:pPr algn="ctr"/>
            <a:r>
              <a:rPr lang="es-E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INTELIGENCIA ARTIFICIAL</a:t>
            </a:r>
          </a:p>
        </p:txBody>
      </p:sp>
      <p:pic>
        <p:nvPicPr>
          <p:cNvPr id="4098" name="Picture 2" descr="Inteligencia artificial para niños - Eres Mamá">
            <a:extLst>
              <a:ext uri="{FF2B5EF4-FFF2-40B4-BE49-F238E27FC236}">
                <a16:creationId xmlns:a16="http://schemas.microsoft.com/office/drawing/2014/main" id="{E96701F3-4AE6-2125-2302-5C71225B7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803" y="3388063"/>
            <a:ext cx="2619375" cy="1743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Beneficios de la Inteligencia Artificial para niños y niñas | DPL News">
            <a:extLst>
              <a:ext uri="{FF2B5EF4-FFF2-40B4-BE49-F238E27FC236}">
                <a16:creationId xmlns:a16="http://schemas.microsoft.com/office/drawing/2014/main" id="{86084C31-3164-615A-238D-7EF18BB56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951" y="1971941"/>
            <a:ext cx="2619375" cy="1743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Así utilizan y se relacionan los niños con la Inteligencia Artificial -  Grupo Boletín">
            <a:extLst>
              <a:ext uri="{FF2B5EF4-FFF2-40B4-BE49-F238E27FC236}">
                <a16:creationId xmlns:a16="http://schemas.microsoft.com/office/drawing/2014/main" id="{43A91464-E579-F654-9156-93A3F64D6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951" y="4588391"/>
            <a:ext cx="2488166" cy="1655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272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F8A75A4-4329-4037-8B66-7E8B717C258D}"/>
              </a:ext>
            </a:extLst>
          </p:cNvPr>
          <p:cNvPicPr>
            <a:picLocks noChangeAspect="1"/>
          </p:cNvPicPr>
          <p:nvPr/>
        </p:nvPicPr>
        <p:blipFill>
          <a:blip r:embed="rId2"/>
          <a:stretch>
            <a:fillRect/>
          </a:stretch>
        </p:blipFill>
        <p:spPr>
          <a:xfrm>
            <a:off x="24383" y="0"/>
            <a:ext cx="12167617" cy="6858000"/>
          </a:xfrm>
          <a:prstGeom prst="rect">
            <a:avLst/>
          </a:prstGeom>
        </p:spPr>
      </p:pic>
      <p:sp>
        <p:nvSpPr>
          <p:cNvPr id="4" name="Título 1">
            <a:extLst>
              <a:ext uri="{FF2B5EF4-FFF2-40B4-BE49-F238E27FC236}">
                <a16:creationId xmlns:a16="http://schemas.microsoft.com/office/drawing/2014/main" id="{F420E6D4-047E-4372-960C-7EA23DADEFBC}"/>
              </a:ext>
            </a:extLst>
          </p:cNvPr>
          <p:cNvSpPr txBox="1">
            <a:spLocks/>
          </p:cNvSpPr>
          <p:nvPr/>
        </p:nvSpPr>
        <p:spPr>
          <a:xfrm>
            <a:off x="1556718" y="233266"/>
            <a:ext cx="9078562" cy="1063689"/>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6600" b="1" dirty="0">
                <a:ln w="6600">
                  <a:solidFill>
                    <a:schemeClr val="accent2"/>
                  </a:solidFill>
                  <a:prstDash val="solid"/>
                </a:ln>
                <a:solidFill>
                  <a:srgbClr val="FFFFFF"/>
                </a:solidFill>
                <a:effectLst>
                  <a:outerShdw dist="38100" dir="2700000" algn="tl" rotWithShape="0">
                    <a:schemeClr val="accent2"/>
                  </a:outerShdw>
                </a:effectLst>
                <a:latin typeface="Artifakt Element" panose="020B0503050000020004" pitchFamily="34" charset="0"/>
                <a:ea typeface="Artifakt Element" panose="020B0503050000020004" pitchFamily="34" charset="0"/>
              </a:rPr>
              <a:t>JUEGOS INTERACTIVOS</a:t>
            </a:r>
          </a:p>
        </p:txBody>
      </p:sp>
      <p:sp>
        <p:nvSpPr>
          <p:cNvPr id="6" name="CuadroTexto 5">
            <a:extLst>
              <a:ext uri="{FF2B5EF4-FFF2-40B4-BE49-F238E27FC236}">
                <a16:creationId xmlns:a16="http://schemas.microsoft.com/office/drawing/2014/main" id="{15F85AAD-B090-470E-B80C-73E16E42C0A3}"/>
              </a:ext>
            </a:extLst>
          </p:cNvPr>
          <p:cNvSpPr txBox="1"/>
          <p:nvPr/>
        </p:nvSpPr>
        <p:spPr>
          <a:xfrm>
            <a:off x="488950" y="1997739"/>
            <a:ext cx="4461933" cy="3046988"/>
          </a:xfrm>
          <a:prstGeom prst="rect">
            <a:avLst/>
          </a:prstGeom>
          <a:solidFill>
            <a:schemeClr val="accent5">
              <a:lumMod val="75000"/>
            </a:schemeClr>
          </a:solidFill>
        </p:spPr>
        <p:txBody>
          <a:bodyPr wrap="square" rtlCol="0">
            <a:spAutoFit/>
          </a:bodyPr>
          <a:lstStyle/>
          <a:p>
            <a:pPr algn="just"/>
            <a:r>
              <a:rPr lang="es-MX" sz="2400" b="1" dirty="0">
                <a:ln w="6600">
                  <a:solidFill>
                    <a:schemeClr val="accent2"/>
                  </a:solidFill>
                  <a:prstDash val="solid"/>
                </a:ln>
                <a:solidFill>
                  <a:srgbClr val="FFFFFF"/>
                </a:solidFill>
                <a:effectLst>
                  <a:outerShdw dist="38100" dir="2700000" algn="tl" rotWithShape="0">
                    <a:schemeClr val="accent2"/>
                  </a:outerShdw>
                </a:effectLst>
              </a:rPr>
              <a:t>La inteligencia artificial se utiliza en juegos interactivos para niños, como juegos de aprendizaje, rompecabezas y juegos de aventuras. Además les permite a los niños disfrutar de experiencias de juego más realistas y desafiantes.</a:t>
            </a:r>
            <a:endParaRPr lang="es-PE" sz="24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Imagen 7">
            <a:extLst>
              <a:ext uri="{FF2B5EF4-FFF2-40B4-BE49-F238E27FC236}">
                <a16:creationId xmlns:a16="http://schemas.microsoft.com/office/drawing/2014/main" id="{62492125-7FFB-4707-B720-13BF566EB49D}"/>
              </a:ext>
            </a:extLst>
          </p:cNvPr>
          <p:cNvPicPr>
            <a:picLocks noChangeAspect="1"/>
          </p:cNvPicPr>
          <p:nvPr/>
        </p:nvPicPr>
        <p:blipFill>
          <a:blip r:embed="rId3"/>
          <a:stretch>
            <a:fillRect/>
          </a:stretch>
        </p:blipFill>
        <p:spPr>
          <a:xfrm>
            <a:off x="5389984" y="1178858"/>
            <a:ext cx="5029201" cy="2643187"/>
          </a:xfrm>
          <a:prstGeom prst="rect">
            <a:avLst/>
          </a:prstGeom>
        </p:spPr>
      </p:pic>
      <p:pic>
        <p:nvPicPr>
          <p:cNvPr id="9" name="Imagen 8">
            <a:extLst>
              <a:ext uri="{FF2B5EF4-FFF2-40B4-BE49-F238E27FC236}">
                <a16:creationId xmlns:a16="http://schemas.microsoft.com/office/drawing/2014/main" id="{2495EF35-B76E-4DE6-9ADF-CB6F0E499E7D}"/>
              </a:ext>
            </a:extLst>
          </p:cNvPr>
          <p:cNvPicPr>
            <a:picLocks noChangeAspect="1"/>
          </p:cNvPicPr>
          <p:nvPr/>
        </p:nvPicPr>
        <p:blipFill>
          <a:blip r:embed="rId4"/>
          <a:stretch>
            <a:fillRect/>
          </a:stretch>
        </p:blipFill>
        <p:spPr>
          <a:xfrm>
            <a:off x="6629198" y="3681900"/>
            <a:ext cx="5190268" cy="2725653"/>
          </a:xfrm>
          <a:prstGeom prst="rect">
            <a:avLst/>
          </a:prstGeom>
        </p:spPr>
      </p:pic>
    </p:spTree>
    <p:extLst>
      <p:ext uri="{BB962C8B-B14F-4D97-AF65-F5344CB8AC3E}">
        <p14:creationId xmlns:p14="http://schemas.microsoft.com/office/powerpoint/2010/main" val="294235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DEB5520-B30E-4D04-ADC2-2C0C35ED58D2}"/>
              </a:ext>
            </a:extLst>
          </p:cNvPr>
          <p:cNvPicPr>
            <a:picLocks noChangeAspect="1"/>
          </p:cNvPicPr>
          <p:nvPr/>
        </p:nvPicPr>
        <p:blipFill>
          <a:blip r:embed="rId2"/>
          <a:stretch>
            <a:fillRect/>
          </a:stretch>
        </p:blipFill>
        <p:spPr>
          <a:xfrm>
            <a:off x="24383" y="0"/>
            <a:ext cx="12167617" cy="6858000"/>
          </a:xfrm>
          <a:prstGeom prst="rect">
            <a:avLst/>
          </a:prstGeom>
        </p:spPr>
      </p:pic>
      <p:sp>
        <p:nvSpPr>
          <p:cNvPr id="3" name="Título 1">
            <a:extLst>
              <a:ext uri="{FF2B5EF4-FFF2-40B4-BE49-F238E27FC236}">
                <a16:creationId xmlns:a16="http://schemas.microsoft.com/office/drawing/2014/main" id="{53B4A334-64CC-4E43-8AC4-9739508E3826}"/>
              </a:ext>
            </a:extLst>
          </p:cNvPr>
          <p:cNvSpPr txBox="1">
            <a:spLocks/>
          </p:cNvSpPr>
          <p:nvPr/>
        </p:nvSpPr>
        <p:spPr>
          <a:xfrm>
            <a:off x="1556718" y="233266"/>
            <a:ext cx="9078562" cy="1063689"/>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6600" b="1" dirty="0">
                <a:ln w="6600">
                  <a:solidFill>
                    <a:schemeClr val="accent2"/>
                  </a:solidFill>
                  <a:prstDash val="solid"/>
                </a:ln>
                <a:solidFill>
                  <a:srgbClr val="FFFFFF"/>
                </a:solidFill>
                <a:effectLst>
                  <a:outerShdw dist="38100" dir="2700000" algn="tl" rotWithShape="0">
                    <a:schemeClr val="accent2"/>
                  </a:outerShdw>
                </a:effectLst>
                <a:latin typeface="Artifakt Element" panose="020B0503050000020004" pitchFamily="34" charset="0"/>
                <a:ea typeface="Artifakt Element" panose="020B0503050000020004" pitchFamily="34" charset="0"/>
              </a:rPr>
              <a:t>ASISTENTES VIRTUALES</a:t>
            </a:r>
          </a:p>
        </p:txBody>
      </p:sp>
      <p:sp>
        <p:nvSpPr>
          <p:cNvPr id="6" name="CuadroTexto 5">
            <a:extLst>
              <a:ext uri="{FF2B5EF4-FFF2-40B4-BE49-F238E27FC236}">
                <a16:creationId xmlns:a16="http://schemas.microsoft.com/office/drawing/2014/main" id="{9E899336-32C9-4DC6-BCED-B5E6F0D0A77E}"/>
              </a:ext>
            </a:extLst>
          </p:cNvPr>
          <p:cNvSpPr txBox="1"/>
          <p:nvPr/>
        </p:nvSpPr>
        <p:spPr>
          <a:xfrm>
            <a:off x="488951" y="2266821"/>
            <a:ext cx="4461933" cy="461665"/>
          </a:xfrm>
          <a:prstGeom prst="rect">
            <a:avLst/>
          </a:prstGeom>
          <a:solidFill>
            <a:schemeClr val="accent5">
              <a:lumMod val="75000"/>
            </a:schemeClr>
          </a:solidFill>
        </p:spPr>
        <p:txBody>
          <a:bodyPr wrap="square" rtlCol="0">
            <a:spAutoFit/>
          </a:bodyPr>
          <a:lstStyle/>
          <a:p>
            <a:pPr algn="just"/>
            <a:endParaRPr lang="es-PE" sz="2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328C5786-68FE-4326-B51D-C869DC61F802}"/>
              </a:ext>
            </a:extLst>
          </p:cNvPr>
          <p:cNvSpPr txBox="1"/>
          <p:nvPr/>
        </p:nvSpPr>
        <p:spPr>
          <a:xfrm>
            <a:off x="488950" y="1997739"/>
            <a:ext cx="4461933" cy="4154984"/>
          </a:xfrm>
          <a:prstGeom prst="rect">
            <a:avLst/>
          </a:prstGeom>
          <a:solidFill>
            <a:schemeClr val="accent5">
              <a:lumMod val="75000"/>
            </a:schemeClr>
          </a:solidFill>
        </p:spPr>
        <p:txBody>
          <a:bodyPr wrap="square" rtlCol="0">
            <a:spAutoFit/>
          </a:bodyPr>
          <a:lstStyle/>
          <a:p>
            <a:pPr algn="just"/>
            <a:r>
              <a:rPr lang="es-MX" sz="2400" b="1" dirty="0">
                <a:ln w="6600">
                  <a:solidFill>
                    <a:schemeClr val="accent2"/>
                  </a:solidFill>
                  <a:prstDash val="solid"/>
                </a:ln>
                <a:solidFill>
                  <a:srgbClr val="FFFFFF"/>
                </a:solidFill>
                <a:effectLst>
                  <a:outerShdw dist="38100" dir="2700000" algn="tl" rotWithShape="0">
                    <a:schemeClr val="accent2"/>
                  </a:outerShdw>
                </a:effectLst>
              </a:rPr>
              <a:t>Los asistentes virtuales, como Siri, Alexa y Google </a:t>
            </a:r>
            <a:r>
              <a:rPr lang="es-MX" sz="2400" b="1" dirty="0" err="1">
                <a:ln w="6600">
                  <a:solidFill>
                    <a:schemeClr val="accent2"/>
                  </a:solidFill>
                  <a:prstDash val="solid"/>
                </a:ln>
                <a:solidFill>
                  <a:srgbClr val="FFFFFF"/>
                </a:solidFill>
                <a:effectLst>
                  <a:outerShdw dist="38100" dir="2700000" algn="tl" rotWithShape="0">
                    <a:schemeClr val="accent2"/>
                  </a:outerShdw>
                </a:effectLst>
              </a:rPr>
              <a:t>Assistant</a:t>
            </a:r>
            <a:r>
              <a:rPr lang="es-MX" sz="2400" b="1" dirty="0">
                <a:ln w="6600">
                  <a:solidFill>
                    <a:schemeClr val="accent2"/>
                  </a:solidFill>
                  <a:prstDash val="solid"/>
                </a:ln>
                <a:solidFill>
                  <a:srgbClr val="FFFFFF"/>
                </a:solidFill>
                <a:effectLst>
                  <a:outerShdw dist="38100" dir="2700000" algn="tl" rotWithShape="0">
                    <a:schemeClr val="accent2"/>
                  </a:outerShdw>
                </a:effectLst>
              </a:rPr>
              <a:t>, utilizan inteligencia artificial para responder preguntas y ayudar a los niños con tareas simples, como buscar información o establecer recordatorios. Los niños pueden interactuar con estos asistentes utilizando comandos de voz, lo cual resulta divertido.</a:t>
            </a:r>
            <a:endParaRPr lang="es-PE" sz="24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Imagen 7">
            <a:extLst>
              <a:ext uri="{FF2B5EF4-FFF2-40B4-BE49-F238E27FC236}">
                <a16:creationId xmlns:a16="http://schemas.microsoft.com/office/drawing/2014/main" id="{FF9AD31A-DEA7-4C27-A214-157A3C0B3C35}"/>
              </a:ext>
            </a:extLst>
          </p:cNvPr>
          <p:cNvPicPr>
            <a:picLocks noChangeAspect="1"/>
          </p:cNvPicPr>
          <p:nvPr/>
        </p:nvPicPr>
        <p:blipFill>
          <a:blip r:embed="rId3"/>
          <a:stretch>
            <a:fillRect/>
          </a:stretch>
        </p:blipFill>
        <p:spPr>
          <a:xfrm>
            <a:off x="5347064" y="1092292"/>
            <a:ext cx="4321869" cy="2432001"/>
          </a:xfrm>
          <a:prstGeom prst="rect">
            <a:avLst/>
          </a:prstGeom>
        </p:spPr>
      </p:pic>
      <p:pic>
        <p:nvPicPr>
          <p:cNvPr id="9" name="Imagen 8">
            <a:extLst>
              <a:ext uri="{FF2B5EF4-FFF2-40B4-BE49-F238E27FC236}">
                <a16:creationId xmlns:a16="http://schemas.microsoft.com/office/drawing/2014/main" id="{49F0C408-3962-4ABE-AD1B-CF14F27AE7E9}"/>
              </a:ext>
            </a:extLst>
          </p:cNvPr>
          <p:cNvPicPr>
            <a:picLocks noChangeAspect="1"/>
          </p:cNvPicPr>
          <p:nvPr/>
        </p:nvPicPr>
        <p:blipFill>
          <a:blip r:embed="rId4"/>
          <a:stretch>
            <a:fillRect/>
          </a:stretch>
        </p:blipFill>
        <p:spPr>
          <a:xfrm>
            <a:off x="6906730" y="3429000"/>
            <a:ext cx="4837581" cy="2929467"/>
          </a:xfrm>
          <a:prstGeom prst="rect">
            <a:avLst/>
          </a:prstGeom>
        </p:spPr>
      </p:pic>
    </p:spTree>
    <p:extLst>
      <p:ext uri="{BB962C8B-B14F-4D97-AF65-F5344CB8AC3E}">
        <p14:creationId xmlns:p14="http://schemas.microsoft.com/office/powerpoint/2010/main" val="145821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DAFBE8-1E6C-48FE-A8B9-6A93288CE21D}"/>
              </a:ext>
            </a:extLst>
          </p:cNvPr>
          <p:cNvPicPr>
            <a:picLocks noChangeAspect="1"/>
          </p:cNvPicPr>
          <p:nvPr/>
        </p:nvPicPr>
        <p:blipFill>
          <a:blip r:embed="rId2"/>
          <a:stretch>
            <a:fillRect/>
          </a:stretch>
        </p:blipFill>
        <p:spPr>
          <a:xfrm>
            <a:off x="24383" y="0"/>
            <a:ext cx="12167617" cy="6858000"/>
          </a:xfrm>
          <a:prstGeom prst="rect">
            <a:avLst/>
          </a:prstGeom>
        </p:spPr>
      </p:pic>
      <p:sp>
        <p:nvSpPr>
          <p:cNvPr id="3" name="Título 1">
            <a:extLst>
              <a:ext uri="{FF2B5EF4-FFF2-40B4-BE49-F238E27FC236}">
                <a16:creationId xmlns:a16="http://schemas.microsoft.com/office/drawing/2014/main" id="{950F4BAA-1702-4702-8AEC-4C263EEF78D6}"/>
              </a:ext>
            </a:extLst>
          </p:cNvPr>
          <p:cNvSpPr txBox="1">
            <a:spLocks/>
          </p:cNvSpPr>
          <p:nvPr/>
        </p:nvSpPr>
        <p:spPr>
          <a:xfrm>
            <a:off x="1556718" y="233266"/>
            <a:ext cx="9078562" cy="1063689"/>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6600" b="1" dirty="0">
                <a:ln w="6600">
                  <a:solidFill>
                    <a:schemeClr val="accent2"/>
                  </a:solidFill>
                  <a:prstDash val="solid"/>
                </a:ln>
                <a:solidFill>
                  <a:srgbClr val="FFFFFF"/>
                </a:solidFill>
                <a:effectLst>
                  <a:outerShdw dist="38100" dir="2700000" algn="tl" rotWithShape="0">
                    <a:schemeClr val="accent2"/>
                  </a:outerShdw>
                </a:effectLst>
                <a:latin typeface="Artifakt Element" panose="020B0503050000020004" pitchFamily="34" charset="0"/>
                <a:ea typeface="Artifakt Element" panose="020B0503050000020004" pitchFamily="34" charset="0"/>
              </a:rPr>
              <a:t>ROBOTS EDUCATIVOS</a:t>
            </a:r>
          </a:p>
        </p:txBody>
      </p:sp>
      <p:sp>
        <p:nvSpPr>
          <p:cNvPr id="5" name="CuadroTexto 4">
            <a:extLst>
              <a:ext uri="{FF2B5EF4-FFF2-40B4-BE49-F238E27FC236}">
                <a16:creationId xmlns:a16="http://schemas.microsoft.com/office/drawing/2014/main" id="{1912256B-E12C-444F-A479-531363298460}"/>
              </a:ext>
            </a:extLst>
          </p:cNvPr>
          <p:cNvSpPr txBox="1"/>
          <p:nvPr/>
        </p:nvSpPr>
        <p:spPr>
          <a:xfrm>
            <a:off x="488951" y="2266821"/>
            <a:ext cx="4461933" cy="3046988"/>
          </a:xfrm>
          <a:prstGeom prst="rect">
            <a:avLst/>
          </a:prstGeom>
          <a:solidFill>
            <a:schemeClr val="accent5">
              <a:lumMod val="75000"/>
            </a:schemeClr>
          </a:solidFill>
        </p:spPr>
        <p:txBody>
          <a:bodyPr wrap="square" rtlCol="0">
            <a:spAutoFit/>
          </a:bodyPr>
          <a:lstStyle/>
          <a:p>
            <a:pPr algn="just"/>
            <a:r>
              <a:rPr lang="es-MX" sz="2400" b="1" dirty="0">
                <a:ln w="6600">
                  <a:solidFill>
                    <a:schemeClr val="accent2"/>
                  </a:solidFill>
                  <a:prstDash val="solid"/>
                </a:ln>
                <a:solidFill>
                  <a:srgbClr val="FFFFFF"/>
                </a:solidFill>
                <a:effectLst>
                  <a:outerShdw dist="38100" dir="2700000" algn="tl" rotWithShape="0">
                    <a:schemeClr val="accent2"/>
                  </a:outerShdw>
                </a:effectLst>
              </a:rPr>
              <a:t>Ofrecen una experiencia de aprendizaje interactiva y divertida para los niños. Estos robots pueden enseñar conceptos de matemáticas, ciencias y habilidades creativas. También son creativos  y expertos en resolución de problemas.</a:t>
            </a:r>
            <a:endParaRPr lang="es-PE" sz="24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6" name="Imagen 5">
            <a:extLst>
              <a:ext uri="{FF2B5EF4-FFF2-40B4-BE49-F238E27FC236}">
                <a16:creationId xmlns:a16="http://schemas.microsoft.com/office/drawing/2014/main" id="{B03A7405-D260-4FF1-9A46-ED04A8DE8AF6}"/>
              </a:ext>
            </a:extLst>
          </p:cNvPr>
          <p:cNvPicPr>
            <a:picLocks noChangeAspect="1"/>
          </p:cNvPicPr>
          <p:nvPr/>
        </p:nvPicPr>
        <p:blipFill>
          <a:blip r:embed="rId3"/>
          <a:stretch>
            <a:fillRect/>
          </a:stretch>
        </p:blipFill>
        <p:spPr>
          <a:xfrm>
            <a:off x="5439835" y="1530221"/>
            <a:ext cx="4010131" cy="2673421"/>
          </a:xfrm>
          <a:prstGeom prst="rect">
            <a:avLst/>
          </a:prstGeom>
        </p:spPr>
      </p:pic>
      <p:pic>
        <p:nvPicPr>
          <p:cNvPr id="7" name="Imagen 6">
            <a:extLst>
              <a:ext uri="{FF2B5EF4-FFF2-40B4-BE49-F238E27FC236}">
                <a16:creationId xmlns:a16="http://schemas.microsoft.com/office/drawing/2014/main" id="{D2A55FE5-B5C9-44B0-99F0-E1C2983AD79C}"/>
              </a:ext>
            </a:extLst>
          </p:cNvPr>
          <p:cNvPicPr>
            <a:picLocks noChangeAspect="1"/>
          </p:cNvPicPr>
          <p:nvPr/>
        </p:nvPicPr>
        <p:blipFill>
          <a:blip r:embed="rId4"/>
          <a:stretch>
            <a:fillRect/>
          </a:stretch>
        </p:blipFill>
        <p:spPr>
          <a:xfrm>
            <a:off x="6750049" y="4008884"/>
            <a:ext cx="4953000" cy="2609850"/>
          </a:xfrm>
          <a:prstGeom prst="rect">
            <a:avLst/>
          </a:prstGeom>
        </p:spPr>
      </p:pic>
    </p:spTree>
    <p:extLst>
      <p:ext uri="{BB962C8B-B14F-4D97-AF65-F5344CB8AC3E}">
        <p14:creationId xmlns:p14="http://schemas.microsoft.com/office/powerpoint/2010/main" val="2271043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9D01ED-9DAA-42DA-9263-C5A2856336FC}"/>
              </a:ext>
            </a:extLst>
          </p:cNvPr>
          <p:cNvPicPr>
            <a:picLocks noChangeAspect="1"/>
          </p:cNvPicPr>
          <p:nvPr/>
        </p:nvPicPr>
        <p:blipFill>
          <a:blip r:embed="rId2"/>
          <a:stretch>
            <a:fillRect/>
          </a:stretch>
        </p:blipFill>
        <p:spPr>
          <a:xfrm>
            <a:off x="24383" y="0"/>
            <a:ext cx="12167617" cy="6858000"/>
          </a:xfrm>
          <a:prstGeom prst="rect">
            <a:avLst/>
          </a:prstGeom>
        </p:spPr>
      </p:pic>
      <p:sp>
        <p:nvSpPr>
          <p:cNvPr id="4" name="Rectángulo 3">
            <a:extLst>
              <a:ext uri="{FF2B5EF4-FFF2-40B4-BE49-F238E27FC236}">
                <a16:creationId xmlns:a16="http://schemas.microsoft.com/office/drawing/2014/main" id="{B239B097-E562-4417-B54B-3C7812387FCA}"/>
              </a:ext>
            </a:extLst>
          </p:cNvPr>
          <p:cNvSpPr/>
          <p:nvPr/>
        </p:nvSpPr>
        <p:spPr>
          <a:xfrm>
            <a:off x="1479992" y="2105561"/>
            <a:ext cx="9232014" cy="2646878"/>
          </a:xfrm>
          <a:prstGeom prst="rect">
            <a:avLst/>
          </a:prstGeom>
          <a:effectLst>
            <a:glow rad="1219200">
              <a:schemeClr val="accent2">
                <a:satMod val="175000"/>
                <a:alpha val="91000"/>
              </a:schemeClr>
            </a:glow>
            <a:softEdge rad="63500"/>
          </a:effectLst>
        </p:spPr>
        <p:txBody>
          <a:bodyPr wrap="none">
            <a:spAutoFit/>
          </a:bodyPr>
          <a:lstStyle/>
          <a:p>
            <a:r>
              <a:rPr lang="es-PE" sz="16600" b="1" dirty="0">
                <a:ln w="6600">
                  <a:solidFill>
                    <a:schemeClr val="accent2"/>
                  </a:solidFill>
                  <a:prstDash val="solid"/>
                </a:ln>
                <a:solidFill>
                  <a:srgbClr val="FFFFFF"/>
                </a:solidFill>
                <a:effectLst>
                  <a:outerShdw dist="38100" dir="2700000" algn="tl" rotWithShape="0">
                    <a:schemeClr val="accent2"/>
                  </a:outerShdw>
                </a:effectLst>
                <a:latin typeface="Artifakt Element" panose="020B0503050000020004" pitchFamily="34" charset="0"/>
                <a:ea typeface="Artifakt Element" panose="020B0503050000020004" pitchFamily="34" charset="0"/>
              </a:rPr>
              <a:t>GRACIAS</a:t>
            </a:r>
            <a:endParaRPr lang="es-PE" sz="16600" dirty="0"/>
          </a:p>
        </p:txBody>
      </p:sp>
    </p:spTree>
    <p:extLst>
      <p:ext uri="{BB962C8B-B14F-4D97-AF65-F5344CB8AC3E}">
        <p14:creationId xmlns:p14="http://schemas.microsoft.com/office/powerpoint/2010/main" val="3567923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DC9EAC6-1C85-3EB2-36CA-9786EA5C2315}"/>
              </a:ext>
            </a:extLst>
          </p:cNvPr>
          <p:cNvSpPr/>
          <p:nvPr/>
        </p:nvSpPr>
        <p:spPr>
          <a:xfrm>
            <a:off x="6573078" y="2359459"/>
            <a:ext cx="4073603" cy="768054"/>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PE" sz="3200" dirty="0"/>
          </a:p>
        </p:txBody>
      </p:sp>
      <p:sp>
        <p:nvSpPr>
          <p:cNvPr id="4" name="Rectángulo 3">
            <a:extLst>
              <a:ext uri="{FF2B5EF4-FFF2-40B4-BE49-F238E27FC236}">
                <a16:creationId xmlns:a16="http://schemas.microsoft.com/office/drawing/2014/main" id="{C5BD7612-A62B-72AD-2103-FEEA130DB6A3}"/>
              </a:ext>
            </a:extLst>
          </p:cNvPr>
          <p:cNvSpPr/>
          <p:nvPr/>
        </p:nvSpPr>
        <p:spPr>
          <a:xfrm>
            <a:off x="958279" y="754222"/>
            <a:ext cx="10275442" cy="923330"/>
          </a:xfrm>
          <a:prstGeom prst="rect">
            <a:avLst/>
          </a:prstGeom>
          <a:noFill/>
        </p:spPr>
        <p:txBody>
          <a:bodyPr wrap="none" lIns="91440" tIns="45720" rIns="91440" bIns="45720">
            <a:spAutoFit/>
          </a:bodyPr>
          <a:lstStyle/>
          <a:p>
            <a:pPr algn="ctr"/>
            <a:r>
              <a:rPr lang="es-ES" sz="5400" dirty="0">
                <a:ln w="0"/>
                <a:solidFill>
                  <a:schemeClr val="accent1"/>
                </a:solidFill>
                <a:effectLst>
                  <a:outerShdw blurRad="38100" dist="25400" dir="5400000" algn="ctr" rotWithShape="0">
                    <a:srgbClr val="6E747A">
                      <a:alpha val="43000"/>
                    </a:srgbClr>
                  </a:outerShdw>
                </a:effectLst>
                <a:latin typeface="Avenir Next LT Pro Light" panose="020B0304020202020204" pitchFamily="34" charset="0"/>
              </a:rPr>
              <a:t>¿Qué es la Inteligencia Artificial?</a:t>
            </a:r>
          </a:p>
        </p:txBody>
      </p:sp>
      <p:sp>
        <p:nvSpPr>
          <p:cNvPr id="5" name="CuadroTexto 4">
            <a:extLst>
              <a:ext uri="{FF2B5EF4-FFF2-40B4-BE49-F238E27FC236}">
                <a16:creationId xmlns:a16="http://schemas.microsoft.com/office/drawing/2014/main" id="{ABB9DBFD-0CCE-1A27-7A5F-9A79C90AEDA1}"/>
              </a:ext>
            </a:extLst>
          </p:cNvPr>
          <p:cNvSpPr txBox="1"/>
          <p:nvPr/>
        </p:nvSpPr>
        <p:spPr>
          <a:xfrm>
            <a:off x="5618920" y="2524539"/>
            <a:ext cx="5870714" cy="3016210"/>
          </a:xfrm>
          <a:prstGeom prst="rect">
            <a:avLst/>
          </a:prstGeom>
          <a:noFill/>
        </p:spPr>
        <p:txBody>
          <a:bodyPr wrap="square" rtlCol="0">
            <a:spAutoFit/>
          </a:bodyPr>
          <a:lstStyle/>
          <a:p>
            <a:pPr algn="ctr"/>
            <a:r>
              <a:rPr lang="es-ES" sz="2800" b="1" i="0" dirty="0">
                <a:ln w="0"/>
                <a:solidFill>
                  <a:schemeClr val="accent1">
                    <a:lumMod val="50000"/>
                  </a:schemeClr>
                </a:solidFill>
                <a:latin typeface="Avenir Next LT Pro Light" panose="020B0304020202020204" pitchFamily="34" charset="0"/>
              </a:rPr>
              <a:t>La Inteligencia Artificial </a:t>
            </a:r>
          </a:p>
          <a:p>
            <a:pPr algn="ctr"/>
            <a:endParaRPr lang="es-ES" b="1" dirty="0">
              <a:ln w="0"/>
              <a:latin typeface="Baloo 2"/>
            </a:endParaRPr>
          </a:p>
          <a:p>
            <a:pPr algn="ctr"/>
            <a:endParaRPr lang="es-ES" b="1" i="0" dirty="0">
              <a:ln w="0"/>
              <a:latin typeface="Baloo 2"/>
            </a:endParaRPr>
          </a:p>
          <a:p>
            <a:pPr algn="ctr"/>
            <a:endParaRPr lang="es-ES" b="1" dirty="0">
              <a:solidFill>
                <a:srgbClr val="0D0D0D"/>
              </a:solidFill>
              <a:latin typeface="Baloo 2"/>
            </a:endParaRPr>
          </a:p>
          <a:p>
            <a:pPr algn="ctr"/>
            <a:r>
              <a:rPr lang="es-ES" b="1" dirty="0">
                <a:solidFill>
                  <a:schemeClr val="accent1">
                    <a:lumMod val="50000"/>
                  </a:schemeClr>
                </a:solidFill>
                <a:latin typeface="Avenir Next LT Pro Light" panose="020B0304020202020204" pitchFamily="34" charset="0"/>
              </a:rPr>
              <a:t>R</a:t>
            </a:r>
            <a:r>
              <a:rPr lang="es-ES" b="1" i="0" dirty="0">
                <a:solidFill>
                  <a:schemeClr val="accent1">
                    <a:lumMod val="50000"/>
                  </a:schemeClr>
                </a:solidFill>
                <a:effectLst/>
                <a:latin typeface="Avenir Next LT Pro Light" panose="020B0304020202020204" pitchFamily="34" charset="0"/>
              </a:rPr>
              <a:t>ama de la informática que desarrolla sistemas que puedan realizar tareas que normalmente requieren inteligencia humana, como la toma de decisiones y el aprendizaje automático.</a:t>
            </a:r>
            <a:br>
              <a:rPr lang="es-ES" b="1" i="0" dirty="0">
                <a:solidFill>
                  <a:srgbClr val="0D0D0D"/>
                </a:solidFill>
                <a:effectLst/>
                <a:latin typeface="Avenir Next LT Pro Light" panose="020B0304020202020204" pitchFamily="34" charset="0"/>
              </a:rPr>
            </a:br>
            <a:endParaRPr lang="es-ES" b="1" i="0" dirty="0">
              <a:solidFill>
                <a:srgbClr val="0D0D0D"/>
              </a:solidFill>
              <a:effectLst/>
              <a:latin typeface="Avenir Next LT Pro Light" panose="020B0304020202020204" pitchFamily="34" charset="0"/>
            </a:endParaRPr>
          </a:p>
          <a:p>
            <a:endParaRPr lang="es-PE" dirty="0"/>
          </a:p>
        </p:txBody>
      </p:sp>
      <p:pic>
        <p:nvPicPr>
          <p:cNvPr id="1026" name="Picture 2" descr="Inteligencia artificial en la educación, ventajas y riesgos">
            <a:extLst>
              <a:ext uri="{FF2B5EF4-FFF2-40B4-BE49-F238E27FC236}">
                <a16:creationId xmlns:a16="http://schemas.microsoft.com/office/drawing/2014/main" id="{F05ED5FC-B2D7-A028-C3D5-EC6614370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2359459"/>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230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F24753-F3A5-B0C6-95E8-646155E7E86C}"/>
              </a:ext>
            </a:extLst>
          </p:cNvPr>
          <p:cNvSpPr txBox="1"/>
          <p:nvPr/>
        </p:nvSpPr>
        <p:spPr>
          <a:xfrm>
            <a:off x="1073425" y="991393"/>
            <a:ext cx="10045149" cy="2862322"/>
          </a:xfrm>
          <a:prstGeom prst="rect">
            <a:avLst/>
          </a:prstGeom>
          <a:noFill/>
        </p:spPr>
        <p:txBody>
          <a:bodyPr wrap="square">
            <a:spAutoFit/>
          </a:bodyPr>
          <a:lstStyle/>
          <a:p>
            <a:r>
              <a:rPr lang="es-ES" b="0" i="0" dirty="0">
                <a:solidFill>
                  <a:srgbClr val="0D0D0D"/>
                </a:solidFill>
                <a:effectLst/>
                <a:latin typeface="Avenir Next LT Pro" panose="020B0504020202020204" pitchFamily="34" charset="0"/>
              </a:rPr>
              <a:t>Los Inteligencia Artificial se utilizan en:</a:t>
            </a:r>
          </a:p>
          <a:p>
            <a:endParaRPr lang="es-ES" b="0" i="0" dirty="0">
              <a:solidFill>
                <a:srgbClr val="0D0D0D"/>
              </a:solidFill>
              <a:effectLst/>
              <a:latin typeface="Avenir Next LT Pro" panose="020B0504020202020204" pitchFamily="34" charset="0"/>
            </a:endParaRPr>
          </a:p>
          <a:p>
            <a:pPr marL="742950" lvl="1" indent="-285750">
              <a:buClr>
                <a:srgbClr val="00B050"/>
              </a:buClr>
              <a:buFont typeface="Wingdings" panose="05000000000000000000" pitchFamily="2" charset="2"/>
              <a:buChar char="v"/>
            </a:pPr>
            <a:r>
              <a:rPr lang="es-ES" b="0" i="0" dirty="0">
                <a:solidFill>
                  <a:srgbClr val="0D0D0D"/>
                </a:solidFill>
                <a:effectLst/>
                <a:latin typeface="Avenir Next LT Pro" panose="020B0504020202020204" pitchFamily="34" charset="0"/>
              </a:rPr>
              <a:t>La robótica</a:t>
            </a:r>
          </a:p>
          <a:p>
            <a:pPr marL="742950" lvl="1" indent="-285750">
              <a:buClr>
                <a:srgbClr val="00B050"/>
              </a:buClr>
              <a:buFont typeface="Wingdings" panose="05000000000000000000" pitchFamily="2" charset="2"/>
              <a:buChar char="v"/>
            </a:pPr>
            <a:r>
              <a:rPr lang="es-ES" dirty="0">
                <a:solidFill>
                  <a:srgbClr val="0D0D0D"/>
                </a:solidFill>
                <a:latin typeface="Avenir Next LT Pro" panose="020B0504020202020204" pitchFamily="34" charset="0"/>
              </a:rPr>
              <a:t>L</a:t>
            </a:r>
            <a:r>
              <a:rPr lang="es-ES" b="0" i="0" dirty="0">
                <a:solidFill>
                  <a:srgbClr val="0D0D0D"/>
                </a:solidFill>
                <a:effectLst/>
                <a:latin typeface="Avenir Next LT Pro" panose="020B0504020202020204" pitchFamily="34" charset="0"/>
              </a:rPr>
              <a:t>a medicina</a:t>
            </a:r>
          </a:p>
          <a:p>
            <a:pPr marL="742950" lvl="1" indent="-285750">
              <a:buClr>
                <a:srgbClr val="00B050"/>
              </a:buClr>
              <a:buFont typeface="Wingdings" panose="05000000000000000000" pitchFamily="2" charset="2"/>
              <a:buChar char="v"/>
            </a:pPr>
            <a:r>
              <a:rPr lang="es-ES" dirty="0">
                <a:solidFill>
                  <a:srgbClr val="0D0D0D"/>
                </a:solidFill>
                <a:latin typeface="Avenir Next LT Pro" panose="020B0504020202020204" pitchFamily="34" charset="0"/>
              </a:rPr>
              <a:t>L</a:t>
            </a:r>
            <a:r>
              <a:rPr lang="es-ES" b="0" i="0" dirty="0">
                <a:solidFill>
                  <a:srgbClr val="0D0D0D"/>
                </a:solidFill>
                <a:effectLst/>
                <a:latin typeface="Avenir Next LT Pro" panose="020B0504020202020204" pitchFamily="34" charset="0"/>
              </a:rPr>
              <a:t>a finanzas</a:t>
            </a:r>
          </a:p>
          <a:p>
            <a:pPr marL="742950" lvl="1" indent="-285750">
              <a:buClr>
                <a:srgbClr val="00B050"/>
              </a:buClr>
              <a:buFont typeface="Wingdings" panose="05000000000000000000" pitchFamily="2" charset="2"/>
              <a:buChar char="v"/>
            </a:pPr>
            <a:r>
              <a:rPr lang="es-ES" dirty="0">
                <a:solidFill>
                  <a:srgbClr val="0D0D0D"/>
                </a:solidFill>
                <a:latin typeface="Avenir Next LT Pro" panose="020B0504020202020204" pitchFamily="34" charset="0"/>
              </a:rPr>
              <a:t>E</a:t>
            </a:r>
            <a:r>
              <a:rPr lang="es-ES" b="0" i="0" dirty="0">
                <a:solidFill>
                  <a:srgbClr val="0D0D0D"/>
                </a:solidFill>
                <a:effectLst/>
                <a:latin typeface="Avenir Next LT Pro" panose="020B0504020202020204" pitchFamily="34" charset="0"/>
              </a:rPr>
              <a:t>l entretenimiento </a:t>
            </a:r>
          </a:p>
          <a:p>
            <a:pPr marL="742950" lvl="1" indent="-285750">
              <a:buClr>
                <a:srgbClr val="00B050"/>
              </a:buClr>
              <a:buFont typeface="Wingdings" panose="05000000000000000000" pitchFamily="2" charset="2"/>
              <a:buChar char="v"/>
            </a:pPr>
            <a:r>
              <a:rPr lang="es-ES" dirty="0">
                <a:solidFill>
                  <a:srgbClr val="0D0D0D"/>
                </a:solidFill>
                <a:latin typeface="Avenir Next LT Pro" panose="020B0504020202020204" pitchFamily="34" charset="0"/>
              </a:rPr>
              <a:t>L</a:t>
            </a:r>
            <a:r>
              <a:rPr lang="es-ES" b="0" i="0" dirty="0">
                <a:solidFill>
                  <a:srgbClr val="0D0D0D"/>
                </a:solidFill>
                <a:effectLst/>
                <a:latin typeface="Avenir Next LT Pro" panose="020B0504020202020204" pitchFamily="34" charset="0"/>
              </a:rPr>
              <a:t>a educación</a:t>
            </a:r>
          </a:p>
          <a:p>
            <a:pPr>
              <a:buClr>
                <a:srgbClr val="00B050"/>
              </a:buClr>
            </a:pPr>
            <a:endParaRPr lang="es-ES" dirty="0">
              <a:solidFill>
                <a:srgbClr val="0D0D0D"/>
              </a:solidFill>
              <a:latin typeface="Avenir Next LT Pro" panose="020B0504020202020204" pitchFamily="34" charset="0"/>
            </a:endParaRPr>
          </a:p>
          <a:p>
            <a:pPr>
              <a:buClr>
                <a:srgbClr val="00B050"/>
              </a:buClr>
            </a:pPr>
            <a:r>
              <a:rPr lang="es-ES" dirty="0">
                <a:solidFill>
                  <a:srgbClr val="0D0D0D"/>
                </a:solidFill>
                <a:latin typeface="Avenir Next LT Pro" panose="020B0504020202020204" pitchFamily="34" charset="0"/>
              </a:rPr>
              <a:t>La </a:t>
            </a:r>
            <a:r>
              <a:rPr lang="es-ES" b="0" i="0" dirty="0">
                <a:solidFill>
                  <a:srgbClr val="0D0D0D"/>
                </a:solidFill>
                <a:effectLst/>
                <a:latin typeface="Avenir Next LT Pro" panose="020B0504020202020204" pitchFamily="34" charset="0"/>
              </a:rPr>
              <a:t>Inteligencia Artificial puede ofrecer muchas ventajas en la educación de los niños.</a:t>
            </a:r>
          </a:p>
          <a:p>
            <a:pPr lvl="1">
              <a:buClr>
                <a:srgbClr val="00B050"/>
              </a:buClr>
            </a:pPr>
            <a:endParaRPr lang="es-ES" dirty="0">
              <a:solidFill>
                <a:srgbClr val="0D0D0D"/>
              </a:solidFill>
              <a:latin typeface="Baloo 2"/>
            </a:endParaRPr>
          </a:p>
        </p:txBody>
      </p:sp>
      <p:pic>
        <p:nvPicPr>
          <p:cNvPr id="2050" name="Picture 2" descr="Así enseña el MIT inteligencia artificial a los niños | Transformación  Digital | Tecnología | EL PAÍS">
            <a:extLst>
              <a:ext uri="{FF2B5EF4-FFF2-40B4-BE49-F238E27FC236}">
                <a16:creationId xmlns:a16="http://schemas.microsoft.com/office/drawing/2014/main" id="{E36C38C7-DDDB-B665-B322-877D0545E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388" y="4018757"/>
            <a:ext cx="2466975" cy="1847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Qué piensan los niños de su futuro laboral con robots e inteligencia  artificial? | EXPANSION">
            <a:extLst>
              <a:ext uri="{FF2B5EF4-FFF2-40B4-BE49-F238E27FC236}">
                <a16:creationId xmlns:a16="http://schemas.microsoft.com/office/drawing/2014/main" id="{48DA82F1-5BDC-DD93-9427-753F42AE6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7539" y="826351"/>
            <a:ext cx="3304073" cy="1850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La inteligencia artificial explicada a los niños | GoStudent">
            <a:extLst>
              <a:ext uri="{FF2B5EF4-FFF2-40B4-BE49-F238E27FC236}">
                <a16:creationId xmlns:a16="http://schemas.microsoft.com/office/drawing/2014/main" id="{B67D4029-FD21-F49A-66D6-E1D214620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5912" y="3995544"/>
            <a:ext cx="3695700" cy="1847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Diseño de inteligencia artificial con dibujos animados e iconos  relacionados robot alrededor sobre fondo azul, colorido diseño ilustración  vectorial Imagen Vector de stock - Alamy">
            <a:extLst>
              <a:ext uri="{FF2B5EF4-FFF2-40B4-BE49-F238E27FC236}">
                <a16:creationId xmlns:a16="http://schemas.microsoft.com/office/drawing/2014/main" id="{3E2E1C6E-A97B-6640-5E53-1C392B980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6307" y="3615397"/>
            <a:ext cx="2438445" cy="26074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979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009FF3-F87F-A8BA-B103-D950186D5945}"/>
              </a:ext>
            </a:extLst>
          </p:cNvPr>
          <p:cNvSpPr txBox="1"/>
          <p:nvPr/>
        </p:nvSpPr>
        <p:spPr>
          <a:xfrm>
            <a:off x="5209735" y="2151727"/>
            <a:ext cx="6096000" cy="2554545"/>
          </a:xfrm>
          <a:prstGeom prst="rect">
            <a:avLst/>
          </a:prstGeom>
          <a:noFill/>
        </p:spPr>
        <p:txBody>
          <a:bodyPr wrap="square">
            <a:spAutoFit/>
          </a:bodyPr>
          <a:lstStyle/>
          <a:p>
            <a:pPr lvl="1" algn="ctr">
              <a:buClr>
                <a:srgbClr val="00B050"/>
              </a:buClr>
            </a:pPr>
            <a:r>
              <a:rPr lang="es-ES" sz="3200" b="0" i="0" dirty="0">
                <a:solidFill>
                  <a:srgbClr val="0D0D0D"/>
                </a:solidFill>
                <a:effectLst/>
                <a:latin typeface="Avenir Next LT Pro Light" panose="020B0304020202020204" pitchFamily="34" charset="0"/>
              </a:rPr>
              <a:t>La IA debe utilizarse de manera responsable para asegurarse de que los niños estén seguros y protegidos mientras aprenden.</a:t>
            </a:r>
            <a:endParaRPr lang="es-PE" sz="3200" dirty="0">
              <a:solidFill>
                <a:srgbClr val="0D0D0D"/>
              </a:solidFill>
              <a:latin typeface="Avenir Next LT Pro Light" panose="020B0304020202020204" pitchFamily="34" charset="0"/>
            </a:endParaRPr>
          </a:p>
        </p:txBody>
      </p:sp>
      <p:pic>
        <p:nvPicPr>
          <p:cNvPr id="3078" name="Picture 6" descr="Así utilizan y se relacionan los niños con la Inteligencia Artificial -  Grupo Boletín">
            <a:extLst>
              <a:ext uri="{FF2B5EF4-FFF2-40B4-BE49-F238E27FC236}">
                <a16:creationId xmlns:a16="http://schemas.microsoft.com/office/drawing/2014/main" id="{9D4625FC-89AD-948B-2432-C29337931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142" y="3429000"/>
            <a:ext cx="4088393" cy="2720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La inteligencia artificial aprende de los niños, y los niños con la IA">
            <a:extLst>
              <a:ext uri="{FF2B5EF4-FFF2-40B4-BE49-F238E27FC236}">
                <a16:creationId xmlns:a16="http://schemas.microsoft.com/office/drawing/2014/main" id="{842A0FFD-E6B9-3712-5EAF-D75B4B4D4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142" y="414539"/>
            <a:ext cx="4055731" cy="25545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067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9D735E-68AD-0F72-0EF5-66D0FCF17061}"/>
              </a:ext>
            </a:extLst>
          </p:cNvPr>
          <p:cNvSpPr>
            <a:spLocks noGrp="1"/>
          </p:cNvSpPr>
          <p:nvPr>
            <p:ph type="title"/>
          </p:nvPr>
        </p:nvSpPr>
        <p:spPr>
          <a:xfrm>
            <a:off x="4722812" y="1018903"/>
            <a:ext cx="6276114" cy="1593668"/>
          </a:xfrm>
        </p:spPr>
        <p:txBody>
          <a:bodyPr>
            <a:normAutofit/>
          </a:bodyPr>
          <a:lstStyle/>
          <a:p>
            <a:pPr algn="ctr"/>
            <a:r>
              <a:rPr lang="es-PE" sz="4000" u="sng" dirty="0">
                <a:solidFill>
                  <a:srgbClr val="FF0000"/>
                </a:solidFill>
              </a:rPr>
              <a:t>Inteligencia artificial</a:t>
            </a:r>
            <a:br>
              <a:rPr lang="es-PE" dirty="0"/>
            </a:br>
            <a:br>
              <a:rPr lang="es-PE" dirty="0"/>
            </a:br>
            <a:r>
              <a:rPr lang="es-PE" u="sng" dirty="0"/>
              <a:t>aplicaciones</a:t>
            </a:r>
          </a:p>
        </p:txBody>
      </p:sp>
      <p:pic>
        <p:nvPicPr>
          <p:cNvPr id="6" name="Marcador de posición de imagen 5">
            <a:extLst>
              <a:ext uri="{FF2B5EF4-FFF2-40B4-BE49-F238E27FC236}">
                <a16:creationId xmlns:a16="http://schemas.microsoft.com/office/drawing/2014/main" id="{D650B1CF-D4AC-8B69-F081-47CA3DB1B20D}"/>
              </a:ext>
            </a:extLst>
          </p:cNvPr>
          <p:cNvPicPr>
            <a:picLocks noGrp="1" noChangeAspect="1"/>
          </p:cNvPicPr>
          <p:nvPr>
            <p:ph type="pic" idx="1"/>
          </p:nvPr>
        </p:nvPicPr>
        <p:blipFill>
          <a:blip r:embed="rId2"/>
          <a:srcRect l="29814" r="29814"/>
          <a:stretch>
            <a:fillRect/>
          </a:stretch>
        </p:blipFill>
        <p:spPr>
          <a:xfrm>
            <a:off x="989011" y="914400"/>
            <a:ext cx="3347857" cy="4572000"/>
          </a:xfrm>
        </p:spPr>
      </p:pic>
      <p:sp>
        <p:nvSpPr>
          <p:cNvPr id="4" name="Marcador de texto 3">
            <a:extLst>
              <a:ext uri="{FF2B5EF4-FFF2-40B4-BE49-F238E27FC236}">
                <a16:creationId xmlns:a16="http://schemas.microsoft.com/office/drawing/2014/main" id="{A972B7C9-3CC1-7990-EED1-8AC29CA77BD0}"/>
              </a:ext>
            </a:extLst>
          </p:cNvPr>
          <p:cNvSpPr>
            <a:spLocks noGrp="1"/>
          </p:cNvSpPr>
          <p:nvPr>
            <p:ph type="body" sz="half" idx="2"/>
          </p:nvPr>
        </p:nvSpPr>
        <p:spPr>
          <a:xfrm>
            <a:off x="4722812" y="2777066"/>
            <a:ext cx="6916194" cy="2048933"/>
          </a:xfrm>
        </p:spPr>
        <p:txBody>
          <a:bodyPr>
            <a:normAutofit/>
          </a:bodyPr>
          <a:lstStyle/>
          <a:p>
            <a:pPr algn="just"/>
            <a:r>
              <a:rPr lang="es-ES" b="1" i="0" dirty="0">
                <a:solidFill>
                  <a:srgbClr val="202122"/>
                </a:solidFill>
                <a:effectLst/>
                <a:latin typeface="Arial" panose="020B0604020202020204" pitchFamily="34" charset="0"/>
              </a:rPr>
              <a:t>La </a:t>
            </a:r>
            <a:r>
              <a:rPr lang="es-ES" b="1" i="0" u="none" strike="noStrike" dirty="0">
                <a:solidFill>
                  <a:srgbClr val="3366CC"/>
                </a:solidFill>
                <a:effectLst/>
                <a:latin typeface="Arial" panose="020B0604020202020204" pitchFamily="34" charset="0"/>
                <a:hlinkClick r:id="rId3" tooltip="Inteligencia artificial"/>
              </a:rPr>
              <a:t>inteligencia artificial</a:t>
            </a:r>
            <a:r>
              <a:rPr lang="es-ES" b="1" i="0" dirty="0">
                <a:solidFill>
                  <a:srgbClr val="202122"/>
                </a:solidFill>
                <a:effectLst/>
                <a:latin typeface="Arial" panose="020B0604020202020204" pitchFamily="34" charset="0"/>
              </a:rPr>
              <a:t> se aplica en </a:t>
            </a:r>
            <a:r>
              <a:rPr lang="es-ES" b="1" dirty="0">
                <a:solidFill>
                  <a:srgbClr val="202122"/>
                </a:solidFill>
                <a:latin typeface="Arial" panose="020B0604020202020204" pitchFamily="34" charset="0"/>
              </a:rPr>
              <a:t>muchos </a:t>
            </a:r>
            <a:r>
              <a:rPr lang="es-ES" b="1" i="0" dirty="0">
                <a:solidFill>
                  <a:srgbClr val="202122"/>
                </a:solidFill>
                <a:effectLst/>
                <a:latin typeface="Arial" panose="020B0604020202020204" pitchFamily="34" charset="0"/>
              </a:rPr>
              <a:t>campos, tanto en la vida diaria</a:t>
            </a:r>
            <a:r>
              <a:rPr lang="es-ES" b="1" i="0" dirty="0">
                <a:solidFill>
                  <a:schemeClr val="bg1"/>
                </a:solidFill>
                <a:effectLst/>
                <a:latin typeface="Arial" panose="020B0604020202020204" pitchFamily="34" charset="0"/>
              </a:rPr>
              <a:t> como en descubrimientos </a:t>
            </a:r>
            <a:r>
              <a:rPr lang="es-ES" b="1" i="0" dirty="0">
                <a:solidFill>
                  <a:srgbClr val="202122"/>
                </a:solidFill>
                <a:effectLst/>
                <a:latin typeface="Arial" panose="020B0604020202020204" pitchFamily="34" charset="0"/>
              </a:rPr>
              <a:t>científicos, juegos y juguetes; se aplica en </a:t>
            </a:r>
            <a:r>
              <a:rPr lang="es-ES" b="1" dirty="0">
                <a:solidFill>
                  <a:schemeClr val="bg1"/>
                </a:solidFill>
                <a:latin typeface="Arial" panose="020B0604020202020204" pitchFamily="34" charset="0"/>
              </a:rPr>
              <a:t>diagnósticos médicos</a:t>
            </a:r>
            <a:r>
              <a:rPr lang="es-ES" b="1" i="0" dirty="0">
                <a:solidFill>
                  <a:srgbClr val="202122"/>
                </a:solidFill>
                <a:effectLst/>
                <a:latin typeface="Arial" panose="020B0604020202020204" pitchFamily="34" charset="0"/>
              </a:rPr>
              <a:t>, asistencia personal, robótica, </a:t>
            </a:r>
            <a:r>
              <a:rPr lang="es-ES" b="1" i="0" dirty="0">
                <a:solidFill>
                  <a:schemeClr val="bg1"/>
                </a:solidFill>
                <a:effectLst/>
                <a:latin typeface="Arial" panose="020B0604020202020204" pitchFamily="34" charset="0"/>
              </a:rPr>
              <a:t>finanzas, educación, comercio, telecomunicaciones, clima, seguridad, logística, transporte, en la industria en general.</a:t>
            </a:r>
            <a:endParaRPr lang="es-PE" b="1" dirty="0"/>
          </a:p>
          <a:p>
            <a:endParaRPr lang="es-PE" dirty="0"/>
          </a:p>
        </p:txBody>
      </p:sp>
    </p:spTree>
    <p:extLst>
      <p:ext uri="{BB962C8B-B14F-4D97-AF65-F5344CB8AC3E}">
        <p14:creationId xmlns:p14="http://schemas.microsoft.com/office/powerpoint/2010/main" val="1608942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E7A697-BA84-BACE-7D13-35265518FCFB}"/>
              </a:ext>
            </a:extLst>
          </p:cNvPr>
          <p:cNvSpPr>
            <a:spLocks noGrp="1"/>
          </p:cNvSpPr>
          <p:nvPr>
            <p:ph type="title"/>
          </p:nvPr>
        </p:nvSpPr>
        <p:spPr>
          <a:xfrm>
            <a:off x="684212" y="4487332"/>
            <a:ext cx="11176862" cy="2109411"/>
          </a:xfrm>
        </p:spPr>
        <p:txBody>
          <a:bodyPr>
            <a:normAutofit/>
          </a:bodyPr>
          <a:lstStyle/>
          <a:p>
            <a:r>
              <a:rPr lang="es-ES" sz="2000" b="1" i="0" dirty="0">
                <a:solidFill>
                  <a:srgbClr val="212121"/>
                </a:solidFill>
                <a:effectLst/>
                <a:latin typeface="Raleway" panose="020F0502020204030204" pitchFamily="2" charset="0"/>
              </a:rPr>
              <a:t>En Cámaras inteligentes, con sistemas automatizados, para vigilancia, prevención del crimen, transporte, logística, identificación de personas, </a:t>
            </a:r>
            <a:r>
              <a:rPr lang="es-ES" sz="2000" b="1" i="0" dirty="0" err="1">
                <a:solidFill>
                  <a:srgbClr val="212121"/>
                </a:solidFill>
                <a:effectLst/>
                <a:latin typeface="Raleway" panose="020F0502020204030204" pitchFamily="2" charset="0"/>
              </a:rPr>
              <a:t>APPs</a:t>
            </a:r>
            <a:r>
              <a:rPr lang="es-ES" sz="2000" b="1" dirty="0">
                <a:solidFill>
                  <a:srgbClr val="212121"/>
                </a:solidFill>
                <a:latin typeface="Raleway" panose="020F0502020204030204" pitchFamily="2" charset="0"/>
              </a:rPr>
              <a:t> en redes sociales.</a:t>
            </a:r>
            <a:br>
              <a:rPr lang="es-ES" sz="2000" b="1" i="0" dirty="0">
                <a:solidFill>
                  <a:srgbClr val="212121"/>
                </a:solidFill>
                <a:effectLst/>
                <a:latin typeface="Raleway" panose="020F0502020204030204" pitchFamily="2" charset="0"/>
              </a:rPr>
            </a:br>
            <a:r>
              <a:rPr lang="es-ES" sz="2000" b="1" i="0" dirty="0">
                <a:solidFill>
                  <a:srgbClr val="212121"/>
                </a:solidFill>
                <a:effectLst/>
                <a:latin typeface="Raleway" panose="020F0502020204030204" pitchFamily="2" charset="0"/>
              </a:rPr>
              <a:t>Los </a:t>
            </a:r>
            <a:r>
              <a:rPr lang="es-ES" sz="2000" b="1" i="0" dirty="0" err="1">
                <a:solidFill>
                  <a:srgbClr val="212121"/>
                </a:solidFill>
                <a:effectLst/>
                <a:latin typeface="Raleway" pitchFamily="2" charset="0"/>
              </a:rPr>
              <a:t>chatbots</a:t>
            </a:r>
            <a:r>
              <a:rPr lang="es-ES" sz="2000" b="1" i="0" dirty="0">
                <a:solidFill>
                  <a:srgbClr val="212121"/>
                </a:solidFill>
                <a:effectLst/>
                <a:latin typeface="Raleway" pitchFamily="2" charset="0"/>
              </a:rPr>
              <a:t> (charlas virtuales de un cliente con una máquina), en áreas de servicio. </a:t>
            </a:r>
            <a:br>
              <a:rPr lang="es-ES" sz="2000" b="1" i="0" dirty="0">
                <a:solidFill>
                  <a:srgbClr val="212121"/>
                </a:solidFill>
                <a:effectLst/>
                <a:latin typeface="Raleway" pitchFamily="2" charset="0"/>
              </a:rPr>
            </a:br>
            <a:r>
              <a:rPr lang="es-ES" sz="1100" b="0" i="0" dirty="0">
                <a:solidFill>
                  <a:srgbClr val="212121"/>
                </a:solidFill>
                <a:effectLst/>
                <a:latin typeface="Raleway" pitchFamily="2" charset="0"/>
              </a:rPr>
              <a:t> </a:t>
            </a:r>
            <a:br>
              <a:rPr lang="es-ES" sz="1100" b="0" i="0" dirty="0">
                <a:solidFill>
                  <a:srgbClr val="212121"/>
                </a:solidFill>
                <a:effectLst/>
                <a:latin typeface="Raleway" pitchFamily="2" charset="0"/>
              </a:rPr>
            </a:br>
            <a:endParaRPr lang="es-PE" sz="2000" b="1" dirty="0"/>
          </a:p>
        </p:txBody>
      </p:sp>
      <p:sp>
        <p:nvSpPr>
          <p:cNvPr id="3" name="Marcador de texto 2">
            <a:extLst>
              <a:ext uri="{FF2B5EF4-FFF2-40B4-BE49-F238E27FC236}">
                <a16:creationId xmlns:a16="http://schemas.microsoft.com/office/drawing/2014/main" id="{D6D5824E-1AB1-A6FD-DFB4-E7DC387D34A5}"/>
              </a:ext>
            </a:extLst>
          </p:cNvPr>
          <p:cNvSpPr>
            <a:spLocks noGrp="1"/>
          </p:cNvSpPr>
          <p:nvPr>
            <p:ph type="body" idx="1"/>
          </p:nvPr>
        </p:nvSpPr>
        <p:spPr>
          <a:xfrm>
            <a:off x="561704" y="365760"/>
            <a:ext cx="10358846" cy="896302"/>
          </a:xfrm>
        </p:spPr>
        <p:txBody>
          <a:bodyPr/>
          <a:lstStyle/>
          <a:p>
            <a:pPr algn="ctr"/>
            <a:r>
              <a:rPr lang="es-PE" u="sng" dirty="0">
                <a:solidFill>
                  <a:srgbClr val="FF0000"/>
                </a:solidFill>
              </a:rPr>
              <a:t>APLICACIÓN EN PROCESAMIENTO DE IMÁGENES Y LENGUAJE NATURAL </a:t>
            </a:r>
          </a:p>
        </p:txBody>
      </p:sp>
      <p:pic>
        <p:nvPicPr>
          <p:cNvPr id="8" name="Marcador de contenido 7">
            <a:extLst>
              <a:ext uri="{FF2B5EF4-FFF2-40B4-BE49-F238E27FC236}">
                <a16:creationId xmlns:a16="http://schemas.microsoft.com/office/drawing/2014/main" id="{47CD47CF-C19E-FF3D-0115-72B8766EBDB3}"/>
              </a:ext>
            </a:extLst>
          </p:cNvPr>
          <p:cNvPicPr>
            <a:picLocks noGrp="1" noChangeAspect="1"/>
          </p:cNvPicPr>
          <p:nvPr>
            <p:ph sz="half" idx="2"/>
          </p:nvPr>
        </p:nvPicPr>
        <p:blipFill>
          <a:blip r:embed="rId2"/>
          <a:stretch>
            <a:fillRect/>
          </a:stretch>
        </p:blipFill>
        <p:spPr>
          <a:xfrm>
            <a:off x="849087" y="1489166"/>
            <a:ext cx="4990010" cy="2548263"/>
          </a:xfrm>
        </p:spPr>
      </p:pic>
      <p:pic>
        <p:nvPicPr>
          <p:cNvPr id="10" name="Marcador de contenido 9">
            <a:extLst>
              <a:ext uri="{FF2B5EF4-FFF2-40B4-BE49-F238E27FC236}">
                <a16:creationId xmlns:a16="http://schemas.microsoft.com/office/drawing/2014/main" id="{1588F0F5-3E32-EB3F-B266-00354FA8EBE9}"/>
              </a:ext>
            </a:extLst>
          </p:cNvPr>
          <p:cNvPicPr>
            <a:picLocks noGrp="1" noChangeAspect="1"/>
          </p:cNvPicPr>
          <p:nvPr>
            <p:ph sz="quarter" idx="4"/>
          </p:nvPr>
        </p:nvPicPr>
        <p:blipFill>
          <a:blip r:embed="rId3"/>
          <a:stretch>
            <a:fillRect/>
          </a:stretch>
        </p:blipFill>
        <p:spPr>
          <a:xfrm>
            <a:off x="6719093" y="1489166"/>
            <a:ext cx="4514963" cy="2548263"/>
          </a:xfrm>
        </p:spPr>
      </p:pic>
    </p:spTree>
    <p:extLst>
      <p:ext uri="{BB962C8B-B14F-4D97-AF65-F5344CB8AC3E}">
        <p14:creationId xmlns:p14="http://schemas.microsoft.com/office/powerpoint/2010/main" val="3961974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6CA1B7-2426-4A55-AE6C-1EFFC18FBD0D}"/>
              </a:ext>
            </a:extLst>
          </p:cNvPr>
          <p:cNvSpPr>
            <a:spLocks noGrp="1"/>
          </p:cNvSpPr>
          <p:nvPr>
            <p:ph type="title"/>
          </p:nvPr>
        </p:nvSpPr>
        <p:spPr>
          <a:xfrm>
            <a:off x="1240968" y="4489742"/>
            <a:ext cx="10829111" cy="1989139"/>
          </a:xfrm>
        </p:spPr>
        <p:txBody>
          <a:bodyPr>
            <a:normAutofit fontScale="90000"/>
          </a:bodyPr>
          <a:lstStyle/>
          <a:p>
            <a:br>
              <a:rPr lang="es-ES" sz="1800" b="1" i="0" dirty="0">
                <a:solidFill>
                  <a:srgbClr val="222222"/>
                </a:solidFill>
                <a:effectLst/>
                <a:latin typeface="Roboto" panose="020F0502020204030204" pitchFamily="2" charset="0"/>
              </a:rPr>
            </a:br>
            <a:br>
              <a:rPr lang="es-ES" sz="1800" b="1" i="0" dirty="0">
                <a:solidFill>
                  <a:srgbClr val="222222"/>
                </a:solidFill>
                <a:effectLst/>
                <a:latin typeface="Roboto" panose="020F0502020204030204" pitchFamily="2" charset="0"/>
              </a:rPr>
            </a:br>
            <a:br>
              <a:rPr lang="es-ES" sz="1800" b="1" i="0" dirty="0">
                <a:solidFill>
                  <a:srgbClr val="222222"/>
                </a:solidFill>
                <a:effectLst/>
                <a:latin typeface="Roboto" panose="020F0502020204030204" pitchFamily="2" charset="0"/>
              </a:rPr>
            </a:br>
            <a:r>
              <a:rPr lang="es-ES" sz="1800" b="1" i="0" dirty="0">
                <a:solidFill>
                  <a:schemeClr val="bg1"/>
                </a:solidFill>
                <a:effectLst/>
                <a:latin typeface="Roboto" panose="020F0502020204030204" pitchFamily="2" charset="0"/>
              </a:rPr>
              <a:t>para realizar diagnóstico PREVENTIVO mediante el</a:t>
            </a:r>
            <a:r>
              <a:rPr lang="es-ES" sz="1800" b="1" dirty="0">
                <a:solidFill>
                  <a:schemeClr val="bg1"/>
                </a:solidFill>
                <a:latin typeface="Roboto" panose="020F0502020204030204" pitchFamily="2" charset="0"/>
              </a:rPr>
              <a:t> </a:t>
            </a:r>
            <a:r>
              <a:rPr lang="es-ES" sz="1800" b="1" i="0" dirty="0">
                <a:solidFill>
                  <a:schemeClr val="bg1"/>
                </a:solidFill>
                <a:effectLst/>
                <a:latin typeface="Roboto" panose="020F0502020204030204" pitchFamily="2" charset="0"/>
              </a:rPr>
              <a:t>uso de equipos sofisticados E INTELIGENTES QUE </a:t>
            </a:r>
            <a:br>
              <a:rPr lang="es-ES" sz="1800" b="1" i="0" dirty="0">
                <a:solidFill>
                  <a:schemeClr val="bg1"/>
                </a:solidFill>
                <a:effectLst/>
                <a:latin typeface="Roboto" panose="020F0502020204030204" pitchFamily="2" charset="0"/>
              </a:rPr>
            </a:br>
            <a:br>
              <a:rPr lang="es-ES" sz="1800" b="1" i="0" dirty="0">
                <a:solidFill>
                  <a:schemeClr val="bg1"/>
                </a:solidFill>
                <a:effectLst/>
                <a:latin typeface="Roboto" panose="020F0502020204030204" pitchFamily="2" charset="0"/>
              </a:rPr>
            </a:br>
            <a:r>
              <a:rPr lang="es-ES" sz="1800" b="1" i="0" dirty="0">
                <a:solidFill>
                  <a:schemeClr val="bg1"/>
                </a:solidFill>
                <a:effectLst/>
                <a:latin typeface="Roboto" panose="020F0502020204030204" pitchFamily="2" charset="0"/>
              </a:rPr>
              <a:t>SERVIRA PARA DETECTAR ENFERMEDADES</a:t>
            </a:r>
            <a:r>
              <a:rPr lang="es-ES" sz="1800" b="1" dirty="0">
                <a:solidFill>
                  <a:schemeClr val="bg1"/>
                </a:solidFill>
                <a:latin typeface="Roboto" panose="020F0502020204030204" pitchFamily="2" charset="0"/>
              </a:rPr>
              <a:t> </a:t>
            </a:r>
            <a:r>
              <a:rPr lang="es-ES" sz="1800" b="1" i="0" dirty="0">
                <a:solidFill>
                  <a:schemeClr val="bg1"/>
                </a:solidFill>
                <a:effectLst/>
                <a:latin typeface="Roboto" panose="020F0502020204030204" pitchFamily="2" charset="0"/>
              </a:rPr>
              <a:t> Y ASI PODER decidir un tratamiento Y HACER SEGUIMIENTO DE LA EVOLUCION de un paciente</a:t>
            </a:r>
            <a:r>
              <a:rPr lang="es-ES" b="1" i="0" dirty="0">
                <a:solidFill>
                  <a:schemeClr val="bg1"/>
                </a:solidFill>
                <a:effectLst/>
                <a:latin typeface="Roboto" panose="020F0502020204030204" pitchFamily="2" charset="0"/>
              </a:rPr>
              <a:t>.</a:t>
            </a:r>
            <a:br>
              <a:rPr lang="es-PE" b="1" dirty="0">
                <a:solidFill>
                  <a:schemeClr val="bg1"/>
                </a:solidFill>
              </a:rPr>
            </a:br>
            <a:endParaRPr lang="es-PE" b="1" dirty="0">
              <a:solidFill>
                <a:schemeClr val="bg1"/>
              </a:solidFill>
            </a:endParaRPr>
          </a:p>
        </p:txBody>
      </p:sp>
      <p:sp>
        <p:nvSpPr>
          <p:cNvPr id="3" name="Marcador de texto 2">
            <a:extLst>
              <a:ext uri="{FF2B5EF4-FFF2-40B4-BE49-F238E27FC236}">
                <a16:creationId xmlns:a16="http://schemas.microsoft.com/office/drawing/2014/main" id="{3FD6416A-EECA-77A5-1145-E45E7B58546B}"/>
              </a:ext>
            </a:extLst>
          </p:cNvPr>
          <p:cNvSpPr>
            <a:spLocks noGrp="1"/>
          </p:cNvSpPr>
          <p:nvPr>
            <p:ph type="body" idx="1"/>
          </p:nvPr>
        </p:nvSpPr>
        <p:spPr>
          <a:xfrm>
            <a:off x="1240969" y="685800"/>
            <a:ext cx="10006151" cy="576262"/>
          </a:xfrm>
        </p:spPr>
        <p:txBody>
          <a:bodyPr/>
          <a:lstStyle/>
          <a:p>
            <a:pPr algn="ctr"/>
            <a:r>
              <a:rPr lang="es-PE" u="sng" dirty="0">
                <a:solidFill>
                  <a:srgbClr val="FF0000"/>
                </a:solidFill>
              </a:rPr>
              <a:t>APLICACIÓN</a:t>
            </a:r>
            <a:r>
              <a:rPr lang="es-PE" dirty="0">
                <a:solidFill>
                  <a:srgbClr val="FF0000"/>
                </a:solidFill>
              </a:rPr>
              <a:t> </a:t>
            </a:r>
            <a:r>
              <a:rPr lang="es-PE" u="sng" dirty="0">
                <a:solidFill>
                  <a:srgbClr val="FF0000"/>
                </a:solidFill>
              </a:rPr>
              <a:t>DE INTELIGENCIA ARTIFICIAL EN MEDICINA</a:t>
            </a:r>
          </a:p>
        </p:txBody>
      </p:sp>
      <p:pic>
        <p:nvPicPr>
          <p:cNvPr id="8" name="Marcador de contenido 7">
            <a:extLst>
              <a:ext uri="{FF2B5EF4-FFF2-40B4-BE49-F238E27FC236}">
                <a16:creationId xmlns:a16="http://schemas.microsoft.com/office/drawing/2014/main" id="{8925A23A-7513-743C-D48A-B43F62112EB5}"/>
              </a:ext>
            </a:extLst>
          </p:cNvPr>
          <p:cNvPicPr>
            <a:picLocks noGrp="1" noChangeAspect="1"/>
          </p:cNvPicPr>
          <p:nvPr>
            <p:ph sz="half" idx="2"/>
          </p:nvPr>
        </p:nvPicPr>
        <p:blipFill>
          <a:blip r:embed="rId2"/>
          <a:stretch>
            <a:fillRect/>
          </a:stretch>
        </p:blipFill>
        <p:spPr>
          <a:xfrm>
            <a:off x="1323703" y="1262062"/>
            <a:ext cx="4881153" cy="3227680"/>
          </a:xfrm>
        </p:spPr>
      </p:pic>
      <p:pic>
        <p:nvPicPr>
          <p:cNvPr id="10" name="Marcador de contenido 9">
            <a:extLst>
              <a:ext uri="{FF2B5EF4-FFF2-40B4-BE49-F238E27FC236}">
                <a16:creationId xmlns:a16="http://schemas.microsoft.com/office/drawing/2014/main" id="{2EB10D47-AF07-5992-BAA0-86E1DE5BE647}"/>
              </a:ext>
            </a:extLst>
          </p:cNvPr>
          <p:cNvPicPr>
            <a:picLocks noGrp="1" noChangeAspect="1"/>
          </p:cNvPicPr>
          <p:nvPr>
            <p:ph sz="quarter" idx="4"/>
          </p:nvPr>
        </p:nvPicPr>
        <p:blipFill>
          <a:blip r:embed="rId3"/>
          <a:stretch>
            <a:fillRect/>
          </a:stretch>
        </p:blipFill>
        <p:spPr>
          <a:xfrm>
            <a:off x="6570617" y="1262063"/>
            <a:ext cx="4545874" cy="3227679"/>
          </a:xfrm>
        </p:spPr>
      </p:pic>
    </p:spTree>
    <p:extLst>
      <p:ext uri="{BB962C8B-B14F-4D97-AF65-F5344CB8AC3E}">
        <p14:creationId xmlns:p14="http://schemas.microsoft.com/office/powerpoint/2010/main" val="3771454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06BCD2-69F9-5281-78AB-2089863032CD}"/>
              </a:ext>
            </a:extLst>
          </p:cNvPr>
          <p:cNvSpPr>
            <a:spLocks noGrp="1"/>
          </p:cNvSpPr>
          <p:nvPr>
            <p:ph type="title"/>
          </p:nvPr>
        </p:nvSpPr>
        <p:spPr>
          <a:xfrm>
            <a:off x="684212" y="4487332"/>
            <a:ext cx="11111548" cy="1507067"/>
          </a:xfrm>
        </p:spPr>
        <p:txBody>
          <a:bodyPr>
            <a:normAutofit/>
          </a:bodyPr>
          <a:lstStyle/>
          <a:p>
            <a:r>
              <a:rPr lang="es-ES" sz="1800" b="1" i="0" dirty="0">
                <a:solidFill>
                  <a:schemeClr val="bg1"/>
                </a:solidFill>
                <a:effectLst/>
                <a:latin typeface="Proxima Nova"/>
              </a:rPr>
              <a:t>la robótica </a:t>
            </a:r>
            <a:r>
              <a:rPr lang="es-ES" sz="1800" b="1" dirty="0">
                <a:solidFill>
                  <a:schemeClr val="bg1"/>
                </a:solidFill>
                <a:latin typeface="Proxima Nova"/>
              </a:rPr>
              <a:t>es</a:t>
            </a:r>
            <a:r>
              <a:rPr lang="es-ES" sz="1800" b="1" i="0" dirty="0">
                <a:solidFill>
                  <a:schemeClr val="bg1"/>
                </a:solidFill>
                <a:effectLst/>
                <a:latin typeface="Proxima Nova"/>
              </a:rPr>
              <a:t> una de las aplicaciones de la Inteligencia Artificial en áreas como: </a:t>
            </a:r>
            <a:r>
              <a:rPr lang="es-ES" sz="1800" b="1" i="0" u="sng" dirty="0">
                <a:solidFill>
                  <a:schemeClr val="bg1"/>
                </a:solidFill>
                <a:effectLst/>
                <a:latin typeface="Proxima Nova"/>
                <a:hlinkClick r:id="rId2">
                  <a:extLst>
                    <a:ext uri="{A12FA001-AC4F-418D-AE19-62706E023703}">
                      <ahyp:hlinkClr xmlns:ahyp="http://schemas.microsoft.com/office/drawing/2018/hyperlinkcolor" val="tx"/>
                    </a:ext>
                  </a:extLst>
                </a:hlinkClick>
              </a:rPr>
              <a:t>cuidado de adultos mayores</a:t>
            </a:r>
            <a:r>
              <a:rPr lang="es-ES" sz="1800" b="1" u="sng" dirty="0">
                <a:solidFill>
                  <a:schemeClr val="bg1"/>
                </a:solidFill>
                <a:latin typeface="Proxima Nova"/>
              </a:rPr>
              <a:t>, </a:t>
            </a:r>
            <a:r>
              <a:rPr lang="es-ES" sz="1800" b="1" i="0" u="sng" dirty="0">
                <a:solidFill>
                  <a:schemeClr val="bg1"/>
                </a:solidFill>
                <a:effectLst/>
                <a:latin typeface="Proxima Nova"/>
                <a:hlinkClick r:id="rId3">
                  <a:extLst>
                    <a:ext uri="{A12FA001-AC4F-418D-AE19-62706E023703}">
                      <ahyp:hlinkClr xmlns:ahyp="http://schemas.microsoft.com/office/drawing/2018/hyperlinkcolor" val="tx"/>
                    </a:ext>
                  </a:extLst>
                </a:hlinkClick>
              </a:rPr>
              <a:t>robots para hacer, vender y servir café</a:t>
            </a:r>
            <a:r>
              <a:rPr lang="es-ES" sz="1800" b="1" u="sng" dirty="0">
                <a:solidFill>
                  <a:schemeClr val="bg1"/>
                </a:solidFill>
                <a:latin typeface="Proxima Nova"/>
              </a:rPr>
              <a:t>, </a:t>
            </a:r>
            <a:r>
              <a:rPr lang="es-ES" sz="1800" b="1" dirty="0">
                <a:solidFill>
                  <a:schemeClr val="bg1"/>
                </a:solidFill>
                <a:latin typeface="Proxima Nova"/>
              </a:rPr>
              <a:t>AYUDAR EN LABORES DEL HOGAR, </a:t>
            </a:r>
            <a:r>
              <a:rPr lang="es-ES" sz="1800" b="1" i="0" dirty="0">
                <a:solidFill>
                  <a:schemeClr val="bg1"/>
                </a:solidFill>
                <a:effectLst/>
                <a:latin typeface="Proxima Nova"/>
                <a:hlinkClick r:id="rId4">
                  <a:extLst>
                    <a:ext uri="{A12FA001-AC4F-418D-AE19-62706E023703}">
                      <ahyp:hlinkClr xmlns:ahyp="http://schemas.microsoft.com/office/drawing/2018/hyperlinkcolor" val="tx"/>
                    </a:ext>
                  </a:extLst>
                </a:hlinkClick>
              </a:rPr>
              <a:t>servicio personalizado en hoteles</a:t>
            </a:r>
            <a:r>
              <a:rPr lang="es-ES" sz="1800" b="1" i="0" dirty="0">
                <a:solidFill>
                  <a:schemeClr val="bg1"/>
                </a:solidFill>
                <a:effectLst/>
                <a:latin typeface="Proxima Nova"/>
              </a:rPr>
              <a:t>. </a:t>
            </a:r>
            <a:endParaRPr lang="es-PE" sz="1800" dirty="0"/>
          </a:p>
        </p:txBody>
      </p:sp>
      <p:sp>
        <p:nvSpPr>
          <p:cNvPr id="3" name="Marcador de texto 2">
            <a:extLst>
              <a:ext uri="{FF2B5EF4-FFF2-40B4-BE49-F238E27FC236}">
                <a16:creationId xmlns:a16="http://schemas.microsoft.com/office/drawing/2014/main" id="{C0793B43-A158-0B5F-E4C6-99EFA30426F9}"/>
              </a:ext>
            </a:extLst>
          </p:cNvPr>
          <p:cNvSpPr>
            <a:spLocks noGrp="1"/>
          </p:cNvSpPr>
          <p:nvPr>
            <p:ph type="body" idx="1"/>
          </p:nvPr>
        </p:nvSpPr>
        <p:spPr>
          <a:xfrm>
            <a:off x="1132417" y="685800"/>
            <a:ext cx="4489450" cy="576262"/>
          </a:xfrm>
        </p:spPr>
        <p:txBody>
          <a:bodyPr/>
          <a:lstStyle/>
          <a:p>
            <a:r>
              <a:rPr lang="es-PE" b="1" u="sng" dirty="0">
                <a:solidFill>
                  <a:srgbClr val="FF0000"/>
                </a:solidFill>
              </a:rPr>
              <a:t>ROBÓTICA</a:t>
            </a:r>
          </a:p>
        </p:txBody>
      </p:sp>
      <p:pic>
        <p:nvPicPr>
          <p:cNvPr id="10" name="Marcador de contenido 9">
            <a:extLst>
              <a:ext uri="{FF2B5EF4-FFF2-40B4-BE49-F238E27FC236}">
                <a16:creationId xmlns:a16="http://schemas.microsoft.com/office/drawing/2014/main" id="{509D6FEB-099D-CD82-1038-322900C25CC1}"/>
              </a:ext>
            </a:extLst>
          </p:cNvPr>
          <p:cNvPicPr>
            <a:picLocks noGrp="1" noChangeAspect="1"/>
          </p:cNvPicPr>
          <p:nvPr>
            <p:ph sz="half" idx="2"/>
          </p:nvPr>
        </p:nvPicPr>
        <p:blipFill>
          <a:blip r:embed="rId5"/>
          <a:stretch>
            <a:fillRect/>
          </a:stretch>
        </p:blipFill>
        <p:spPr>
          <a:xfrm>
            <a:off x="1132417" y="1270000"/>
            <a:ext cx="4727664" cy="3030538"/>
          </a:xfrm>
        </p:spPr>
      </p:pic>
      <p:sp>
        <p:nvSpPr>
          <p:cNvPr id="5" name="Marcador de texto 4">
            <a:extLst>
              <a:ext uri="{FF2B5EF4-FFF2-40B4-BE49-F238E27FC236}">
                <a16:creationId xmlns:a16="http://schemas.microsoft.com/office/drawing/2014/main" id="{A64DA32F-3839-9BF0-5DA7-42681CD9A6FE}"/>
              </a:ext>
            </a:extLst>
          </p:cNvPr>
          <p:cNvSpPr>
            <a:spLocks noGrp="1"/>
          </p:cNvSpPr>
          <p:nvPr>
            <p:ph type="body" sz="quarter" idx="3"/>
          </p:nvPr>
        </p:nvSpPr>
        <p:spPr/>
        <p:txBody>
          <a:bodyPr/>
          <a:lstStyle/>
          <a:p>
            <a:r>
              <a:rPr lang="es-PE" b="1" u="sng" dirty="0">
                <a:solidFill>
                  <a:srgbClr val="FF0000"/>
                </a:solidFill>
              </a:rPr>
              <a:t>JUEGOS</a:t>
            </a:r>
          </a:p>
        </p:txBody>
      </p:sp>
      <p:pic>
        <p:nvPicPr>
          <p:cNvPr id="14" name="Marcador de contenido 13">
            <a:extLst>
              <a:ext uri="{FF2B5EF4-FFF2-40B4-BE49-F238E27FC236}">
                <a16:creationId xmlns:a16="http://schemas.microsoft.com/office/drawing/2014/main" id="{BEB8D998-F187-C8A9-2CFB-74DB5A8575CD}"/>
              </a:ext>
            </a:extLst>
          </p:cNvPr>
          <p:cNvPicPr>
            <a:picLocks noGrp="1" noChangeAspect="1"/>
          </p:cNvPicPr>
          <p:nvPr>
            <p:ph sz="quarter" idx="4"/>
          </p:nvPr>
        </p:nvPicPr>
        <p:blipFill>
          <a:blip r:embed="rId6"/>
          <a:stretch>
            <a:fillRect/>
          </a:stretch>
        </p:blipFill>
        <p:spPr>
          <a:xfrm>
            <a:off x="6519454" y="1262063"/>
            <a:ext cx="4727665" cy="3030537"/>
          </a:xfrm>
        </p:spPr>
      </p:pic>
    </p:spTree>
    <p:extLst>
      <p:ext uri="{BB962C8B-B14F-4D97-AF65-F5344CB8AC3E}">
        <p14:creationId xmlns:p14="http://schemas.microsoft.com/office/powerpoint/2010/main" val="4274934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110DC0-B558-E133-55E1-81D7EFD88CC6}"/>
              </a:ext>
            </a:extLst>
          </p:cNvPr>
          <p:cNvSpPr>
            <a:spLocks noGrp="1"/>
          </p:cNvSpPr>
          <p:nvPr>
            <p:ph type="title"/>
          </p:nvPr>
        </p:nvSpPr>
        <p:spPr>
          <a:xfrm>
            <a:off x="684211" y="4558937"/>
            <a:ext cx="11098485" cy="2037806"/>
          </a:xfrm>
        </p:spPr>
        <p:txBody>
          <a:bodyPr>
            <a:normAutofit/>
          </a:bodyPr>
          <a:lstStyle/>
          <a:p>
            <a:r>
              <a:rPr lang="es-ES" sz="1700" b="1" i="0" dirty="0">
                <a:solidFill>
                  <a:schemeClr val="bg1"/>
                </a:solidFill>
                <a:effectLst/>
                <a:latin typeface="Source Sans Pro" panose="020B0503030403020204" pitchFamily="34" charset="0"/>
              </a:rPr>
              <a:t>la aplicación de esta tecnología está en el  desarrollo de videojuegos. </a:t>
            </a:r>
            <a:r>
              <a:rPr lang="es-ES" sz="1700" b="1" dirty="0">
                <a:solidFill>
                  <a:schemeClr val="bg1"/>
                </a:solidFill>
                <a:latin typeface="Source Sans Pro" panose="020B0503030403020204" pitchFamily="34" charset="0"/>
              </a:rPr>
              <a:t>como</a:t>
            </a:r>
            <a:r>
              <a:rPr lang="es-ES" sz="1700" b="1" i="0" dirty="0">
                <a:solidFill>
                  <a:schemeClr val="bg1"/>
                </a:solidFill>
                <a:effectLst/>
                <a:latin typeface="Source Sans Pro" panose="020B0503030403020204" pitchFamily="34" charset="0"/>
              </a:rPr>
              <a:t> la inteligencia artificial llamada Angelina</a:t>
            </a:r>
            <a:r>
              <a:rPr lang="es-ES" sz="1700" b="1" dirty="0">
                <a:solidFill>
                  <a:schemeClr val="bg1"/>
                </a:solidFill>
                <a:latin typeface="Source Sans Pro" panose="020B0503030403020204" pitchFamily="34" charset="0"/>
              </a:rPr>
              <a:t>.</a:t>
            </a:r>
            <a:r>
              <a:rPr lang="es-ES" sz="1700" b="1" i="0" dirty="0">
                <a:solidFill>
                  <a:schemeClr val="bg1"/>
                </a:solidFill>
                <a:effectLst/>
                <a:latin typeface="Source Sans Pro" panose="020B0503030403020204" pitchFamily="34" charset="0"/>
              </a:rPr>
              <a:t> es capaz de diseñar videojuegos desde cero de una manera  simple con  fotografías o textos para que pueda crear juegos  nuevos.  </a:t>
            </a:r>
            <a:r>
              <a:rPr lang="es-ES" sz="1700" b="1" dirty="0">
                <a:solidFill>
                  <a:schemeClr val="bg1"/>
                </a:solidFill>
                <a:latin typeface="Source Sans Pro" panose="020B0503030403020204" pitchFamily="34" charset="0"/>
              </a:rPr>
              <a:t>La </a:t>
            </a:r>
            <a:r>
              <a:rPr lang="es-ES" sz="1700" b="1" dirty="0" err="1">
                <a:solidFill>
                  <a:schemeClr val="bg1"/>
                </a:solidFill>
                <a:latin typeface="Source Sans Pro" panose="020B0503030403020204" pitchFamily="34" charset="0"/>
              </a:rPr>
              <a:t>ia</a:t>
            </a:r>
            <a:r>
              <a:rPr lang="es-ES" sz="1700" b="1" dirty="0">
                <a:solidFill>
                  <a:schemeClr val="bg1"/>
                </a:solidFill>
                <a:latin typeface="Source Sans Pro" panose="020B0503030403020204" pitchFamily="34" charset="0"/>
              </a:rPr>
              <a:t> a creado videojuegos educativos, arcade, deportivos, de simulación, de entretenimientos como </a:t>
            </a:r>
            <a:r>
              <a:rPr lang="es-ES" sz="1700" b="1" dirty="0" err="1">
                <a:solidFill>
                  <a:schemeClr val="bg1"/>
                </a:solidFill>
                <a:latin typeface="Source Sans Pro" panose="020B0503030403020204" pitchFamily="34" charset="0"/>
              </a:rPr>
              <a:t>mario</a:t>
            </a:r>
            <a:r>
              <a:rPr lang="es-ES" sz="1700" b="1" i="0" dirty="0">
                <a:solidFill>
                  <a:schemeClr val="bg1"/>
                </a:solidFill>
                <a:effectLst/>
                <a:latin typeface="Source Sans Pro" panose="020B0503030403020204" pitchFamily="34" charset="0"/>
              </a:rPr>
              <a:t>  Bross, </a:t>
            </a:r>
            <a:r>
              <a:rPr lang="es-ES" sz="1700" b="1" i="0" dirty="0" err="1">
                <a:solidFill>
                  <a:schemeClr val="bg1"/>
                </a:solidFill>
                <a:effectLst/>
                <a:latin typeface="Source Sans Pro" panose="020B0503030403020204" pitchFamily="34" charset="0"/>
              </a:rPr>
              <a:t>play</a:t>
            </a:r>
            <a:r>
              <a:rPr lang="es-ES" sz="1700" b="1" i="0" dirty="0">
                <a:solidFill>
                  <a:schemeClr val="bg1"/>
                </a:solidFill>
                <a:effectLst/>
                <a:latin typeface="Source Sans Pro" panose="020B0503030403020204" pitchFamily="34" charset="0"/>
              </a:rPr>
              <a:t> </a:t>
            </a:r>
            <a:r>
              <a:rPr lang="es-ES" sz="1700" b="1" i="0" dirty="0" err="1">
                <a:solidFill>
                  <a:schemeClr val="bg1"/>
                </a:solidFill>
                <a:effectLst/>
                <a:latin typeface="Source Sans Pro" panose="020B0503030403020204" pitchFamily="34" charset="0"/>
              </a:rPr>
              <a:t>stations</a:t>
            </a:r>
            <a:r>
              <a:rPr lang="es-ES" sz="1700" b="1" i="0" dirty="0">
                <a:solidFill>
                  <a:schemeClr val="bg1"/>
                </a:solidFill>
                <a:effectLst/>
                <a:latin typeface="Source Sans Pro" panose="020B0503030403020204" pitchFamily="34" charset="0"/>
              </a:rPr>
              <a:t>, etc.</a:t>
            </a:r>
            <a:br>
              <a:rPr lang="es-ES" sz="1700" b="1" i="0" dirty="0">
                <a:solidFill>
                  <a:schemeClr val="bg1"/>
                </a:solidFill>
                <a:effectLst/>
                <a:latin typeface="Source Sans Pro" panose="020B0503030403020204" pitchFamily="34" charset="0"/>
              </a:rPr>
            </a:br>
            <a:endParaRPr lang="es-PE" sz="1700" b="1" dirty="0">
              <a:solidFill>
                <a:schemeClr val="bg1"/>
              </a:solidFill>
            </a:endParaRPr>
          </a:p>
        </p:txBody>
      </p:sp>
      <p:sp>
        <p:nvSpPr>
          <p:cNvPr id="3" name="Marcador de texto 2">
            <a:extLst>
              <a:ext uri="{FF2B5EF4-FFF2-40B4-BE49-F238E27FC236}">
                <a16:creationId xmlns:a16="http://schemas.microsoft.com/office/drawing/2014/main" id="{5E64CE79-07E5-CD18-4871-DB9FD9B3D66C}"/>
              </a:ext>
            </a:extLst>
          </p:cNvPr>
          <p:cNvSpPr>
            <a:spLocks noGrp="1"/>
          </p:cNvSpPr>
          <p:nvPr>
            <p:ph type="body" idx="1"/>
          </p:nvPr>
        </p:nvSpPr>
        <p:spPr/>
        <p:txBody>
          <a:bodyPr/>
          <a:lstStyle/>
          <a:p>
            <a:r>
              <a:rPr lang="es-PE" b="1" u="sng" dirty="0">
                <a:solidFill>
                  <a:srgbClr val="FF0000"/>
                </a:solidFill>
              </a:rPr>
              <a:t>VIDEO JUEGOS</a:t>
            </a:r>
          </a:p>
        </p:txBody>
      </p:sp>
      <p:pic>
        <p:nvPicPr>
          <p:cNvPr id="8" name="Marcador de contenido 7">
            <a:extLst>
              <a:ext uri="{FF2B5EF4-FFF2-40B4-BE49-F238E27FC236}">
                <a16:creationId xmlns:a16="http://schemas.microsoft.com/office/drawing/2014/main" id="{21778DC3-B15C-5A60-B446-CA5D8F1F7CC7}"/>
              </a:ext>
            </a:extLst>
          </p:cNvPr>
          <p:cNvPicPr>
            <a:picLocks noGrp="1" noChangeAspect="1"/>
          </p:cNvPicPr>
          <p:nvPr>
            <p:ph sz="half" idx="2"/>
          </p:nvPr>
        </p:nvPicPr>
        <p:blipFill>
          <a:blip r:embed="rId2"/>
          <a:stretch>
            <a:fillRect/>
          </a:stretch>
        </p:blipFill>
        <p:spPr>
          <a:xfrm>
            <a:off x="823550" y="1392385"/>
            <a:ext cx="4649787" cy="2769892"/>
          </a:xfrm>
        </p:spPr>
      </p:pic>
      <p:pic>
        <p:nvPicPr>
          <p:cNvPr id="14" name="Marcador de contenido 13">
            <a:extLst>
              <a:ext uri="{FF2B5EF4-FFF2-40B4-BE49-F238E27FC236}">
                <a16:creationId xmlns:a16="http://schemas.microsoft.com/office/drawing/2014/main" id="{81E3754A-9C1D-F48B-0C60-25183515E591}"/>
              </a:ext>
            </a:extLst>
          </p:cNvPr>
          <p:cNvPicPr>
            <a:picLocks noGrp="1" noChangeAspect="1"/>
          </p:cNvPicPr>
          <p:nvPr>
            <p:ph sz="quarter" idx="4"/>
          </p:nvPr>
        </p:nvPicPr>
        <p:blipFill>
          <a:blip r:embed="rId3"/>
          <a:stretch>
            <a:fillRect/>
          </a:stretch>
        </p:blipFill>
        <p:spPr>
          <a:xfrm>
            <a:off x="6747668" y="1392385"/>
            <a:ext cx="3996531" cy="2769892"/>
          </a:xfrm>
        </p:spPr>
      </p:pic>
    </p:spTree>
    <p:extLst>
      <p:ext uri="{BB962C8B-B14F-4D97-AF65-F5344CB8AC3E}">
        <p14:creationId xmlns:p14="http://schemas.microsoft.com/office/powerpoint/2010/main" val="3463145594"/>
      </p:ext>
    </p:extLst>
  </p:cSld>
  <p:clrMapOvr>
    <a:masterClrMapping/>
  </p:clrMapOvr>
</p:sld>
</file>

<file path=ppt/theme/theme1.xml><?xml version="1.0" encoding="utf-8"?>
<a:theme xmlns:a="http://schemas.openxmlformats.org/drawingml/2006/main" name="Sector">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otalTime>41</TotalTime>
  <Words>514</Words>
  <Application>Microsoft Office PowerPoint</Application>
  <PresentationFormat>Panorámica</PresentationFormat>
  <Paragraphs>39</Paragraphs>
  <Slides>13</Slides>
  <Notes>0</Notes>
  <HiddenSlides>0</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13</vt:i4>
      </vt:variant>
    </vt:vector>
  </HeadingPairs>
  <TitlesOfParts>
    <vt:vector size="28" baseType="lpstr">
      <vt:lpstr>Arial</vt:lpstr>
      <vt:lpstr>Artifakt Element</vt:lpstr>
      <vt:lpstr>Avenir Next LT Pro</vt:lpstr>
      <vt:lpstr>Avenir Next LT Pro Light</vt:lpstr>
      <vt:lpstr>Baloo 2</vt:lpstr>
      <vt:lpstr>Century Gothic</vt:lpstr>
      <vt:lpstr>Proxima Nova</vt:lpstr>
      <vt:lpstr>Raleway</vt:lpstr>
      <vt:lpstr>Roboto</vt:lpstr>
      <vt:lpstr>Source Sans Pro</vt:lpstr>
      <vt:lpstr>Trebuchet MS</vt:lpstr>
      <vt:lpstr>Wingdings</vt:lpstr>
      <vt:lpstr>Wingdings 3</vt:lpstr>
      <vt:lpstr>Sector</vt:lpstr>
      <vt:lpstr>Faceta</vt:lpstr>
      <vt:lpstr> Grupo 4</vt:lpstr>
      <vt:lpstr>Presentación de PowerPoint</vt:lpstr>
      <vt:lpstr>Presentación de PowerPoint</vt:lpstr>
      <vt:lpstr>Presentación de PowerPoint</vt:lpstr>
      <vt:lpstr>Inteligencia artificial  aplicaciones</vt:lpstr>
      <vt:lpstr>En Cámaras inteligentes, con sistemas automatizados, para vigilancia, prevención del crimen, transporte, logística, identificación de personas, APPs en redes sociales. Los chatbots (charlas virtuales de un cliente con una máquina), en áreas de servicio.    </vt:lpstr>
      <vt:lpstr>   para realizar diagnóstico PREVENTIVO mediante el uso de equipos sofisticados E INTELIGENTES QUE   SERVIRA PARA DETECTAR ENFERMEDADES  Y ASI PODER decidir un tratamiento Y HACER SEGUIMIENTO DE LA EVOLUCION de un paciente. </vt:lpstr>
      <vt:lpstr>la robótica es una de las aplicaciones de la Inteligencia Artificial en áreas como: cuidado de adultos mayores, robots para hacer, vender y servir café, AYUDAR EN LABORES DEL HOGAR, servicio personalizado en hoteles. </vt:lpstr>
      <vt:lpstr>la aplicación de esta tecnología está en el  desarrollo de videojuegos. como la inteligencia artificial llamada Angelina. es capaz de diseñar videojuegos desde cero de una manera  simple con  fotografías o textos para que pueda crear juegos  nuevos.  La ia a creado videojuegos educativos, arcade, deportivos, de simulación, de entretenimientos como mario  Bross, play stations, etc. </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Grupo 4</dc:title>
  <dc:creator>Fabiola Oliva</dc:creator>
  <cp:lastModifiedBy>Fabiola Oliva</cp:lastModifiedBy>
  <cp:revision>5</cp:revision>
  <dcterms:created xsi:type="dcterms:W3CDTF">2023-06-29T16:25:46Z</dcterms:created>
  <dcterms:modified xsi:type="dcterms:W3CDTF">2023-06-29T17:07:38Z</dcterms:modified>
</cp:coreProperties>
</file>