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2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6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9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7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2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2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3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4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93D6C-2D86-4AC4-83E7-013B7376FDFF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926A0-035E-428B-A3B5-207E4E6BC2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9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err="1" smtClean="0"/>
              <a:t>sdfasdfasdf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31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sdgfsfdg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6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ChangeArrowheads="1"/>
          </p:cNvSpPr>
          <p:nvPr/>
        </p:nvSpPr>
        <p:spPr bwMode="auto">
          <a:xfrm>
            <a:off x="4086265" y="3259968"/>
            <a:ext cx="3877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ES" altLang="es-PE" sz="1200">
                <a:latin typeface="Arial" panose="020B0604020202020204" pitchFamily="34" charset="0"/>
                <a:cs typeface="Times New Roman" panose="02020603050405020304" pitchFamily="18" charset="0"/>
              </a:rPr>
              <a:t>	  			</a:t>
            </a:r>
            <a:endParaRPr lang="es-ES" altLang="es-PE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846264" y="4910139"/>
            <a:ext cx="8643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PE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3. Un polo tiene un precio  de 40 soles   pero con un descuento del 20% mas 30%  ¿Cuánto fue el descuento?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75521" y="2388816"/>
            <a:ext cx="849788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28625" algn="l"/>
              </a:tabLst>
              <a:defRPr/>
            </a:pPr>
            <a:r>
              <a:rPr lang="es-ES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2</a:t>
            </a:r>
            <a:r>
              <a:rPr lang="es-ES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es-ES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¿Cuál es el aumento al final, de un artículo al que se le  aplica un aumento de 30% y luego se le hace un descuento del 20%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016501" y="163513"/>
            <a:ext cx="1439863" cy="400050"/>
          </a:xfrm>
          <a:prstGeom prst="rect">
            <a:avLst/>
          </a:prstGeom>
          <a:solidFill>
            <a:srgbClr val="FFC000">
              <a:alpha val="6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Ejercicios</a:t>
            </a: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1848545" y="3187329"/>
            <a:ext cx="3384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 dirty="0">
                <a:latin typeface="Arial" panose="020B0604020202020204" pitchFamily="34" charset="0"/>
                <a:cs typeface="Arial" panose="020B0604020202020204" pitchFamily="34" charset="0"/>
              </a:rPr>
              <a:t>Precio  =  P  </a:t>
            </a:r>
          </a:p>
        </p:txBody>
      </p:sp>
      <p:sp>
        <p:nvSpPr>
          <p:cNvPr id="16392" name="Rectángulo 1"/>
          <p:cNvSpPr>
            <a:spLocks noChangeArrowheads="1"/>
          </p:cNvSpPr>
          <p:nvPr/>
        </p:nvSpPr>
        <p:spPr bwMode="auto">
          <a:xfrm>
            <a:off x="4009133" y="3187329"/>
            <a:ext cx="3255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 dirty="0">
                <a:latin typeface="Arial" panose="020B0604020202020204" pitchFamily="34" charset="0"/>
                <a:cs typeface="Arial" panose="020B0604020202020204" pitchFamily="34" charset="0"/>
              </a:rPr>
              <a:t>Aplica el Aumento  </a:t>
            </a:r>
            <a:r>
              <a:rPr lang="es-ES" altLang="es-PE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P(130%)</a:t>
            </a:r>
            <a:endParaRPr lang="es-PE" altLang="es-PE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3" name="Rectángulo 9"/>
          <p:cNvSpPr>
            <a:spLocks noChangeArrowheads="1"/>
          </p:cNvSpPr>
          <p:nvPr/>
        </p:nvSpPr>
        <p:spPr bwMode="auto">
          <a:xfrm>
            <a:off x="4153595" y="3690566"/>
            <a:ext cx="3998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>
                <a:latin typeface="Arial" panose="020B0604020202020204" pitchFamily="34" charset="0"/>
                <a:cs typeface="Arial" panose="020B0604020202020204" pitchFamily="34" charset="0"/>
              </a:rPr>
              <a:t>Aplica el Descuento </a:t>
            </a:r>
            <a:r>
              <a:rPr lang="es-ES" altLang="es-P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P(130%)(80%)</a:t>
            </a:r>
            <a:endParaRPr lang="es-PE" altLang="es-PE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Rectángulo 10"/>
          <p:cNvSpPr>
            <a:spLocks noChangeArrowheads="1"/>
          </p:cNvSpPr>
          <p:nvPr/>
        </p:nvSpPr>
        <p:spPr bwMode="auto">
          <a:xfrm>
            <a:off x="4225032" y="4050930"/>
            <a:ext cx="3460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>
                <a:latin typeface="Arial" panose="020B0604020202020204" pitchFamily="34" charset="0"/>
                <a:cs typeface="Arial" panose="020B0604020202020204" pitchFamily="34" charset="0"/>
              </a:rPr>
              <a:t>Aplica el Descuento </a:t>
            </a:r>
            <a:r>
              <a:rPr lang="es-ES" altLang="es-P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P(104%)</a:t>
            </a:r>
            <a:endParaRPr lang="es-PE" altLang="es-PE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5" name="Rectángulo 11"/>
          <p:cNvSpPr>
            <a:spLocks noChangeArrowheads="1"/>
          </p:cNvSpPr>
          <p:nvPr/>
        </p:nvSpPr>
        <p:spPr bwMode="auto">
          <a:xfrm>
            <a:off x="4080570" y="4411291"/>
            <a:ext cx="4519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800">
                <a:latin typeface="Arial" panose="020B0604020202020204" pitchFamily="34" charset="0"/>
                <a:cs typeface="Arial" panose="020B0604020202020204" pitchFamily="34" charset="0"/>
              </a:rPr>
              <a:t>El aumento final fue de </a:t>
            </a:r>
            <a:r>
              <a:rPr lang="es-ES" altLang="es-P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 sobre el precio</a:t>
            </a:r>
            <a:endParaRPr lang="es-PE" altLang="es-PE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3071814" y="5732464"/>
            <a:ext cx="5832475" cy="4016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</a:rPr>
              <a:t>Lo que pago es  </a:t>
            </a:r>
            <a:r>
              <a:rPr lang="es-ES" altLang="es-PE" sz="2000" b="1">
                <a:latin typeface="Arial" panose="020B0604020202020204" pitchFamily="34" charset="0"/>
              </a:rPr>
              <a:t>40 x  </a:t>
            </a:r>
            <a:r>
              <a:rPr lang="es-ES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0.8</a:t>
            </a:r>
            <a:r>
              <a:rPr lang="es-ES" altLang="es-PE" sz="2000" b="1">
                <a:latin typeface="Arial" panose="020B0604020202020204" pitchFamily="34" charset="0"/>
              </a:rPr>
              <a:t>  x </a:t>
            </a:r>
            <a:r>
              <a:rPr lang="es-ES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0.7 </a:t>
            </a:r>
            <a:r>
              <a:rPr lang="es-ES" altLang="es-PE" sz="2000">
                <a:latin typeface="Arial" panose="020B0604020202020204" pitchFamily="34" charset="0"/>
              </a:rPr>
              <a:t>= S/.22.4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846264" y="620689"/>
            <a:ext cx="8497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28625" algn="l"/>
              </a:tabLst>
              <a:defRPr/>
            </a:pPr>
            <a:r>
              <a:rPr lang="es-PE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1</a:t>
            </a:r>
            <a:r>
              <a:rPr lang="es-PE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es-PE" sz="20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Un polo tiene un precio  de 50 soles, un descuento del 20% y un impuesto de 20% ¿Cuánto pago en caja?</a:t>
            </a: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3071814" y="1804963"/>
            <a:ext cx="583247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</a:rPr>
              <a:t>Lo que pago es  </a:t>
            </a:r>
            <a:r>
              <a:rPr lang="es-ES" altLang="es-PE" sz="2000" b="1">
                <a:latin typeface="Arial" panose="020B0604020202020204" pitchFamily="34" charset="0"/>
              </a:rPr>
              <a:t>50 x  </a:t>
            </a:r>
            <a:r>
              <a:rPr lang="es-ES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0.8</a:t>
            </a:r>
            <a:r>
              <a:rPr lang="es-ES" altLang="es-PE" sz="2000" b="1">
                <a:latin typeface="Arial" panose="020B0604020202020204" pitchFamily="34" charset="0"/>
              </a:rPr>
              <a:t>  x </a:t>
            </a:r>
            <a:r>
              <a:rPr lang="es-ES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1.1 </a:t>
            </a:r>
            <a:r>
              <a:rPr lang="es-ES" altLang="es-PE" sz="2000">
                <a:latin typeface="Arial" panose="020B0604020202020204" pitchFamily="34" charset="0"/>
              </a:rPr>
              <a:t>= S/.44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 Box 40"/>
          <p:cNvSpPr txBox="1">
            <a:spLocks noChangeArrowheads="1"/>
          </p:cNvSpPr>
          <p:nvPr/>
        </p:nvSpPr>
        <p:spPr bwMode="auto">
          <a:xfrm>
            <a:off x="3000376" y="1371576"/>
            <a:ext cx="583247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2000">
                <a:latin typeface="Arial" panose="020B0604020202020204" pitchFamily="34" charset="0"/>
              </a:rPr>
              <a:t>Lo que pago es  </a:t>
            </a:r>
            <a:r>
              <a:rPr lang="es-ES" altLang="es-PE" sz="2000" b="1">
                <a:latin typeface="Arial" panose="020B0604020202020204" pitchFamily="34" charset="0"/>
              </a:rPr>
              <a:t>50 x  </a:t>
            </a:r>
            <a:r>
              <a:rPr lang="es-ES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80%</a:t>
            </a:r>
            <a:r>
              <a:rPr lang="es-ES" altLang="es-PE" sz="2000" b="1">
                <a:latin typeface="Arial" panose="020B0604020202020204" pitchFamily="34" charset="0"/>
              </a:rPr>
              <a:t>  x </a:t>
            </a:r>
            <a:r>
              <a:rPr lang="es-ES" altLang="es-PE" sz="2000" b="1">
                <a:solidFill>
                  <a:srgbClr val="FF0000"/>
                </a:solidFill>
                <a:latin typeface="Arial" panose="020B0604020202020204" pitchFamily="34" charset="0"/>
              </a:rPr>
              <a:t>110% </a:t>
            </a:r>
            <a:r>
              <a:rPr lang="es-ES" altLang="es-PE" sz="2000">
                <a:latin typeface="Arial" panose="020B0604020202020204" pitchFamily="34" charset="0"/>
              </a:rPr>
              <a:t>= S/.44</a:t>
            </a:r>
            <a:endParaRPr lang="es-PE" altLang="es-P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326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7" grpId="0" autoUpdateAnimBg="0"/>
      <p:bldP spid="16392" grpId="0"/>
      <p:bldP spid="16393" grpId="0"/>
      <p:bldP spid="16394" grpId="0"/>
      <p:bldP spid="16395" grpId="0"/>
      <p:bldP spid="15" grpId="0" animBg="1" autoUpdateAnimBg="0"/>
      <p:bldP spid="17" grpId="0" animBg="1" autoUpdateAnimBg="0"/>
      <p:bldP spid="1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ángulo 1"/>
          <p:cNvSpPr>
            <a:spLocks noChangeArrowheads="1"/>
          </p:cNvSpPr>
          <p:nvPr/>
        </p:nvSpPr>
        <p:spPr bwMode="auto">
          <a:xfrm>
            <a:off x="2152835" y="482908"/>
            <a:ext cx="849391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400" dirty="0">
                <a:latin typeface="Calibri" panose="020F0502020204030204" pitchFamily="34" charset="0"/>
              </a:rPr>
              <a:t>4. Si </a:t>
            </a:r>
            <a:r>
              <a:rPr lang="es-PE" altLang="es-PE" sz="2400" dirty="0">
                <a:latin typeface="Calibri" panose="020F0502020204030204" pitchFamily="34" charset="0"/>
              </a:rPr>
              <a:t>el precio de un artículo, luego de haberle hecho dos descuentos sucesivos del 20% y 10% es de S/.14 400. ¿Cuál es el precio que tenía antes de </a:t>
            </a:r>
            <a:r>
              <a:rPr lang="es-PE" altLang="es-PE" sz="2400" dirty="0">
                <a:latin typeface="Calibri" panose="020F0502020204030204" pitchFamily="34" charset="0"/>
              </a:rPr>
              <a:t>dichos descuentos</a:t>
            </a:r>
            <a:r>
              <a:rPr lang="es-PE" altLang="es-PE" sz="2400" dirty="0">
                <a:latin typeface="Calibri" panose="020F0502020204030204" pitchFamily="34" charset="0"/>
              </a:rPr>
              <a:t>?</a:t>
            </a:r>
            <a:endParaRPr lang="es-PE" altLang="es-PE" sz="2400" dirty="0">
              <a:latin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07"/>
          <a:stretch>
            <a:fillRect/>
          </a:stretch>
        </p:blipFill>
        <p:spPr bwMode="auto">
          <a:xfrm>
            <a:off x="7608889" y="4221163"/>
            <a:ext cx="28336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ángulo 4"/>
          <p:cNvSpPr>
            <a:spLocks noChangeArrowheads="1"/>
          </p:cNvSpPr>
          <p:nvPr/>
        </p:nvSpPr>
        <p:spPr bwMode="auto">
          <a:xfrm>
            <a:off x="2040621" y="2936787"/>
            <a:ext cx="8350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400" dirty="0">
                <a:latin typeface="Calibri" panose="020F0502020204030204" pitchFamily="34" charset="0"/>
              </a:rPr>
              <a:t>5. Una </a:t>
            </a:r>
            <a:r>
              <a:rPr lang="es-PE" altLang="es-PE" sz="2400" dirty="0">
                <a:latin typeface="Calibri" panose="020F0502020204030204" pitchFamily="34" charset="0"/>
              </a:rPr>
              <a:t>persona vende un artículo en S/. 4200 ganando el 19% del precio de costo, más el 15% del precio de venta. ¿Cuánto costó el artículo?</a:t>
            </a:r>
            <a:endParaRPr lang="es-PE" altLang="es-PE" sz="2400" dirty="0">
              <a:latin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714"/>
          <a:stretch>
            <a:fillRect/>
          </a:stretch>
        </p:blipFill>
        <p:spPr bwMode="auto">
          <a:xfrm>
            <a:off x="6959600" y="1557338"/>
            <a:ext cx="3454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751"/>
          <a:stretch>
            <a:fillRect/>
          </a:stretch>
        </p:blipFill>
        <p:spPr bwMode="auto">
          <a:xfrm>
            <a:off x="2640013" y="1700214"/>
            <a:ext cx="38401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1" b="43051"/>
          <a:stretch>
            <a:fillRect/>
          </a:stretch>
        </p:blipFill>
        <p:spPr bwMode="auto">
          <a:xfrm>
            <a:off x="4583113" y="4221163"/>
            <a:ext cx="29591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56" b="68587"/>
          <a:stretch>
            <a:fillRect/>
          </a:stretch>
        </p:blipFill>
        <p:spPr bwMode="auto">
          <a:xfrm>
            <a:off x="2351088" y="4149726"/>
            <a:ext cx="22590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01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240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sdfasdfasdf</vt:lpstr>
      <vt:lpstr>sdgfsfdg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sfasdf</dc:title>
  <dc:creator>User</dc:creator>
  <cp:lastModifiedBy>User</cp:lastModifiedBy>
  <cp:revision>5</cp:revision>
  <dcterms:created xsi:type="dcterms:W3CDTF">2022-05-13T00:01:46Z</dcterms:created>
  <dcterms:modified xsi:type="dcterms:W3CDTF">2022-05-13T00:04:56Z</dcterms:modified>
</cp:coreProperties>
</file>