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8" r:id="rId8"/>
    <p:sldId id="271" r:id="rId9"/>
    <p:sldId id="262" r:id="rId10"/>
    <p:sldId id="267" r:id="rId11"/>
    <p:sldId id="269" r:id="rId12"/>
    <p:sldId id="263" r:id="rId13"/>
    <p:sldId id="270" r:id="rId14"/>
    <p:sldId id="272" r:id="rId15"/>
    <p:sldId id="264" r:id="rId16"/>
    <p:sldId id="273" r:id="rId17"/>
    <p:sldId id="274" r:id="rId18"/>
    <p:sldId id="275" r:id="rId19"/>
    <p:sldId id="265" r:id="rId20"/>
    <p:sldId id="266"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6"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11C7A8AA-983C-42C8-B95E-FCAE439ED10B}" type="datetimeFigureOut">
              <a:rPr lang="es-PE" smtClean="0"/>
              <a:t>3/07/2022</a:t>
            </a:fld>
            <a:endParaRPr lang="es-PE"/>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PE"/>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9690705-6123-4154-9145-B711039505C6}" type="slidenum">
              <a:rPr lang="es-PE" smtClean="0"/>
              <a:t>‹Nº›</a:t>
            </a:fld>
            <a:endParaRPr lang="es-PE"/>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671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C7A8AA-983C-42C8-B95E-FCAE439ED10B}" type="datetimeFigureOut">
              <a:rPr lang="es-PE" smtClean="0"/>
              <a:t>3/07/2022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335433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C7A8AA-983C-42C8-B95E-FCAE439ED10B}" type="datetimeFigureOut">
              <a:rPr lang="es-PE" smtClean="0"/>
              <a:t>3/07/2022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170777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11C7A8AA-983C-42C8-B95E-FCAE439ED10B}" type="datetimeFigureOut">
              <a:rPr lang="es-PE" smtClean="0"/>
              <a:t>3/07/2022</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412271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11C7A8AA-983C-42C8-B95E-FCAE439ED10B}" type="datetimeFigureOut">
              <a:rPr lang="es-PE" smtClean="0"/>
              <a:t>3/07/2022</a:t>
            </a:fld>
            <a:endParaRPr lang="es-PE"/>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PE"/>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9690705-6123-4154-9145-B711039505C6}" type="slidenum">
              <a:rPr lang="es-PE" smtClean="0"/>
              <a:t>‹Nº›</a:t>
            </a:fld>
            <a:endParaRPr lang="es-PE"/>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7701468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1C7A8AA-983C-42C8-B95E-FCAE439ED10B}" type="datetimeFigureOut">
              <a:rPr lang="es-PE" smtClean="0"/>
              <a:t>3/07/2022</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309192206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11C7A8AA-983C-42C8-B95E-FCAE439ED10B}" type="datetimeFigureOut">
              <a:rPr lang="es-PE" smtClean="0"/>
              <a:t>3/07/2022</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340421129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1C7A8AA-983C-42C8-B95E-FCAE439ED10B}" type="datetimeFigureOut">
              <a:rPr lang="es-PE" smtClean="0"/>
              <a:t>3/07/2022</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2316453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C7A8AA-983C-42C8-B95E-FCAE439ED10B}" type="datetimeFigureOut">
              <a:rPr lang="es-PE" smtClean="0"/>
              <a:t>3/07/2022</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68800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051" y="6375679"/>
            <a:ext cx="1233355" cy="348462"/>
          </a:xfrm>
        </p:spPr>
        <p:txBody>
          <a:bodyPr/>
          <a:lstStyle/>
          <a:p>
            <a:fld id="{11C7A8AA-983C-42C8-B95E-FCAE439ED10B}" type="datetimeFigureOut">
              <a:rPr lang="es-PE" smtClean="0"/>
              <a:t>3/07/2022</a:t>
            </a:fld>
            <a:endParaRPr lang="es-PE"/>
          </a:p>
        </p:txBody>
      </p:sp>
      <p:sp>
        <p:nvSpPr>
          <p:cNvPr id="6" name="Footer Placeholder 5"/>
          <p:cNvSpPr>
            <a:spLocks noGrp="1"/>
          </p:cNvSpPr>
          <p:nvPr>
            <p:ph type="ftr" sz="quarter" idx="11"/>
          </p:nvPr>
        </p:nvSpPr>
        <p:spPr>
          <a:xfrm>
            <a:off x="2103620" y="6375679"/>
            <a:ext cx="3482179" cy="345796"/>
          </a:xfrm>
        </p:spPr>
        <p:txBody>
          <a:bodyPr/>
          <a:lstStyle/>
          <a:p>
            <a:endParaRPr lang="es-PE"/>
          </a:p>
        </p:txBody>
      </p:sp>
      <p:sp>
        <p:nvSpPr>
          <p:cNvPr id="7" name="Slide Number Placeholder 6"/>
          <p:cNvSpPr>
            <a:spLocks noGrp="1"/>
          </p:cNvSpPr>
          <p:nvPr>
            <p:ph type="sldNum" sz="quarter" idx="12"/>
          </p:nvPr>
        </p:nvSpPr>
        <p:spPr>
          <a:xfrm>
            <a:off x="5691014" y="6375679"/>
            <a:ext cx="1232456" cy="345796"/>
          </a:xfrm>
        </p:spPr>
        <p:txBody>
          <a:bodyPr/>
          <a:lstStyle/>
          <a:p>
            <a:fld id="{D9690705-6123-4154-9145-B711039505C6}" type="slidenum">
              <a:rPr lang="es-PE" smtClean="0"/>
              <a:t>‹Nº›</a:t>
            </a:fld>
            <a:endParaRPr lang="es-PE"/>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4116795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a:xfrm>
            <a:off x="765950" y="6375679"/>
            <a:ext cx="1232456" cy="348462"/>
          </a:xfrm>
        </p:spPr>
        <p:txBody>
          <a:bodyPr/>
          <a:lstStyle/>
          <a:p>
            <a:fld id="{11C7A8AA-983C-42C8-B95E-FCAE439ED10B}" type="datetimeFigureOut">
              <a:rPr lang="es-PE" smtClean="0"/>
              <a:t>3/07/2022</a:t>
            </a:fld>
            <a:endParaRPr lang="es-PE"/>
          </a:p>
        </p:txBody>
      </p:sp>
      <p:sp>
        <p:nvSpPr>
          <p:cNvPr id="6" name="Footer Placeholder 5"/>
          <p:cNvSpPr>
            <a:spLocks noGrp="1"/>
          </p:cNvSpPr>
          <p:nvPr>
            <p:ph type="ftr" sz="quarter" idx="11"/>
          </p:nvPr>
        </p:nvSpPr>
        <p:spPr>
          <a:xfrm>
            <a:off x="2103621" y="6375679"/>
            <a:ext cx="3482178" cy="345796"/>
          </a:xfrm>
        </p:spPr>
        <p:txBody>
          <a:bodyPr/>
          <a:lstStyle/>
          <a:p>
            <a:endParaRPr lang="es-PE"/>
          </a:p>
        </p:txBody>
      </p:sp>
      <p:sp>
        <p:nvSpPr>
          <p:cNvPr id="7" name="Slide Number Placeholder 6"/>
          <p:cNvSpPr>
            <a:spLocks noGrp="1"/>
          </p:cNvSpPr>
          <p:nvPr>
            <p:ph type="sldNum" sz="quarter" idx="12"/>
          </p:nvPr>
        </p:nvSpPr>
        <p:spPr>
          <a:xfrm>
            <a:off x="5687568" y="6375679"/>
            <a:ext cx="1234440" cy="345796"/>
          </a:xfrm>
        </p:spPr>
        <p:txBody>
          <a:bodyPr/>
          <a:lstStyle/>
          <a:p>
            <a:fld id="{D9690705-6123-4154-9145-B711039505C6}" type="slidenum">
              <a:rPr lang="es-PE" smtClean="0"/>
              <a:t>‹Nº›</a:t>
            </a:fld>
            <a:endParaRPr lang="es-PE"/>
          </a:p>
        </p:txBody>
      </p:sp>
    </p:spTree>
    <p:extLst>
      <p:ext uri="{BB962C8B-B14F-4D97-AF65-F5344CB8AC3E}">
        <p14:creationId xmlns:p14="http://schemas.microsoft.com/office/powerpoint/2010/main" val="386987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11C7A8AA-983C-42C8-B95E-FCAE439ED10B}" type="datetimeFigureOut">
              <a:rPr lang="es-PE" smtClean="0"/>
              <a:t>3/07/2022</a:t>
            </a:fld>
            <a:endParaRPr lang="es-PE"/>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PE"/>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9690705-6123-4154-9145-B711039505C6}" type="slidenum">
              <a:rPr lang="es-PE" smtClean="0"/>
              <a:t>‹Nº›</a:t>
            </a:fld>
            <a:endParaRPr lang="es-PE"/>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22747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dalyc.org/pdf/4760/476047388007.pdf" TargetMode="External"/><Relationship Id="rId2" Type="http://schemas.openxmlformats.org/officeDocument/2006/relationships/hyperlink" Target="file:///C:\Users\JoseMaria\Desktop\Archivos%20de%20Zoom\Biolog%25C3%25ADa\458-2013-07-24-cap-11-vitaminas.pdf" TargetMode="External"/><Relationship Id="rId1" Type="http://schemas.openxmlformats.org/officeDocument/2006/relationships/slideLayout" Target="../slideLayouts/slideLayout2.xml"/><Relationship Id="rId6" Type="http://schemas.openxmlformats.org/officeDocument/2006/relationships/hyperlink" Target="file:///C:\Users\JoseMaria\Desktop\Archivos%20de%20Zoom\Biolog&#195;&#173;a\vitaminas.pdf" TargetMode="External"/><Relationship Id="rId5" Type="http://schemas.openxmlformats.org/officeDocument/2006/relationships/hyperlink" Target="http://www.aulamedica.es/nutricionclinicamedicina/pdf/5057.pdf" TargetMode="External"/><Relationship Id="rId4" Type="http://schemas.openxmlformats.org/officeDocument/2006/relationships/hyperlink" Target="https://www.elsevier.com/es-es/connect/medicina/vitaminas-principales-funciones-y-sindrome-de-deciencia"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herbalife.com.pe/articulos/cuales-son-los-tipos-vitaminas-para-que-sirven/" TargetMode="External"/><Relationship Id="rId2" Type="http://schemas.openxmlformats.org/officeDocument/2006/relationships/hyperlink" Target="http://tuendocrinologo.com/site/nutricion/vitaminas-que-son-que-hacen-donde-se-encuentran.html" TargetMode="External"/><Relationship Id="rId1" Type="http://schemas.openxmlformats.org/officeDocument/2006/relationships/slideLayout" Target="../slideLayouts/slideLayout2.xml"/><Relationship Id="rId6" Type="http://schemas.openxmlformats.org/officeDocument/2006/relationships/hyperlink" Target="https://yorobot.com/descargas/fragmentovitaminasyminerales.pdf" TargetMode="External"/><Relationship Id="rId5" Type="http://schemas.openxmlformats.org/officeDocument/2006/relationships/hyperlink" Target="https://medlineplus.gov/spanish/ency/article/002399.htm#:~:text=Las%20vitaminas%20son%20un%20grupo,que%20el%20cuerpo%20funcione%20apropiadamente" TargetMode="External"/><Relationship Id="rId4" Type="http://schemas.openxmlformats.org/officeDocument/2006/relationships/hyperlink" Target="https://medlineplus.gov/spanish/ency/article/002400.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1AA67E-F6FD-4E5F-9120-571697F8DDF2}"/>
              </a:ext>
            </a:extLst>
          </p:cNvPr>
          <p:cNvSpPr>
            <a:spLocks noGrp="1"/>
          </p:cNvSpPr>
          <p:nvPr>
            <p:ph type="ctrTitle"/>
          </p:nvPr>
        </p:nvSpPr>
        <p:spPr>
          <a:xfrm>
            <a:off x="936791" y="1231506"/>
            <a:ext cx="10318418" cy="4394988"/>
          </a:xfrm>
        </p:spPr>
        <p:txBody>
          <a:bodyPr/>
          <a:lstStyle/>
          <a:p>
            <a:r>
              <a:rPr lang="es-ES" sz="8000" dirty="0"/>
              <a:t>VITAMINAS</a:t>
            </a:r>
            <a:br>
              <a:rPr lang="es-ES" sz="8000" dirty="0"/>
            </a:br>
            <a:r>
              <a:rPr lang="es-ES" sz="1800" dirty="0"/>
              <a:t>funciones y características</a:t>
            </a:r>
            <a:endParaRPr lang="es-PE" sz="8000" dirty="0"/>
          </a:p>
        </p:txBody>
      </p:sp>
      <p:sp>
        <p:nvSpPr>
          <p:cNvPr id="3" name="Subtítulo 2">
            <a:extLst>
              <a:ext uri="{FF2B5EF4-FFF2-40B4-BE49-F238E27FC236}">
                <a16:creationId xmlns:a16="http://schemas.microsoft.com/office/drawing/2014/main" id="{3739FEF0-1EBD-4353-AC31-AF8189E0630E}"/>
              </a:ext>
            </a:extLst>
          </p:cNvPr>
          <p:cNvSpPr>
            <a:spLocks noGrp="1"/>
          </p:cNvSpPr>
          <p:nvPr>
            <p:ph type="subTitle" idx="1"/>
          </p:nvPr>
        </p:nvSpPr>
        <p:spPr>
          <a:xfrm>
            <a:off x="2533827" y="5916979"/>
            <a:ext cx="8045373" cy="742279"/>
          </a:xfrm>
        </p:spPr>
        <p:txBody>
          <a:bodyPr>
            <a:normAutofit fontScale="85000" lnSpcReduction="20000"/>
          </a:bodyPr>
          <a:lstStyle/>
          <a:p>
            <a:r>
              <a:rPr lang="es-ES" dirty="0"/>
              <a:t>Marco López</a:t>
            </a:r>
            <a:r>
              <a:rPr lang="es-PE" dirty="0"/>
              <a:t>, Gustavo de cárdenas, Josemaría paz, rodrigo Guevara, mateo nomberto</a:t>
            </a:r>
            <a:endParaRPr lang="es-ES" dirty="0"/>
          </a:p>
        </p:txBody>
      </p:sp>
    </p:spTree>
    <p:extLst>
      <p:ext uri="{BB962C8B-B14F-4D97-AF65-F5344CB8AC3E}">
        <p14:creationId xmlns:p14="http://schemas.microsoft.com/office/powerpoint/2010/main" val="3914002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8B47B4B6-FEB4-4667-B529-87DD6E2CD9D2}"/>
              </a:ext>
            </a:extLst>
          </p:cNvPr>
          <p:cNvGraphicFramePr>
            <a:graphicFrameLocks noGrp="1"/>
          </p:cNvGraphicFramePr>
          <p:nvPr>
            <p:extLst>
              <p:ext uri="{D42A27DB-BD31-4B8C-83A1-F6EECF244321}">
                <p14:modId xmlns:p14="http://schemas.microsoft.com/office/powerpoint/2010/main" val="293369299"/>
              </p:ext>
            </p:extLst>
          </p:nvPr>
        </p:nvGraphicFramePr>
        <p:xfrm>
          <a:off x="1057012" y="744833"/>
          <a:ext cx="10570128" cy="5521960"/>
        </p:xfrm>
        <a:graphic>
          <a:graphicData uri="http://schemas.openxmlformats.org/drawingml/2006/table">
            <a:tbl>
              <a:tblPr firstRow="1" bandRow="1">
                <a:tableStyleId>{5C22544A-7EE6-4342-B048-85BDC9FD1C3A}</a:tableStyleId>
              </a:tblPr>
              <a:tblGrid>
                <a:gridCol w="2642532">
                  <a:extLst>
                    <a:ext uri="{9D8B030D-6E8A-4147-A177-3AD203B41FA5}">
                      <a16:colId xmlns:a16="http://schemas.microsoft.com/office/drawing/2014/main" val="2658848986"/>
                    </a:ext>
                  </a:extLst>
                </a:gridCol>
                <a:gridCol w="2642532">
                  <a:extLst>
                    <a:ext uri="{9D8B030D-6E8A-4147-A177-3AD203B41FA5}">
                      <a16:colId xmlns:a16="http://schemas.microsoft.com/office/drawing/2014/main" val="276283163"/>
                    </a:ext>
                  </a:extLst>
                </a:gridCol>
                <a:gridCol w="2642532">
                  <a:extLst>
                    <a:ext uri="{9D8B030D-6E8A-4147-A177-3AD203B41FA5}">
                      <a16:colId xmlns:a16="http://schemas.microsoft.com/office/drawing/2014/main" val="2130743761"/>
                    </a:ext>
                  </a:extLst>
                </a:gridCol>
                <a:gridCol w="2642532">
                  <a:extLst>
                    <a:ext uri="{9D8B030D-6E8A-4147-A177-3AD203B41FA5}">
                      <a16:colId xmlns:a16="http://schemas.microsoft.com/office/drawing/2014/main" val="2570765910"/>
                    </a:ext>
                  </a:extLst>
                </a:gridCol>
              </a:tblGrid>
              <a:tr h="370840">
                <a:tc gridSpan="4">
                  <a:txBody>
                    <a:bodyPr/>
                    <a:lstStyle/>
                    <a:p>
                      <a:pPr algn="ctr"/>
                      <a:r>
                        <a:rPr lang="es-ES" sz="2000" dirty="0"/>
                        <a:t>VITAMINAS HIDROSOLUBLES</a:t>
                      </a:r>
                      <a:endParaRPr lang="es-PE" sz="2000" dirty="0"/>
                    </a:p>
                  </a:txBody>
                  <a:tcPr/>
                </a:tc>
                <a:tc hMerge="1">
                  <a:txBody>
                    <a:bodyPr/>
                    <a:lstStyle/>
                    <a:p>
                      <a:endParaRPr lang="es-PE" dirty="0"/>
                    </a:p>
                  </a:txBody>
                  <a:tcPr/>
                </a:tc>
                <a:tc hMerge="1">
                  <a:txBody>
                    <a:bodyPr/>
                    <a:lstStyle/>
                    <a:p>
                      <a:endParaRPr lang="es-PE" dirty="0"/>
                    </a:p>
                  </a:txBody>
                  <a:tcPr/>
                </a:tc>
                <a:tc hMerge="1">
                  <a:txBody>
                    <a:bodyPr/>
                    <a:lstStyle/>
                    <a:p>
                      <a:endParaRPr lang="es-PE" dirty="0"/>
                    </a:p>
                  </a:txBody>
                  <a:tcPr/>
                </a:tc>
                <a:extLst>
                  <a:ext uri="{0D108BD9-81ED-4DB2-BD59-A6C34878D82A}">
                    <a16:rowId xmlns:a16="http://schemas.microsoft.com/office/drawing/2014/main" val="1709734103"/>
                  </a:ext>
                </a:extLst>
              </a:tr>
              <a:tr h="370840">
                <a:tc>
                  <a:txBody>
                    <a:bodyPr/>
                    <a:lstStyle/>
                    <a:p>
                      <a:r>
                        <a:rPr lang="es-ES" dirty="0"/>
                        <a:t>VITAMINA C</a:t>
                      </a:r>
                      <a:endParaRPr lang="es-PE" dirty="0"/>
                    </a:p>
                  </a:txBody>
                  <a:tcPr>
                    <a:solidFill>
                      <a:schemeClr val="tx2">
                        <a:lumMod val="50000"/>
                        <a:lumOff val="50000"/>
                      </a:schemeClr>
                    </a:solidFill>
                  </a:tcPr>
                </a:tc>
                <a:tc>
                  <a:txBody>
                    <a:bodyPr/>
                    <a:lstStyle/>
                    <a:p>
                      <a:r>
                        <a:rPr lang="es-PE" dirty="0"/>
                        <a:t>Tiamina (B1)</a:t>
                      </a:r>
                    </a:p>
                  </a:txBody>
                  <a:tcPr>
                    <a:solidFill>
                      <a:schemeClr val="tx2">
                        <a:lumMod val="50000"/>
                        <a:lumOff val="50000"/>
                      </a:schemeClr>
                    </a:solidFill>
                  </a:tcPr>
                </a:tc>
                <a:tc>
                  <a:txBody>
                    <a:bodyPr/>
                    <a:lstStyle/>
                    <a:p>
                      <a:r>
                        <a:rPr lang="es-PE" dirty="0"/>
                        <a:t>Riboflavina (B2)</a:t>
                      </a:r>
                    </a:p>
                  </a:txBody>
                  <a:tcPr>
                    <a:solidFill>
                      <a:schemeClr val="tx2">
                        <a:lumMod val="50000"/>
                        <a:lumOff val="50000"/>
                      </a:schemeClr>
                    </a:solidFill>
                  </a:tcPr>
                </a:tc>
                <a:tc>
                  <a:txBody>
                    <a:bodyPr/>
                    <a:lstStyle/>
                    <a:p>
                      <a:r>
                        <a:rPr lang="es-PE" dirty="0"/>
                        <a:t>Niacina (B3)</a:t>
                      </a:r>
                    </a:p>
                  </a:txBody>
                  <a:tcPr>
                    <a:solidFill>
                      <a:schemeClr val="tx2">
                        <a:lumMod val="50000"/>
                        <a:lumOff val="50000"/>
                      </a:schemeClr>
                    </a:solidFill>
                  </a:tcPr>
                </a:tc>
                <a:extLst>
                  <a:ext uri="{0D108BD9-81ED-4DB2-BD59-A6C34878D82A}">
                    <a16:rowId xmlns:a16="http://schemas.microsoft.com/office/drawing/2014/main" val="1491285050"/>
                  </a:ext>
                </a:extLst>
              </a:tr>
              <a:tr h="370840">
                <a:tc>
                  <a:txBody>
                    <a:bodyPr/>
                    <a:lstStyle/>
                    <a:p>
                      <a:pPr marL="285750" indent="-285750">
                        <a:buFont typeface="Arial" panose="020B0604020202020204" pitchFamily="34" charset="0"/>
                        <a:buChar char="•"/>
                      </a:pPr>
                      <a:r>
                        <a:rPr lang="es-ES" dirty="0"/>
                        <a:t>Piña</a:t>
                      </a:r>
                    </a:p>
                    <a:p>
                      <a:pPr marL="285750" indent="-285750">
                        <a:buFont typeface="Arial" panose="020B0604020202020204" pitchFamily="34" charset="0"/>
                        <a:buChar char="•"/>
                      </a:pPr>
                      <a:r>
                        <a:rPr lang="es-ES" dirty="0"/>
                        <a:t>Fresas</a:t>
                      </a:r>
                    </a:p>
                    <a:p>
                      <a:pPr marL="285750" indent="-285750">
                        <a:buFont typeface="Arial" panose="020B0604020202020204" pitchFamily="34" charset="0"/>
                        <a:buChar char="•"/>
                      </a:pPr>
                      <a:r>
                        <a:rPr lang="es-ES" dirty="0"/>
                        <a:t>Naranja</a:t>
                      </a:r>
                    </a:p>
                    <a:p>
                      <a:pPr marL="285750" indent="-285750">
                        <a:buFont typeface="Arial" panose="020B0604020202020204" pitchFamily="34" charset="0"/>
                        <a:buChar char="•"/>
                      </a:pPr>
                      <a:r>
                        <a:rPr lang="es-ES" dirty="0"/>
                        <a:t>Mandarina</a:t>
                      </a:r>
                    </a:p>
                    <a:p>
                      <a:pPr marL="285750" indent="-285750">
                        <a:buFont typeface="Arial" panose="020B0604020202020204" pitchFamily="34" charset="0"/>
                        <a:buChar char="•"/>
                      </a:pPr>
                      <a:r>
                        <a:rPr lang="es-ES" dirty="0"/>
                        <a:t>Toronja</a:t>
                      </a:r>
                      <a:endParaRPr lang="es-PE"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txBody>
                  <a:tcPr/>
                </a:tc>
                <a:tc>
                  <a:txBody>
                    <a:bodyPr/>
                    <a:lstStyle/>
                    <a:p>
                      <a:pPr marL="285750" indent="-285750">
                        <a:buFont typeface="Arial" panose="020B0604020202020204" pitchFamily="34" charset="0"/>
                        <a:buChar char="•"/>
                      </a:pPr>
                      <a:r>
                        <a:rPr lang="es-ES" dirty="0"/>
                        <a:t>Productos integrales</a:t>
                      </a:r>
                    </a:p>
                    <a:p>
                      <a:pPr marL="285750" indent="-285750">
                        <a:buFont typeface="Arial" panose="020B0604020202020204" pitchFamily="34" charset="0"/>
                        <a:buChar char="•"/>
                      </a:pPr>
                      <a:r>
                        <a:rPr lang="es-ES" dirty="0"/>
                        <a:t>Hígado de res</a:t>
                      </a:r>
                    </a:p>
                    <a:p>
                      <a:pPr marL="285750" indent="-285750">
                        <a:buFont typeface="Arial" panose="020B0604020202020204" pitchFamily="34" charset="0"/>
                        <a:buChar char="•"/>
                      </a:pPr>
                      <a:r>
                        <a:rPr lang="es-ES" dirty="0"/>
                        <a:t>Frutos secos</a:t>
                      </a:r>
                    </a:p>
                    <a:p>
                      <a:pPr marL="285750" indent="-285750">
                        <a:buFont typeface="Arial" panose="020B0604020202020204" pitchFamily="34" charset="0"/>
                        <a:buChar char="•"/>
                      </a:pPr>
                      <a:r>
                        <a:rPr lang="es-ES" dirty="0"/>
                        <a:t>Semillas, etc.</a:t>
                      </a:r>
                      <a:endParaRPr lang="es-PE" dirty="0"/>
                    </a:p>
                  </a:txBody>
                  <a:tcPr/>
                </a:tc>
                <a:tc>
                  <a:txBody>
                    <a:bodyPr/>
                    <a:lstStyle/>
                    <a:p>
                      <a:pPr marL="285750" indent="-285750">
                        <a:buFont typeface="Arial" panose="020B0604020202020204" pitchFamily="34" charset="0"/>
                        <a:buChar char="•"/>
                      </a:pPr>
                      <a:r>
                        <a:rPr lang="es-ES" dirty="0"/>
                        <a:t>Carnes magras</a:t>
                      </a:r>
                    </a:p>
                    <a:p>
                      <a:pPr marL="285750" indent="-285750">
                        <a:buFont typeface="Arial" panose="020B0604020202020204" pitchFamily="34" charset="0"/>
                        <a:buChar char="•"/>
                      </a:pPr>
                      <a:r>
                        <a:rPr lang="es-ES" dirty="0"/>
                        <a:t>Espárragos</a:t>
                      </a:r>
                    </a:p>
                    <a:p>
                      <a:pPr marL="285750" indent="-285750">
                        <a:buFont typeface="Arial" panose="020B0604020202020204" pitchFamily="34" charset="0"/>
                        <a:buChar char="•"/>
                      </a:pPr>
                      <a:r>
                        <a:rPr lang="es-ES" dirty="0"/>
                        <a:t>Champiñones</a:t>
                      </a:r>
                    </a:p>
                    <a:p>
                      <a:pPr marL="285750" indent="-285750">
                        <a:buFont typeface="Arial" panose="020B0604020202020204" pitchFamily="34" charset="0"/>
                        <a:buChar char="•"/>
                      </a:pPr>
                      <a:r>
                        <a:rPr lang="es-ES" dirty="0"/>
                        <a:t>Palta</a:t>
                      </a:r>
                    </a:p>
                    <a:p>
                      <a:pPr marL="285750" indent="-285750">
                        <a:buFont typeface="Arial" panose="020B0604020202020204" pitchFamily="34" charset="0"/>
                        <a:buChar char="•"/>
                      </a:pPr>
                      <a:r>
                        <a:rPr lang="es-ES" dirty="0"/>
                        <a:t>Huevo, etc.</a:t>
                      </a:r>
                      <a:endParaRPr lang="es-PE" dirty="0"/>
                    </a:p>
                  </a:txBody>
                  <a:tcPr/>
                </a:tc>
                <a:tc>
                  <a:txBody>
                    <a:bodyPr/>
                    <a:lstStyle/>
                    <a:p>
                      <a:pPr marL="285750" indent="-285750">
                        <a:buFont typeface="Arial" panose="020B0604020202020204" pitchFamily="34" charset="0"/>
                        <a:buChar char="•"/>
                      </a:pPr>
                      <a:r>
                        <a:rPr lang="es-ES" dirty="0"/>
                        <a:t>Maní</a:t>
                      </a:r>
                    </a:p>
                    <a:p>
                      <a:pPr marL="285750" indent="-285750">
                        <a:buFont typeface="Arial" panose="020B0604020202020204" pitchFamily="34" charset="0"/>
                        <a:buChar char="•"/>
                      </a:pPr>
                      <a:r>
                        <a:rPr lang="es-ES" dirty="0"/>
                        <a:t>Pescados</a:t>
                      </a:r>
                    </a:p>
                    <a:p>
                      <a:pPr marL="285750" indent="-285750">
                        <a:buFont typeface="Arial" panose="020B0604020202020204" pitchFamily="34" charset="0"/>
                        <a:buChar char="•"/>
                      </a:pPr>
                      <a:r>
                        <a:rPr lang="es-ES" dirty="0"/>
                        <a:t>Lácteos</a:t>
                      </a:r>
                    </a:p>
                    <a:p>
                      <a:pPr marL="285750" indent="-285750">
                        <a:buFont typeface="Arial" panose="020B0604020202020204" pitchFamily="34" charset="0"/>
                        <a:buChar char="•"/>
                      </a:pPr>
                      <a:r>
                        <a:rPr lang="es-ES" dirty="0"/>
                        <a:t>Papa, camote</a:t>
                      </a:r>
                    </a:p>
                    <a:p>
                      <a:pPr marL="285750" indent="-285750">
                        <a:buFont typeface="Arial" panose="020B0604020202020204" pitchFamily="34" charset="0"/>
                        <a:buChar char="•"/>
                      </a:pPr>
                      <a:r>
                        <a:rPr lang="es-ES" dirty="0"/>
                        <a:t>Carnes magras, etc.</a:t>
                      </a:r>
                      <a:endParaRPr lang="es-PE" dirty="0"/>
                    </a:p>
                  </a:txBody>
                  <a:tcPr/>
                </a:tc>
                <a:extLst>
                  <a:ext uri="{0D108BD9-81ED-4DB2-BD59-A6C34878D82A}">
                    <a16:rowId xmlns:a16="http://schemas.microsoft.com/office/drawing/2014/main" val="448635428"/>
                  </a:ext>
                </a:extLst>
              </a:tr>
            </a:tbl>
          </a:graphicData>
        </a:graphic>
      </p:graphicFrame>
      <p:pic>
        <p:nvPicPr>
          <p:cNvPr id="6146" name="Picture 2" descr="Los beneficios de la piña y sus propiedades">
            <a:extLst>
              <a:ext uri="{FF2B5EF4-FFF2-40B4-BE49-F238E27FC236}">
                <a16:creationId xmlns:a16="http://schemas.microsoft.com/office/drawing/2014/main" id="{9295E198-ED7D-4BDC-90BE-37C57A60B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099" y="3176336"/>
            <a:ext cx="1855959" cy="10427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Las fresas pueden producir urticaria en algunas personas - Cocina y Vino">
            <a:extLst>
              <a:ext uri="{FF2B5EF4-FFF2-40B4-BE49-F238E27FC236}">
                <a16:creationId xmlns:a16="http://schemas.microsoft.com/office/drawing/2014/main" id="{83D0E5D1-0E05-4EC1-BC0A-34442B133C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2284" y="4708864"/>
            <a:ext cx="1853755" cy="104273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ígado de res encebollado - Un plato fácil, económico y delicioso">
            <a:extLst>
              <a:ext uri="{FF2B5EF4-FFF2-40B4-BE49-F238E27FC236}">
                <a16:creationId xmlns:a16="http://schemas.microsoft.com/office/drawing/2014/main" id="{08C13765-1039-45DC-AE7C-65CE57BC8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634" y="2937521"/>
            <a:ext cx="1922329" cy="12815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Semillas comestibles de frutas y plantas que debes incluir en tu dieta">
            <a:extLst>
              <a:ext uri="{FF2B5EF4-FFF2-40B4-BE49-F238E27FC236}">
                <a16:creationId xmlns:a16="http://schemas.microsoft.com/office/drawing/2014/main" id="{4A1B25BB-F580-4AC2-BAD4-0705DB89E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1311" y="4518123"/>
            <a:ext cx="2194326" cy="1233477"/>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3 recetas con champiñones originales y deliciosas">
            <a:extLst>
              <a:ext uri="{FF2B5EF4-FFF2-40B4-BE49-F238E27FC236}">
                <a16:creationId xmlns:a16="http://schemas.microsoft.com/office/drawing/2014/main" id="{DB7EFBC8-4183-4D32-BA97-F7FE0F3F29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85539" y="2974665"/>
            <a:ext cx="1446077" cy="144607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PALTA HASS CHILENA GRANDE | Granja Hakuna">
            <a:extLst>
              <a:ext uri="{FF2B5EF4-FFF2-40B4-BE49-F238E27FC236}">
                <a16:creationId xmlns:a16="http://schemas.microsoft.com/office/drawing/2014/main" id="{04F83EF0-C785-4099-83F8-765EFEC193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56779" y="4518123"/>
            <a:ext cx="1549673" cy="1549673"/>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diferentes tipos de pescados">
            <a:extLst>
              <a:ext uri="{FF2B5EF4-FFF2-40B4-BE49-F238E27FC236}">
                <a16:creationId xmlns:a16="http://schemas.microsoft.com/office/drawing/2014/main" id="{EFABDFC1-14C8-4E68-B141-E0BB88524A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31244" y="3069533"/>
            <a:ext cx="2217246" cy="1125945"/>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Papa vs. camote, ¿cuál es más saludable?">
            <a:extLst>
              <a:ext uri="{FF2B5EF4-FFF2-40B4-BE49-F238E27FC236}">
                <a16:creationId xmlns:a16="http://schemas.microsoft.com/office/drawing/2014/main" id="{C20FE981-7748-42DE-8DAB-6752BA7642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31244" y="4613264"/>
            <a:ext cx="2416691" cy="1359389"/>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F76EB8BF-1144-4229-A92E-80D22C57D8E3}"/>
              </a:ext>
            </a:extLst>
          </p:cNvPr>
          <p:cNvSpPr txBox="1"/>
          <p:nvPr/>
        </p:nvSpPr>
        <p:spPr>
          <a:xfrm>
            <a:off x="1057012" y="6278167"/>
            <a:ext cx="612668" cy="246221"/>
          </a:xfrm>
          <a:prstGeom prst="rect">
            <a:avLst/>
          </a:prstGeom>
          <a:noFill/>
        </p:spPr>
        <p:txBody>
          <a:bodyPr wrap="none" rtlCol="0">
            <a:spAutoFit/>
          </a:bodyPr>
          <a:lstStyle/>
          <a:p>
            <a:r>
              <a:rPr lang="es-ES" sz="1000" dirty="0"/>
              <a:t>(tabla 5)</a:t>
            </a:r>
            <a:endParaRPr lang="es-PE" sz="1000" dirty="0"/>
          </a:p>
        </p:txBody>
      </p:sp>
    </p:spTree>
    <p:extLst>
      <p:ext uri="{BB962C8B-B14F-4D97-AF65-F5344CB8AC3E}">
        <p14:creationId xmlns:p14="http://schemas.microsoft.com/office/powerpoint/2010/main" val="2821551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7FD5B3A9-DF84-4DC8-ACCB-54EB071E6012}"/>
              </a:ext>
            </a:extLst>
          </p:cNvPr>
          <p:cNvGraphicFramePr>
            <a:graphicFrameLocks noGrp="1"/>
          </p:cNvGraphicFramePr>
          <p:nvPr>
            <p:extLst>
              <p:ext uri="{D42A27DB-BD31-4B8C-83A1-F6EECF244321}">
                <p14:modId xmlns:p14="http://schemas.microsoft.com/office/powerpoint/2010/main" val="838238984"/>
              </p:ext>
            </p:extLst>
          </p:nvPr>
        </p:nvGraphicFramePr>
        <p:xfrm>
          <a:off x="981513" y="442829"/>
          <a:ext cx="10855355" cy="5760720"/>
        </p:xfrm>
        <a:graphic>
          <a:graphicData uri="http://schemas.openxmlformats.org/drawingml/2006/table">
            <a:tbl>
              <a:tblPr firstRow="1" bandRow="1">
                <a:tableStyleId>{5C22544A-7EE6-4342-B048-85BDC9FD1C3A}</a:tableStyleId>
              </a:tblPr>
              <a:tblGrid>
                <a:gridCol w="2026899">
                  <a:extLst>
                    <a:ext uri="{9D8B030D-6E8A-4147-A177-3AD203B41FA5}">
                      <a16:colId xmlns:a16="http://schemas.microsoft.com/office/drawing/2014/main" val="2658848986"/>
                    </a:ext>
                  </a:extLst>
                </a:gridCol>
                <a:gridCol w="2207114">
                  <a:extLst>
                    <a:ext uri="{9D8B030D-6E8A-4147-A177-3AD203B41FA5}">
                      <a16:colId xmlns:a16="http://schemas.microsoft.com/office/drawing/2014/main" val="276283163"/>
                    </a:ext>
                  </a:extLst>
                </a:gridCol>
                <a:gridCol w="2207114">
                  <a:extLst>
                    <a:ext uri="{9D8B030D-6E8A-4147-A177-3AD203B41FA5}">
                      <a16:colId xmlns:a16="http://schemas.microsoft.com/office/drawing/2014/main" val="2130743761"/>
                    </a:ext>
                  </a:extLst>
                </a:gridCol>
                <a:gridCol w="2207114">
                  <a:extLst>
                    <a:ext uri="{9D8B030D-6E8A-4147-A177-3AD203B41FA5}">
                      <a16:colId xmlns:a16="http://schemas.microsoft.com/office/drawing/2014/main" val="2570765910"/>
                    </a:ext>
                  </a:extLst>
                </a:gridCol>
                <a:gridCol w="2207114">
                  <a:extLst>
                    <a:ext uri="{9D8B030D-6E8A-4147-A177-3AD203B41FA5}">
                      <a16:colId xmlns:a16="http://schemas.microsoft.com/office/drawing/2014/main" val="4080487560"/>
                    </a:ext>
                  </a:extLst>
                </a:gridCol>
              </a:tblGrid>
              <a:tr h="198855">
                <a:tc gridSpan="5">
                  <a:txBody>
                    <a:bodyPr/>
                    <a:lstStyle/>
                    <a:p>
                      <a:pPr algn="ctr"/>
                      <a:r>
                        <a:rPr lang="es-ES" dirty="0"/>
                        <a:t>VITAMINAS HIDROSOLUBLES</a:t>
                      </a:r>
                      <a:endParaRPr lang="es-PE" dirty="0"/>
                    </a:p>
                  </a:txBody>
                  <a:tcPr/>
                </a:tc>
                <a:tc hMerge="1">
                  <a:txBody>
                    <a:bodyPr/>
                    <a:lstStyle/>
                    <a:p>
                      <a:endParaRPr lang="es-PE" dirty="0"/>
                    </a:p>
                  </a:txBody>
                  <a:tcPr/>
                </a:tc>
                <a:tc hMerge="1">
                  <a:txBody>
                    <a:bodyPr/>
                    <a:lstStyle/>
                    <a:p>
                      <a:endParaRPr lang="es-PE" dirty="0"/>
                    </a:p>
                  </a:txBody>
                  <a:tcPr/>
                </a:tc>
                <a:tc hMerge="1">
                  <a:txBody>
                    <a:bodyPr/>
                    <a:lstStyle/>
                    <a:p>
                      <a:endParaRPr lang="es-PE" dirty="0"/>
                    </a:p>
                  </a:txBody>
                  <a:tcPr/>
                </a:tc>
                <a:tc hMerge="1">
                  <a:txBody>
                    <a:bodyPr/>
                    <a:lstStyle/>
                    <a:p>
                      <a:pPr algn="ctr"/>
                      <a:endParaRPr lang="es-PE" dirty="0"/>
                    </a:p>
                  </a:txBody>
                  <a:tcPr/>
                </a:tc>
                <a:extLst>
                  <a:ext uri="{0D108BD9-81ED-4DB2-BD59-A6C34878D82A}">
                    <a16:rowId xmlns:a16="http://schemas.microsoft.com/office/drawing/2014/main" val="1709734103"/>
                  </a:ext>
                </a:extLst>
              </a:tr>
              <a:tr h="0">
                <a:tc>
                  <a:txBody>
                    <a:bodyPr/>
                    <a:lstStyle/>
                    <a:p>
                      <a:r>
                        <a:rPr lang="es-ES" dirty="0"/>
                        <a:t>Ácido pantoténico(B5)</a:t>
                      </a:r>
                      <a:endParaRPr lang="es-PE" dirty="0"/>
                    </a:p>
                  </a:txBody>
                  <a:tcPr>
                    <a:solidFill>
                      <a:schemeClr val="tx2">
                        <a:lumMod val="50000"/>
                        <a:lumOff val="50000"/>
                      </a:schemeClr>
                    </a:solidFill>
                  </a:tcPr>
                </a:tc>
                <a:tc>
                  <a:txBody>
                    <a:bodyPr/>
                    <a:lstStyle/>
                    <a:p>
                      <a:r>
                        <a:rPr lang="es-PE" dirty="0"/>
                        <a:t>Piridoxina (B6)</a:t>
                      </a:r>
                    </a:p>
                  </a:txBody>
                  <a:tcPr>
                    <a:solidFill>
                      <a:schemeClr val="tx2">
                        <a:lumMod val="50000"/>
                        <a:lumOff val="50000"/>
                      </a:schemeClr>
                    </a:solidFill>
                  </a:tcPr>
                </a:tc>
                <a:tc>
                  <a:txBody>
                    <a:bodyPr/>
                    <a:lstStyle/>
                    <a:p>
                      <a:r>
                        <a:rPr lang="es-PE" dirty="0"/>
                        <a:t>Biotina (B7)</a:t>
                      </a:r>
                    </a:p>
                  </a:txBody>
                  <a:tcPr>
                    <a:solidFill>
                      <a:schemeClr val="tx2">
                        <a:lumMod val="50000"/>
                        <a:lumOff val="50000"/>
                      </a:schemeClr>
                    </a:solidFill>
                  </a:tcPr>
                </a:tc>
                <a:tc>
                  <a:txBody>
                    <a:bodyPr/>
                    <a:lstStyle/>
                    <a:p>
                      <a:r>
                        <a:rPr lang="es-PE" dirty="0"/>
                        <a:t>Ácido fólico (B9)</a:t>
                      </a:r>
                    </a:p>
                  </a:txBody>
                  <a:tcPr>
                    <a:solidFill>
                      <a:schemeClr val="tx2">
                        <a:lumMod val="50000"/>
                        <a:lumOff val="50000"/>
                      </a:schemeClr>
                    </a:solidFill>
                  </a:tcPr>
                </a:tc>
                <a:tc>
                  <a:txBody>
                    <a:bodyPr/>
                    <a:lstStyle/>
                    <a:p>
                      <a:r>
                        <a:rPr lang="es-PE" dirty="0"/>
                        <a:t>Cobalamina (B12)</a:t>
                      </a:r>
                    </a:p>
                  </a:txBody>
                  <a:tcPr>
                    <a:solidFill>
                      <a:schemeClr val="tx2">
                        <a:lumMod val="50000"/>
                        <a:lumOff val="50000"/>
                      </a:schemeClr>
                    </a:solidFill>
                  </a:tcPr>
                </a:tc>
                <a:extLst>
                  <a:ext uri="{0D108BD9-81ED-4DB2-BD59-A6C34878D82A}">
                    <a16:rowId xmlns:a16="http://schemas.microsoft.com/office/drawing/2014/main" val="1491285050"/>
                  </a:ext>
                </a:extLst>
              </a:tr>
              <a:tr h="1573181">
                <a:tc>
                  <a:txBody>
                    <a:bodyPr/>
                    <a:lstStyle/>
                    <a:p>
                      <a:pPr marL="285750" indent="-285750">
                        <a:buFont typeface="Arial" panose="020B0604020202020204" pitchFamily="34" charset="0"/>
                        <a:buChar char="•"/>
                      </a:pPr>
                      <a:r>
                        <a:rPr lang="es-ES" dirty="0"/>
                        <a:t>Huevos</a:t>
                      </a:r>
                    </a:p>
                    <a:p>
                      <a:pPr marL="285750" indent="-285750">
                        <a:buFont typeface="Arial" panose="020B0604020202020204" pitchFamily="34" charset="0"/>
                        <a:buChar char="•"/>
                      </a:pPr>
                      <a:r>
                        <a:rPr lang="es-ES" dirty="0"/>
                        <a:t>Lácteos</a:t>
                      </a:r>
                    </a:p>
                    <a:p>
                      <a:pPr marL="285750" indent="-285750">
                        <a:buFont typeface="Arial" panose="020B0604020202020204" pitchFamily="34" charset="0"/>
                        <a:buChar char="•"/>
                      </a:pPr>
                      <a:r>
                        <a:rPr lang="es-ES" dirty="0"/>
                        <a:t>Legumbres</a:t>
                      </a:r>
                    </a:p>
                    <a:p>
                      <a:pPr marL="285750" indent="-285750">
                        <a:buFont typeface="Arial" panose="020B0604020202020204" pitchFamily="34" charset="0"/>
                        <a:buChar char="•"/>
                      </a:pPr>
                      <a:r>
                        <a:rPr lang="es-ES" dirty="0"/>
                        <a:t>Hígado de pescado, etc.</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PE" dirty="0"/>
                    </a:p>
                  </a:txBody>
                  <a:tcPr/>
                </a:tc>
                <a:tc>
                  <a:txBody>
                    <a:bodyPr/>
                    <a:lstStyle/>
                    <a:p>
                      <a:pPr marL="285750" indent="-285750">
                        <a:buFont typeface="Arial" panose="020B0604020202020204" pitchFamily="34" charset="0"/>
                        <a:buChar char="•"/>
                      </a:pPr>
                      <a:r>
                        <a:rPr lang="es-ES" dirty="0"/>
                        <a:t>Mariscos</a:t>
                      </a:r>
                    </a:p>
                    <a:p>
                      <a:pPr marL="285750" indent="-285750">
                        <a:buFont typeface="Arial" panose="020B0604020202020204" pitchFamily="34" charset="0"/>
                        <a:buChar char="•"/>
                      </a:pPr>
                      <a:r>
                        <a:rPr lang="es-ES" dirty="0"/>
                        <a:t>Lácteos</a:t>
                      </a:r>
                    </a:p>
                    <a:p>
                      <a:pPr marL="285750" indent="-285750">
                        <a:buFont typeface="Arial" panose="020B0604020202020204" pitchFamily="34" charset="0"/>
                        <a:buChar char="•"/>
                      </a:pPr>
                      <a:r>
                        <a:rPr lang="es-ES" dirty="0"/>
                        <a:t>Hígado de pescado, etc.</a:t>
                      </a:r>
                      <a:endParaRPr lang="es-PE" dirty="0"/>
                    </a:p>
                  </a:txBody>
                  <a:tcPr/>
                </a:tc>
                <a:tc>
                  <a:txBody>
                    <a:bodyPr/>
                    <a:lstStyle/>
                    <a:p>
                      <a:pPr marL="285750" indent="-285750">
                        <a:buFont typeface="Arial" panose="020B0604020202020204" pitchFamily="34" charset="0"/>
                        <a:buChar char="•"/>
                      </a:pPr>
                      <a:r>
                        <a:rPr lang="es-ES" dirty="0"/>
                        <a:t>Yema de huevo</a:t>
                      </a:r>
                    </a:p>
                    <a:p>
                      <a:pPr marL="285750" indent="-285750">
                        <a:buFont typeface="Arial" panose="020B0604020202020204" pitchFamily="34" charset="0"/>
                        <a:buChar char="•"/>
                      </a:pPr>
                      <a:r>
                        <a:rPr lang="es-ES" dirty="0"/>
                        <a:t>Hígado</a:t>
                      </a:r>
                    </a:p>
                    <a:p>
                      <a:pPr marL="285750" indent="-285750">
                        <a:buFont typeface="Arial" panose="020B0604020202020204" pitchFamily="34" charset="0"/>
                        <a:buChar char="•"/>
                      </a:pPr>
                      <a:r>
                        <a:rPr lang="es-ES" dirty="0"/>
                        <a:t>Carnes</a:t>
                      </a:r>
                    </a:p>
                    <a:p>
                      <a:pPr marL="285750" indent="-285750">
                        <a:buFont typeface="Arial" panose="020B0604020202020204" pitchFamily="34" charset="0"/>
                        <a:buChar char="•"/>
                      </a:pPr>
                      <a:r>
                        <a:rPr lang="es-ES" dirty="0"/>
                        <a:t>Lácteos, etc.</a:t>
                      </a:r>
                      <a:endParaRPr lang="es-PE" dirty="0"/>
                    </a:p>
                  </a:txBody>
                  <a:tcPr/>
                </a:tc>
                <a:tc>
                  <a:txBody>
                    <a:bodyPr/>
                    <a:lstStyle/>
                    <a:p>
                      <a:pPr marL="285750" indent="-285750">
                        <a:buFont typeface="Arial" panose="020B0604020202020204" pitchFamily="34" charset="0"/>
                        <a:buChar char="•"/>
                      </a:pPr>
                      <a:r>
                        <a:rPr lang="es-ES" dirty="0"/>
                        <a:t>Harina de trigo</a:t>
                      </a:r>
                    </a:p>
                    <a:p>
                      <a:pPr marL="285750" indent="-285750">
                        <a:buFont typeface="Arial" panose="020B0604020202020204" pitchFamily="34" charset="0"/>
                        <a:buChar char="•"/>
                      </a:pPr>
                      <a:r>
                        <a:rPr lang="es-ES" dirty="0"/>
                        <a:t>Acelgas</a:t>
                      </a:r>
                    </a:p>
                    <a:p>
                      <a:pPr marL="285750" indent="-285750">
                        <a:buFont typeface="Arial" panose="020B0604020202020204" pitchFamily="34" charset="0"/>
                        <a:buChar char="•"/>
                      </a:pPr>
                      <a:r>
                        <a:rPr lang="es-ES" dirty="0"/>
                        <a:t>Garbanzo</a:t>
                      </a:r>
                    </a:p>
                    <a:p>
                      <a:pPr marL="285750" indent="-285750">
                        <a:buFont typeface="Arial" panose="020B0604020202020204" pitchFamily="34" charset="0"/>
                        <a:buChar char="•"/>
                      </a:pPr>
                      <a:r>
                        <a:rPr lang="es-ES" dirty="0"/>
                        <a:t>Pescados(merluza)</a:t>
                      </a:r>
                    </a:p>
                    <a:p>
                      <a:pPr marL="285750" indent="-285750">
                        <a:buFont typeface="Arial" panose="020B0604020202020204" pitchFamily="34" charset="0"/>
                        <a:buChar char="•"/>
                      </a:pPr>
                      <a:r>
                        <a:rPr lang="es-ES" dirty="0"/>
                        <a:t>Mariscos</a:t>
                      </a:r>
                    </a:p>
                    <a:p>
                      <a:pPr marL="0" indent="0">
                        <a:buFont typeface="Arial" panose="020B0604020202020204" pitchFamily="34" charset="0"/>
                        <a:buNone/>
                      </a:pPr>
                      <a:endParaRPr lang="es-PE" dirty="0"/>
                    </a:p>
                  </a:txBody>
                  <a:tcPr/>
                </a:tc>
                <a:tc>
                  <a:txBody>
                    <a:bodyPr/>
                    <a:lstStyle/>
                    <a:p>
                      <a:pPr marL="285750" indent="-285750">
                        <a:buFont typeface="Arial" panose="020B0604020202020204" pitchFamily="34" charset="0"/>
                        <a:buChar char="•"/>
                      </a:pPr>
                      <a:r>
                        <a:rPr lang="es-ES" dirty="0"/>
                        <a:t>Hígado </a:t>
                      </a:r>
                    </a:p>
                    <a:p>
                      <a:pPr marL="285750" indent="-285750">
                        <a:buFont typeface="Arial" panose="020B0604020202020204" pitchFamily="34" charset="0"/>
                        <a:buChar char="•"/>
                      </a:pPr>
                      <a:r>
                        <a:rPr lang="es-ES" dirty="0"/>
                        <a:t>Carnes</a:t>
                      </a:r>
                    </a:p>
                    <a:p>
                      <a:pPr marL="285750" indent="-285750">
                        <a:buFont typeface="Arial" panose="020B0604020202020204" pitchFamily="34" charset="0"/>
                        <a:buChar char="•"/>
                      </a:pPr>
                      <a:r>
                        <a:rPr lang="es-ES" dirty="0"/>
                        <a:t>Pescados</a:t>
                      </a:r>
                    </a:p>
                    <a:p>
                      <a:pPr marL="285750" indent="-285750">
                        <a:buFont typeface="Arial" panose="020B0604020202020204" pitchFamily="34" charset="0"/>
                        <a:buChar char="•"/>
                      </a:pPr>
                      <a:r>
                        <a:rPr lang="es-ES" dirty="0"/>
                        <a:t>Huevo, etc.</a:t>
                      </a:r>
                      <a:endParaRPr lang="es-PE" dirty="0"/>
                    </a:p>
                  </a:txBody>
                  <a:tcPr/>
                </a:tc>
                <a:extLst>
                  <a:ext uri="{0D108BD9-81ED-4DB2-BD59-A6C34878D82A}">
                    <a16:rowId xmlns:a16="http://schemas.microsoft.com/office/drawing/2014/main" val="448635428"/>
                  </a:ext>
                </a:extLst>
              </a:tr>
            </a:tbl>
          </a:graphicData>
        </a:graphic>
      </p:graphicFrame>
      <p:pic>
        <p:nvPicPr>
          <p:cNvPr id="7170" name="Picture 2" descr="Legumbres, características nutricionales, beneficios y guía de compra">
            <a:extLst>
              <a:ext uri="{FF2B5EF4-FFF2-40B4-BE49-F238E27FC236}">
                <a16:creationId xmlns:a16="http://schemas.microsoft.com/office/drawing/2014/main" id="{6094EBB8-0B40-427C-B02E-FCCCAB1E0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4769519"/>
            <a:ext cx="168592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Lácteos: la importancia de consumir productos derivados de la leche">
            <a:extLst>
              <a:ext uri="{FF2B5EF4-FFF2-40B4-BE49-F238E27FC236}">
                <a16:creationId xmlns:a16="http://schemas.microsoft.com/office/drawing/2014/main" id="{44333A6F-6D36-4078-865C-21FA2C34F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5375" y="3114674"/>
            <a:ext cx="1680200" cy="112395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Mariscos: Todo lo que deberías saber | Excelencias Gourmet">
            <a:extLst>
              <a:ext uri="{FF2B5EF4-FFF2-40B4-BE49-F238E27FC236}">
                <a16:creationId xmlns:a16="http://schemas.microsoft.com/office/drawing/2014/main" id="{A98F5177-6D62-4A1D-9FD5-FA6C54A087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9437" y="2846884"/>
            <a:ext cx="2033587" cy="98216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ígado de rape paso a paso | Umami Madrid">
            <a:extLst>
              <a:ext uri="{FF2B5EF4-FFF2-40B4-BE49-F238E27FC236}">
                <a16:creationId xmlns:a16="http://schemas.microsoft.com/office/drawing/2014/main" id="{39E5F161-FEE4-4301-A45A-78D9878A7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0401" y="4402697"/>
            <a:ext cx="1891658" cy="122720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El fraccionamiento de la yema revoluciona las aplicaciones del huevo - El  Sitio Avicola">
            <a:extLst>
              <a:ext uri="{FF2B5EF4-FFF2-40B4-BE49-F238E27FC236}">
                <a16:creationId xmlns:a16="http://schemas.microsoft.com/office/drawing/2014/main" id="{4F842571-FD18-4235-B6F4-89511E6FF5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8365" y="2778799"/>
            <a:ext cx="2033587" cy="1459825"/>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Alimentos ricos en biotina y en qué benefician a tu cuerpo | Cocina Vital">
            <a:extLst>
              <a:ext uri="{FF2B5EF4-FFF2-40B4-BE49-F238E27FC236}">
                <a16:creationId xmlns:a16="http://schemas.microsoft.com/office/drawing/2014/main" id="{C9BA2515-9C41-4E80-BAE0-B362E986FD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3600" y="4490425"/>
            <a:ext cx="1891658" cy="125314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Garbanzo: Excelente Fuente de Proteína para Nuestro Cuerpo">
            <a:extLst>
              <a:ext uri="{FF2B5EF4-FFF2-40B4-BE49-F238E27FC236}">
                <a16:creationId xmlns:a16="http://schemas.microsoft.com/office/drawing/2014/main" id="{43CE530C-AEA2-492B-8DFD-2046F12D53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6799" y="4568821"/>
            <a:ext cx="1891658" cy="1258812"/>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Tipos de harina de trigo, un alimento básico en la cocina: guía para usarlas">
            <a:extLst>
              <a:ext uri="{FF2B5EF4-FFF2-40B4-BE49-F238E27FC236}">
                <a16:creationId xmlns:a16="http://schemas.microsoft.com/office/drawing/2014/main" id="{B23092E6-CBA9-4860-9A5F-E89C8DE367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06422" y="3098725"/>
            <a:ext cx="1932035" cy="1288023"/>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Vitamina B12 | Cobalamina | Beneficios de la Vitamina B12">
            <a:extLst>
              <a:ext uri="{FF2B5EF4-FFF2-40B4-BE49-F238E27FC236}">
                <a16:creationId xmlns:a16="http://schemas.microsoft.com/office/drawing/2014/main" id="{02567E74-E664-43DE-9213-797117260C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08048" y="3277409"/>
            <a:ext cx="1964857" cy="1738890"/>
          </a:xfrm>
          <a:prstGeom prst="rect">
            <a:avLst/>
          </a:prstGeom>
          <a:noFill/>
          <a:extLst>
            <a:ext uri="{909E8E84-426E-40DD-AFC4-6F175D3DCCD1}">
              <a14:hiddenFill xmlns:a14="http://schemas.microsoft.com/office/drawing/2010/main">
                <a:solidFill>
                  <a:srgbClr val="FFFFFF"/>
                </a:solidFill>
              </a14:hiddenFill>
            </a:ext>
          </a:extLst>
        </p:spPr>
      </p:pic>
      <p:sp>
        <p:nvSpPr>
          <p:cNvPr id="14" name="CuadroTexto 13">
            <a:extLst>
              <a:ext uri="{FF2B5EF4-FFF2-40B4-BE49-F238E27FC236}">
                <a16:creationId xmlns:a16="http://schemas.microsoft.com/office/drawing/2014/main" id="{87CC0BDF-DC6B-4678-9A20-C73077DF423B}"/>
              </a:ext>
            </a:extLst>
          </p:cNvPr>
          <p:cNvSpPr txBox="1"/>
          <p:nvPr/>
        </p:nvSpPr>
        <p:spPr>
          <a:xfrm>
            <a:off x="981513" y="6178143"/>
            <a:ext cx="612668" cy="246221"/>
          </a:xfrm>
          <a:prstGeom prst="rect">
            <a:avLst/>
          </a:prstGeom>
          <a:noFill/>
        </p:spPr>
        <p:txBody>
          <a:bodyPr wrap="none" rtlCol="0">
            <a:spAutoFit/>
          </a:bodyPr>
          <a:lstStyle/>
          <a:p>
            <a:r>
              <a:rPr lang="es-ES" sz="1000" dirty="0"/>
              <a:t>(tabla 6)</a:t>
            </a:r>
            <a:endParaRPr lang="es-PE" sz="1000" dirty="0"/>
          </a:p>
        </p:txBody>
      </p:sp>
    </p:spTree>
    <p:extLst>
      <p:ext uri="{BB962C8B-B14F-4D97-AF65-F5344CB8AC3E}">
        <p14:creationId xmlns:p14="http://schemas.microsoft.com/office/powerpoint/2010/main" val="2273132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DF10D5-C05B-401D-B6F2-C896FBEF428E}"/>
              </a:ext>
            </a:extLst>
          </p:cNvPr>
          <p:cNvSpPr>
            <a:spLocks noGrp="1"/>
          </p:cNvSpPr>
          <p:nvPr>
            <p:ph type="title"/>
          </p:nvPr>
        </p:nvSpPr>
        <p:spPr/>
        <p:txBody>
          <a:bodyPr/>
          <a:lstStyle/>
          <a:p>
            <a:r>
              <a:rPr lang="es-PE" dirty="0"/>
              <a:t>Función de las vitaminas</a:t>
            </a:r>
          </a:p>
        </p:txBody>
      </p:sp>
      <p:graphicFrame>
        <p:nvGraphicFramePr>
          <p:cNvPr id="4" name="Tabla 3">
            <a:extLst>
              <a:ext uri="{FF2B5EF4-FFF2-40B4-BE49-F238E27FC236}">
                <a16:creationId xmlns:a16="http://schemas.microsoft.com/office/drawing/2014/main" id="{45F0A777-5AD9-409C-9D3B-839CBA8C568E}"/>
              </a:ext>
            </a:extLst>
          </p:cNvPr>
          <p:cNvGraphicFramePr>
            <a:graphicFrameLocks noGrp="1"/>
          </p:cNvGraphicFramePr>
          <p:nvPr>
            <p:extLst>
              <p:ext uri="{D42A27DB-BD31-4B8C-83A1-F6EECF244321}">
                <p14:modId xmlns:p14="http://schemas.microsoft.com/office/powerpoint/2010/main" val="3972638539"/>
              </p:ext>
            </p:extLst>
          </p:nvPr>
        </p:nvGraphicFramePr>
        <p:xfrm>
          <a:off x="1813886" y="1810235"/>
          <a:ext cx="8128000" cy="3850640"/>
        </p:xfrm>
        <a:graphic>
          <a:graphicData uri="http://schemas.openxmlformats.org/drawingml/2006/table">
            <a:tbl>
              <a:tblPr firstRow="1" bandRow="1">
                <a:tableStyleId>{5C22544A-7EE6-4342-B048-85BDC9FD1C3A}</a:tableStyleId>
              </a:tblPr>
              <a:tblGrid>
                <a:gridCol w="1835325">
                  <a:extLst>
                    <a:ext uri="{9D8B030D-6E8A-4147-A177-3AD203B41FA5}">
                      <a16:colId xmlns:a16="http://schemas.microsoft.com/office/drawing/2014/main" val="3906090886"/>
                    </a:ext>
                  </a:extLst>
                </a:gridCol>
                <a:gridCol w="6292675">
                  <a:extLst>
                    <a:ext uri="{9D8B030D-6E8A-4147-A177-3AD203B41FA5}">
                      <a16:colId xmlns:a16="http://schemas.microsoft.com/office/drawing/2014/main" val="21758418"/>
                    </a:ext>
                  </a:extLst>
                </a:gridCol>
              </a:tblGrid>
              <a:tr h="370840">
                <a:tc gridSpan="2">
                  <a:txBody>
                    <a:bodyPr/>
                    <a:lstStyle/>
                    <a:p>
                      <a:pPr algn="ctr"/>
                      <a:r>
                        <a:rPr lang="es-ES" dirty="0"/>
                        <a:t>LIPOSOLUBLES</a:t>
                      </a:r>
                      <a:endParaRPr lang="es-PE" dirty="0"/>
                    </a:p>
                  </a:txBody>
                  <a:tcPr/>
                </a:tc>
                <a:tc hMerge="1">
                  <a:txBody>
                    <a:bodyPr/>
                    <a:lstStyle/>
                    <a:p>
                      <a:endParaRPr lang="es-PE" dirty="0"/>
                    </a:p>
                  </a:txBody>
                  <a:tcPr/>
                </a:tc>
                <a:extLst>
                  <a:ext uri="{0D108BD9-81ED-4DB2-BD59-A6C34878D82A}">
                    <a16:rowId xmlns:a16="http://schemas.microsoft.com/office/drawing/2014/main" val="4262950598"/>
                  </a:ext>
                </a:extLst>
              </a:tr>
              <a:tr h="370840">
                <a:tc>
                  <a:txBody>
                    <a:bodyPr/>
                    <a:lstStyle/>
                    <a:p>
                      <a:pPr algn="ctr"/>
                      <a:r>
                        <a:rPr lang="es-ES" dirty="0"/>
                        <a:t>NOMBRE</a:t>
                      </a:r>
                      <a:endParaRPr lang="es-PE" dirty="0"/>
                    </a:p>
                  </a:txBody>
                  <a:tcPr>
                    <a:solidFill>
                      <a:schemeClr val="tx2">
                        <a:lumMod val="50000"/>
                        <a:lumOff val="50000"/>
                      </a:schemeClr>
                    </a:solidFill>
                  </a:tcPr>
                </a:tc>
                <a:tc>
                  <a:txBody>
                    <a:bodyPr/>
                    <a:lstStyle/>
                    <a:p>
                      <a:pPr algn="ctr"/>
                      <a:r>
                        <a:rPr lang="es-ES" dirty="0"/>
                        <a:t>¿QUE HACE?</a:t>
                      </a:r>
                      <a:endParaRPr lang="es-PE" dirty="0"/>
                    </a:p>
                  </a:txBody>
                  <a:tcPr>
                    <a:solidFill>
                      <a:schemeClr val="tx2">
                        <a:lumMod val="50000"/>
                        <a:lumOff val="50000"/>
                      </a:schemeClr>
                    </a:solidFill>
                  </a:tcPr>
                </a:tc>
                <a:extLst>
                  <a:ext uri="{0D108BD9-81ED-4DB2-BD59-A6C34878D82A}">
                    <a16:rowId xmlns:a16="http://schemas.microsoft.com/office/drawing/2014/main" val="74782692"/>
                  </a:ext>
                </a:extLst>
              </a:tr>
              <a:tr h="370840">
                <a:tc>
                  <a:txBody>
                    <a:bodyPr/>
                    <a:lstStyle/>
                    <a:p>
                      <a:r>
                        <a:rPr lang="es-ES" dirty="0"/>
                        <a:t>Vitamina A</a:t>
                      </a:r>
                      <a:endParaRPr lang="es-PE" dirty="0"/>
                    </a:p>
                  </a:txBody>
                  <a:tcPr/>
                </a:tc>
                <a:tc>
                  <a:txBody>
                    <a:bodyPr/>
                    <a:lstStyle/>
                    <a:p>
                      <a:pPr marL="0" indent="0">
                        <a:buFont typeface="Arial" panose="020B0604020202020204" pitchFamily="34" charset="0"/>
                        <a:buNone/>
                      </a:pPr>
                      <a:r>
                        <a:rPr lang="es-ES" dirty="0"/>
                        <a:t>Ayuda a la formación y mantenimiento de dientes, tejidos óseos y blandos, membranas mucosas y piel sanos.</a:t>
                      </a:r>
                    </a:p>
                  </a:txBody>
                  <a:tcPr/>
                </a:tc>
                <a:extLst>
                  <a:ext uri="{0D108BD9-81ED-4DB2-BD59-A6C34878D82A}">
                    <a16:rowId xmlns:a16="http://schemas.microsoft.com/office/drawing/2014/main" val="1665336040"/>
                  </a:ext>
                </a:extLst>
              </a:tr>
              <a:tr h="370840">
                <a:tc>
                  <a:txBody>
                    <a:bodyPr/>
                    <a:lstStyle/>
                    <a:p>
                      <a:r>
                        <a:rPr lang="es-ES" dirty="0"/>
                        <a:t>Vitamina D</a:t>
                      </a:r>
                      <a:endParaRPr lang="es-PE" dirty="0"/>
                    </a:p>
                  </a:txBody>
                  <a:tcPr/>
                </a:tc>
                <a:tc>
                  <a:txBody>
                    <a:bodyPr/>
                    <a:lstStyle/>
                    <a:p>
                      <a:r>
                        <a:rPr lang="es-ES" dirty="0"/>
                        <a:t>Es un antioxidante que favorece los dientes y encías sanos. Esta vitamina ayuda al cuerpo a absorber el hierro y a mantener el tejido saludable. También es esencial para la cicatrización de heridas.</a:t>
                      </a:r>
                      <a:endParaRPr lang="es-PE" dirty="0"/>
                    </a:p>
                  </a:txBody>
                  <a:tcPr/>
                </a:tc>
                <a:extLst>
                  <a:ext uri="{0D108BD9-81ED-4DB2-BD59-A6C34878D82A}">
                    <a16:rowId xmlns:a16="http://schemas.microsoft.com/office/drawing/2014/main" val="1048378472"/>
                  </a:ext>
                </a:extLst>
              </a:tr>
              <a:tr h="370840">
                <a:tc>
                  <a:txBody>
                    <a:bodyPr/>
                    <a:lstStyle/>
                    <a:p>
                      <a:r>
                        <a:rPr lang="es-ES" dirty="0"/>
                        <a:t>Vitamina E</a:t>
                      </a:r>
                      <a:endParaRPr lang="es-PE" dirty="0"/>
                    </a:p>
                  </a:txBody>
                  <a:tcPr/>
                </a:tc>
                <a:tc>
                  <a:txBody>
                    <a:bodyPr/>
                    <a:lstStyle/>
                    <a:p>
                      <a:r>
                        <a:rPr lang="es-ES" dirty="0"/>
                        <a:t>Promueve el crecimiento óseo; incrementa la absorción de </a:t>
                      </a:r>
                      <a:r>
                        <a:rPr lang="es-ES" dirty="0" err="1"/>
                        <a:t>calico</a:t>
                      </a:r>
                      <a:r>
                        <a:rPr lang="es-ES" dirty="0"/>
                        <a:t> y fósforo. </a:t>
                      </a:r>
                      <a:endParaRPr lang="es-PE" dirty="0"/>
                    </a:p>
                  </a:txBody>
                  <a:tcPr/>
                </a:tc>
                <a:extLst>
                  <a:ext uri="{0D108BD9-81ED-4DB2-BD59-A6C34878D82A}">
                    <a16:rowId xmlns:a16="http://schemas.microsoft.com/office/drawing/2014/main" val="2026640813"/>
                  </a:ext>
                </a:extLst>
              </a:tr>
              <a:tr h="370840">
                <a:tc>
                  <a:txBody>
                    <a:bodyPr/>
                    <a:lstStyle/>
                    <a:p>
                      <a:r>
                        <a:rPr lang="es-ES" dirty="0"/>
                        <a:t>Vitamina K</a:t>
                      </a:r>
                      <a:endParaRPr lang="es-PE" dirty="0"/>
                    </a:p>
                  </a:txBody>
                  <a:tcPr/>
                </a:tc>
                <a:tc>
                  <a:txBody>
                    <a:bodyPr/>
                    <a:lstStyle/>
                    <a:p>
                      <a:r>
                        <a:rPr lang="es-ES" dirty="0"/>
                        <a:t>Es un antioxidante que ayuda a que utilicemos la vitamina K de forma más efectiva. </a:t>
                      </a:r>
                      <a:endParaRPr lang="es-PE" dirty="0"/>
                    </a:p>
                  </a:txBody>
                  <a:tcPr/>
                </a:tc>
                <a:extLst>
                  <a:ext uri="{0D108BD9-81ED-4DB2-BD59-A6C34878D82A}">
                    <a16:rowId xmlns:a16="http://schemas.microsoft.com/office/drawing/2014/main" val="2415318625"/>
                  </a:ext>
                </a:extLst>
              </a:tr>
            </a:tbl>
          </a:graphicData>
        </a:graphic>
      </p:graphicFrame>
    </p:spTree>
    <p:extLst>
      <p:ext uri="{BB962C8B-B14F-4D97-AF65-F5344CB8AC3E}">
        <p14:creationId xmlns:p14="http://schemas.microsoft.com/office/powerpoint/2010/main" val="26723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343F2F55-2603-41ED-8DD1-F3206ACEFDF6}"/>
              </a:ext>
            </a:extLst>
          </p:cNvPr>
          <p:cNvGraphicFramePr>
            <a:graphicFrameLocks noGrp="1"/>
          </p:cNvGraphicFramePr>
          <p:nvPr>
            <p:extLst>
              <p:ext uri="{D42A27DB-BD31-4B8C-83A1-F6EECF244321}">
                <p14:modId xmlns:p14="http://schemas.microsoft.com/office/powerpoint/2010/main" val="1780863985"/>
              </p:ext>
            </p:extLst>
          </p:nvPr>
        </p:nvGraphicFramePr>
        <p:xfrm>
          <a:off x="1201588" y="1045383"/>
          <a:ext cx="10197432" cy="5702497"/>
        </p:xfrm>
        <a:graphic>
          <a:graphicData uri="http://schemas.openxmlformats.org/drawingml/2006/table">
            <a:tbl>
              <a:tblPr firstRow="1" bandRow="1">
                <a:tableStyleId>{5C22544A-7EE6-4342-B048-85BDC9FD1C3A}</a:tableStyleId>
              </a:tblPr>
              <a:tblGrid>
                <a:gridCol w="2663407">
                  <a:extLst>
                    <a:ext uri="{9D8B030D-6E8A-4147-A177-3AD203B41FA5}">
                      <a16:colId xmlns:a16="http://schemas.microsoft.com/office/drawing/2014/main" val="3398175413"/>
                    </a:ext>
                  </a:extLst>
                </a:gridCol>
                <a:gridCol w="7534025">
                  <a:extLst>
                    <a:ext uri="{9D8B030D-6E8A-4147-A177-3AD203B41FA5}">
                      <a16:colId xmlns:a16="http://schemas.microsoft.com/office/drawing/2014/main" val="1563557991"/>
                    </a:ext>
                  </a:extLst>
                </a:gridCol>
              </a:tblGrid>
              <a:tr h="495593">
                <a:tc gridSpan="2">
                  <a:txBody>
                    <a:bodyPr/>
                    <a:lstStyle/>
                    <a:p>
                      <a:pPr algn="ctr"/>
                      <a:r>
                        <a:rPr lang="es-ES" dirty="0"/>
                        <a:t>VITAMINAS HIDROSOLUBLES</a:t>
                      </a:r>
                      <a:endParaRPr lang="es-PE" dirty="0"/>
                    </a:p>
                  </a:txBody>
                  <a:tcPr/>
                </a:tc>
                <a:tc hMerge="1">
                  <a:txBody>
                    <a:bodyPr/>
                    <a:lstStyle/>
                    <a:p>
                      <a:endParaRPr lang="es-PE" dirty="0"/>
                    </a:p>
                  </a:txBody>
                  <a:tcPr/>
                </a:tc>
                <a:extLst>
                  <a:ext uri="{0D108BD9-81ED-4DB2-BD59-A6C34878D82A}">
                    <a16:rowId xmlns:a16="http://schemas.microsoft.com/office/drawing/2014/main" val="3694181499"/>
                  </a:ext>
                </a:extLst>
              </a:tr>
              <a:tr h="368520">
                <a:tc>
                  <a:txBody>
                    <a:bodyPr/>
                    <a:lstStyle/>
                    <a:p>
                      <a:pPr algn="ctr"/>
                      <a:r>
                        <a:rPr lang="es-ES" dirty="0"/>
                        <a:t>NOMBRE</a:t>
                      </a:r>
                      <a:endParaRPr lang="es-PE" dirty="0"/>
                    </a:p>
                  </a:txBody>
                  <a:tcPr>
                    <a:solidFill>
                      <a:schemeClr val="tx2">
                        <a:lumMod val="50000"/>
                        <a:lumOff val="50000"/>
                      </a:schemeClr>
                    </a:solidFill>
                  </a:tcPr>
                </a:tc>
                <a:tc>
                  <a:txBody>
                    <a:bodyPr/>
                    <a:lstStyle/>
                    <a:p>
                      <a:pPr algn="ctr"/>
                      <a:r>
                        <a:rPr lang="es-ES" dirty="0"/>
                        <a:t>¿QUE HACE?</a:t>
                      </a:r>
                      <a:endParaRPr lang="es-PE" dirty="0"/>
                    </a:p>
                  </a:txBody>
                  <a:tcPr>
                    <a:solidFill>
                      <a:schemeClr val="tx2">
                        <a:lumMod val="50000"/>
                        <a:lumOff val="50000"/>
                      </a:schemeClr>
                    </a:solidFill>
                  </a:tcPr>
                </a:tc>
                <a:extLst>
                  <a:ext uri="{0D108BD9-81ED-4DB2-BD59-A6C34878D82A}">
                    <a16:rowId xmlns:a16="http://schemas.microsoft.com/office/drawing/2014/main" val="395974567"/>
                  </a:ext>
                </a:extLst>
              </a:tr>
              <a:tr h="368520">
                <a:tc>
                  <a:txBody>
                    <a:bodyPr/>
                    <a:lstStyle/>
                    <a:p>
                      <a:r>
                        <a:rPr lang="es-PE" sz="1400" dirty="0"/>
                        <a:t>Vitamina C</a:t>
                      </a:r>
                    </a:p>
                  </a:txBody>
                  <a:tcPr/>
                </a:tc>
                <a:tc>
                  <a:txBody>
                    <a:bodyPr/>
                    <a:lstStyle/>
                    <a:p>
                      <a:r>
                        <a:rPr lang="es-ES" sz="1400" dirty="0"/>
                        <a:t>Funcionamiento celular, el crecimiento y el desarrollo normales</a:t>
                      </a:r>
                      <a:endParaRPr lang="es-PE" sz="1400" dirty="0"/>
                    </a:p>
                  </a:txBody>
                  <a:tcPr/>
                </a:tc>
                <a:extLst>
                  <a:ext uri="{0D108BD9-81ED-4DB2-BD59-A6C34878D82A}">
                    <a16:rowId xmlns:a16="http://schemas.microsoft.com/office/drawing/2014/main" val="1366324835"/>
                  </a:ext>
                </a:extLst>
              </a:tr>
              <a:tr h="368520">
                <a:tc>
                  <a:txBody>
                    <a:bodyPr/>
                    <a:lstStyle/>
                    <a:p>
                      <a:r>
                        <a:rPr lang="es-PE" sz="1400" dirty="0"/>
                        <a:t>Tiamina (B1)</a:t>
                      </a:r>
                    </a:p>
                  </a:txBody>
                  <a:tcPr/>
                </a:tc>
                <a:tc>
                  <a:txBody>
                    <a:bodyPr/>
                    <a:lstStyle/>
                    <a:p>
                      <a:r>
                        <a:rPr lang="es-ES" sz="1400" dirty="0"/>
                        <a:t>Ayuda a las células corporales a convertir los carbohidratos en energía. También es esencial para el funcionamiento del corazón y las neuronas sanas.</a:t>
                      </a:r>
                    </a:p>
                  </a:txBody>
                  <a:tcPr/>
                </a:tc>
                <a:extLst>
                  <a:ext uri="{0D108BD9-81ED-4DB2-BD59-A6C34878D82A}">
                    <a16:rowId xmlns:a16="http://schemas.microsoft.com/office/drawing/2014/main" val="1842488372"/>
                  </a:ext>
                </a:extLst>
              </a:tr>
              <a:tr h="368520">
                <a:tc>
                  <a:txBody>
                    <a:bodyPr/>
                    <a:lstStyle/>
                    <a:p>
                      <a:r>
                        <a:rPr lang="es-PE" sz="1400" dirty="0"/>
                        <a:t>Riboflavina (B2)</a:t>
                      </a:r>
                    </a:p>
                  </a:txBody>
                  <a:tcPr/>
                </a:tc>
                <a:tc>
                  <a:txBody>
                    <a:bodyPr/>
                    <a:lstStyle/>
                    <a:p>
                      <a:r>
                        <a:rPr lang="es-ES" sz="1400" dirty="0"/>
                        <a:t>Es un antioxidante que favorece los dientes y encías sanos. Esta vitamina ayuda al cuerpo a absorber el hierro y a mantener el tejido saludable. También es esencial para la cicatrización de heridas.</a:t>
                      </a:r>
                      <a:endParaRPr lang="es-PE" sz="1400" dirty="0"/>
                    </a:p>
                  </a:txBody>
                  <a:tcPr/>
                </a:tc>
                <a:extLst>
                  <a:ext uri="{0D108BD9-81ED-4DB2-BD59-A6C34878D82A}">
                    <a16:rowId xmlns:a16="http://schemas.microsoft.com/office/drawing/2014/main" val="3890142899"/>
                  </a:ext>
                </a:extLst>
              </a:tr>
              <a:tr h="548472">
                <a:tc>
                  <a:txBody>
                    <a:bodyPr/>
                    <a:lstStyle/>
                    <a:p>
                      <a:r>
                        <a:rPr lang="es-PE" sz="1400" dirty="0"/>
                        <a:t>Niacina (B3)</a:t>
                      </a:r>
                    </a:p>
                  </a:txBody>
                  <a:tcPr/>
                </a:tc>
                <a:tc>
                  <a:txBody>
                    <a:bodyPr/>
                    <a:lstStyle/>
                    <a:p>
                      <a:r>
                        <a:rPr lang="es-ES" sz="1400" dirty="0"/>
                        <a:t>Ayuda a algunas enzimas a funcionar correctamente y ayuda a que la piel, los nervios y el aparato digestivo se mantengan saludables. </a:t>
                      </a:r>
                      <a:endParaRPr lang="es-PE" sz="1400" dirty="0"/>
                    </a:p>
                  </a:txBody>
                  <a:tcPr/>
                </a:tc>
                <a:extLst>
                  <a:ext uri="{0D108BD9-81ED-4DB2-BD59-A6C34878D82A}">
                    <a16:rowId xmlns:a16="http://schemas.microsoft.com/office/drawing/2014/main" val="3073217770"/>
                  </a:ext>
                </a:extLst>
              </a:tr>
              <a:tr h="636076">
                <a:tc>
                  <a:txBody>
                    <a:bodyPr/>
                    <a:lstStyle/>
                    <a:p>
                      <a:r>
                        <a:rPr lang="es-PE" sz="1400" dirty="0"/>
                        <a:t>Ácido pantoténico (B5)</a:t>
                      </a:r>
                    </a:p>
                  </a:txBody>
                  <a:tcPr/>
                </a:tc>
                <a:tc>
                  <a:txBody>
                    <a:bodyPr/>
                    <a:lstStyle/>
                    <a:p>
                      <a:r>
                        <a:rPr lang="es-ES" sz="1400" dirty="0"/>
                        <a:t>Convertir los alimentos que consumimos en la energía que necesitamos.</a:t>
                      </a:r>
                      <a:endParaRPr lang="es-PE" sz="1400" dirty="0"/>
                    </a:p>
                  </a:txBody>
                  <a:tcPr/>
                </a:tc>
                <a:extLst>
                  <a:ext uri="{0D108BD9-81ED-4DB2-BD59-A6C34878D82A}">
                    <a16:rowId xmlns:a16="http://schemas.microsoft.com/office/drawing/2014/main" val="3825772387"/>
                  </a:ext>
                </a:extLst>
              </a:tr>
              <a:tr h="548472">
                <a:tc>
                  <a:txBody>
                    <a:bodyPr/>
                    <a:lstStyle/>
                    <a:p>
                      <a:r>
                        <a:rPr lang="es-PE" sz="1400" dirty="0"/>
                        <a:t>Piridoxina (B6)</a:t>
                      </a:r>
                    </a:p>
                  </a:txBody>
                  <a:tcPr/>
                </a:tc>
                <a:tc>
                  <a:txBody>
                    <a:bodyPr/>
                    <a:lstStyle/>
                    <a:p>
                      <a:r>
                        <a:rPr lang="es-ES" sz="1400" dirty="0"/>
                        <a:t> Ayuda a la formación de glóbulos rojos y al mantenimiento de la función cerebral.</a:t>
                      </a:r>
                      <a:endParaRPr lang="es-PE" sz="1400" dirty="0"/>
                    </a:p>
                  </a:txBody>
                  <a:tcPr/>
                </a:tc>
                <a:extLst>
                  <a:ext uri="{0D108BD9-81ED-4DB2-BD59-A6C34878D82A}">
                    <a16:rowId xmlns:a16="http://schemas.microsoft.com/office/drawing/2014/main" val="1293671335"/>
                  </a:ext>
                </a:extLst>
              </a:tr>
              <a:tr h="368520">
                <a:tc>
                  <a:txBody>
                    <a:bodyPr/>
                    <a:lstStyle/>
                    <a:p>
                      <a:r>
                        <a:rPr lang="es-PE" sz="1400" dirty="0"/>
                        <a:t>Biotina (B7)</a:t>
                      </a:r>
                    </a:p>
                  </a:txBody>
                  <a:tcPr/>
                </a:tc>
                <a:tc>
                  <a:txBody>
                    <a:bodyPr/>
                    <a:lstStyle/>
                    <a:p>
                      <a:r>
                        <a:rPr lang="es-ES" sz="1400" dirty="0"/>
                        <a:t>La biotina es una vitamina imprescindible en el metabolismo de las proteínas. </a:t>
                      </a:r>
                      <a:endParaRPr lang="es-PE" sz="1400" dirty="0"/>
                    </a:p>
                  </a:txBody>
                  <a:tcPr/>
                </a:tc>
                <a:extLst>
                  <a:ext uri="{0D108BD9-81ED-4DB2-BD59-A6C34878D82A}">
                    <a16:rowId xmlns:a16="http://schemas.microsoft.com/office/drawing/2014/main" val="1077824376"/>
                  </a:ext>
                </a:extLst>
              </a:tr>
              <a:tr h="783532">
                <a:tc>
                  <a:txBody>
                    <a:bodyPr/>
                    <a:lstStyle/>
                    <a:p>
                      <a:r>
                        <a:rPr lang="es-PE" sz="1400" dirty="0"/>
                        <a:t>Ácido fólico (B9)</a:t>
                      </a:r>
                    </a:p>
                  </a:txBody>
                  <a:tcPr/>
                </a:tc>
                <a:tc>
                  <a:txBody>
                    <a:bodyPr/>
                    <a:lstStyle/>
                    <a:p>
                      <a:r>
                        <a:rPr lang="es-ES" sz="1400" dirty="0"/>
                        <a:t>Ayuda en la formación de glóbulos rojos</a:t>
                      </a:r>
                    </a:p>
                    <a:p>
                      <a:r>
                        <a:rPr lang="es-ES" sz="1400" dirty="0"/>
                        <a:t>Trabaja conjuntamente con la vitamina  B 12  ayudando en la formación de glóbulos rojos.</a:t>
                      </a:r>
                      <a:endParaRPr lang="es-PE" sz="1400" dirty="0"/>
                    </a:p>
                  </a:txBody>
                  <a:tcPr/>
                </a:tc>
                <a:extLst>
                  <a:ext uri="{0D108BD9-81ED-4DB2-BD59-A6C34878D82A}">
                    <a16:rowId xmlns:a16="http://schemas.microsoft.com/office/drawing/2014/main" val="1316166816"/>
                  </a:ext>
                </a:extLst>
              </a:tr>
              <a:tr h="548472">
                <a:tc>
                  <a:txBody>
                    <a:bodyPr/>
                    <a:lstStyle/>
                    <a:p>
                      <a:r>
                        <a:rPr lang="es-PE" sz="1400" dirty="0"/>
                        <a:t>Cobalamina (B12)</a:t>
                      </a:r>
                    </a:p>
                  </a:txBody>
                  <a:tcPr/>
                </a:tc>
                <a:tc>
                  <a:txBody>
                    <a:bodyPr/>
                    <a:lstStyle/>
                    <a:p>
                      <a:r>
                        <a:rPr lang="es-ES" sz="1400" dirty="0"/>
                        <a:t>Ayuda a la formación de glóbulos rojos y al mantenimiento del sistema nervioso central.</a:t>
                      </a:r>
                      <a:endParaRPr lang="es-PE" sz="1400" dirty="0"/>
                    </a:p>
                  </a:txBody>
                  <a:tcPr/>
                </a:tc>
                <a:extLst>
                  <a:ext uri="{0D108BD9-81ED-4DB2-BD59-A6C34878D82A}">
                    <a16:rowId xmlns:a16="http://schemas.microsoft.com/office/drawing/2014/main" val="1318812896"/>
                  </a:ext>
                </a:extLst>
              </a:tr>
            </a:tbl>
          </a:graphicData>
        </a:graphic>
      </p:graphicFrame>
    </p:spTree>
    <p:extLst>
      <p:ext uri="{BB962C8B-B14F-4D97-AF65-F5344CB8AC3E}">
        <p14:creationId xmlns:p14="http://schemas.microsoft.com/office/powerpoint/2010/main" val="3691364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8E28357D-6993-4FE4-AFC3-48B23BF73258}"/>
              </a:ext>
            </a:extLst>
          </p:cNvPr>
          <p:cNvGraphicFramePr>
            <a:graphicFrameLocks noGrp="1"/>
          </p:cNvGraphicFramePr>
          <p:nvPr>
            <p:extLst>
              <p:ext uri="{D42A27DB-BD31-4B8C-83A1-F6EECF244321}">
                <p14:modId xmlns:p14="http://schemas.microsoft.com/office/powerpoint/2010/main" val="3488468785"/>
              </p:ext>
            </p:extLst>
          </p:nvPr>
        </p:nvGraphicFramePr>
        <p:xfrm>
          <a:off x="1151254" y="1213163"/>
          <a:ext cx="10316496" cy="4320200"/>
        </p:xfrm>
        <a:graphic>
          <a:graphicData uri="http://schemas.openxmlformats.org/drawingml/2006/table">
            <a:tbl>
              <a:tblPr firstRow="1" bandRow="1">
                <a:tableStyleId>{5C22544A-7EE6-4342-B048-85BDC9FD1C3A}</a:tableStyleId>
              </a:tblPr>
              <a:tblGrid>
                <a:gridCol w="2694505">
                  <a:extLst>
                    <a:ext uri="{9D8B030D-6E8A-4147-A177-3AD203B41FA5}">
                      <a16:colId xmlns:a16="http://schemas.microsoft.com/office/drawing/2014/main" val="3398175413"/>
                    </a:ext>
                  </a:extLst>
                </a:gridCol>
                <a:gridCol w="7621991">
                  <a:extLst>
                    <a:ext uri="{9D8B030D-6E8A-4147-A177-3AD203B41FA5}">
                      <a16:colId xmlns:a16="http://schemas.microsoft.com/office/drawing/2014/main" val="1563557991"/>
                    </a:ext>
                  </a:extLst>
                </a:gridCol>
              </a:tblGrid>
              <a:tr h="154243">
                <a:tc gridSpan="2">
                  <a:txBody>
                    <a:bodyPr/>
                    <a:lstStyle/>
                    <a:p>
                      <a:pPr algn="ctr"/>
                      <a:r>
                        <a:rPr lang="es-ES" sz="3200" dirty="0"/>
                        <a:t>VITAMINAS HIDROSOLUBLES</a:t>
                      </a:r>
                      <a:endParaRPr lang="es-PE" sz="3200" dirty="0"/>
                    </a:p>
                  </a:txBody>
                  <a:tcPr/>
                </a:tc>
                <a:tc hMerge="1">
                  <a:txBody>
                    <a:bodyPr/>
                    <a:lstStyle/>
                    <a:p>
                      <a:endParaRPr lang="es-PE" dirty="0"/>
                    </a:p>
                  </a:txBody>
                  <a:tcPr/>
                </a:tc>
                <a:extLst>
                  <a:ext uri="{0D108BD9-81ED-4DB2-BD59-A6C34878D82A}">
                    <a16:rowId xmlns:a16="http://schemas.microsoft.com/office/drawing/2014/main" val="3694181499"/>
                  </a:ext>
                </a:extLst>
              </a:tr>
              <a:tr h="526706">
                <a:tc>
                  <a:txBody>
                    <a:bodyPr/>
                    <a:lstStyle/>
                    <a:p>
                      <a:pPr algn="ctr"/>
                      <a:r>
                        <a:rPr lang="es-ES" dirty="0"/>
                        <a:t>NOMBRE</a:t>
                      </a:r>
                      <a:endParaRPr lang="es-PE" dirty="0"/>
                    </a:p>
                  </a:txBody>
                  <a:tcPr>
                    <a:solidFill>
                      <a:schemeClr val="tx2">
                        <a:lumMod val="50000"/>
                        <a:lumOff val="50000"/>
                      </a:schemeClr>
                    </a:solidFill>
                  </a:tcPr>
                </a:tc>
                <a:tc>
                  <a:txBody>
                    <a:bodyPr/>
                    <a:lstStyle/>
                    <a:p>
                      <a:pPr algn="ctr"/>
                      <a:r>
                        <a:rPr lang="es-ES" dirty="0"/>
                        <a:t>¿QUE HACE?</a:t>
                      </a:r>
                      <a:endParaRPr lang="es-PE" dirty="0"/>
                    </a:p>
                  </a:txBody>
                  <a:tcPr>
                    <a:solidFill>
                      <a:schemeClr val="tx2">
                        <a:lumMod val="50000"/>
                        <a:lumOff val="50000"/>
                      </a:schemeClr>
                    </a:solidFill>
                  </a:tcPr>
                </a:tc>
                <a:extLst>
                  <a:ext uri="{0D108BD9-81ED-4DB2-BD59-A6C34878D82A}">
                    <a16:rowId xmlns:a16="http://schemas.microsoft.com/office/drawing/2014/main" val="395974567"/>
                  </a:ext>
                </a:extLst>
              </a:tr>
              <a:tr h="783903">
                <a:tc>
                  <a:txBody>
                    <a:bodyPr/>
                    <a:lstStyle/>
                    <a:p>
                      <a:r>
                        <a:rPr lang="es-PE" sz="1400" dirty="0"/>
                        <a:t>Piridoxina (B6)</a:t>
                      </a:r>
                    </a:p>
                  </a:txBody>
                  <a:tcPr/>
                </a:tc>
                <a:tc>
                  <a:txBody>
                    <a:bodyPr/>
                    <a:lstStyle/>
                    <a:p>
                      <a:r>
                        <a:rPr lang="es-ES" sz="1400" dirty="0"/>
                        <a:t> Ayuda a la formación de glóbulos rojos y al mantenimiento de la función cerebral.</a:t>
                      </a:r>
                      <a:endParaRPr lang="es-PE" sz="1400" dirty="0"/>
                    </a:p>
                  </a:txBody>
                  <a:tcPr/>
                </a:tc>
                <a:extLst>
                  <a:ext uri="{0D108BD9-81ED-4DB2-BD59-A6C34878D82A}">
                    <a16:rowId xmlns:a16="http://schemas.microsoft.com/office/drawing/2014/main" val="1293671335"/>
                  </a:ext>
                </a:extLst>
              </a:tr>
              <a:tr h="526706">
                <a:tc>
                  <a:txBody>
                    <a:bodyPr/>
                    <a:lstStyle/>
                    <a:p>
                      <a:r>
                        <a:rPr lang="es-PE" sz="1400" dirty="0"/>
                        <a:t>Biotina (B7)</a:t>
                      </a:r>
                    </a:p>
                  </a:txBody>
                  <a:tcPr/>
                </a:tc>
                <a:tc>
                  <a:txBody>
                    <a:bodyPr/>
                    <a:lstStyle/>
                    <a:p>
                      <a:r>
                        <a:rPr lang="es-ES" sz="1400" dirty="0"/>
                        <a:t>La biotina es una vitamina imprescindible en el metabolismo de las proteínas. </a:t>
                      </a:r>
                      <a:endParaRPr lang="es-PE" sz="1400" dirty="0"/>
                    </a:p>
                  </a:txBody>
                  <a:tcPr/>
                </a:tc>
                <a:extLst>
                  <a:ext uri="{0D108BD9-81ED-4DB2-BD59-A6C34878D82A}">
                    <a16:rowId xmlns:a16="http://schemas.microsoft.com/office/drawing/2014/main" val="1077824376"/>
                  </a:ext>
                </a:extLst>
              </a:tr>
              <a:tr h="1119862">
                <a:tc>
                  <a:txBody>
                    <a:bodyPr/>
                    <a:lstStyle/>
                    <a:p>
                      <a:r>
                        <a:rPr lang="es-PE" sz="1400" dirty="0"/>
                        <a:t>Ácido fólico (B9)</a:t>
                      </a:r>
                    </a:p>
                  </a:txBody>
                  <a:tcPr/>
                </a:tc>
                <a:tc>
                  <a:txBody>
                    <a:bodyPr/>
                    <a:lstStyle/>
                    <a:p>
                      <a:r>
                        <a:rPr lang="es-ES" sz="1400" dirty="0"/>
                        <a:t>Ayuda en la formación de glóbulos rojos</a:t>
                      </a:r>
                    </a:p>
                    <a:p>
                      <a:r>
                        <a:rPr lang="es-ES" sz="1400" dirty="0"/>
                        <a:t>Trabaja conjuntamente con la vitamina  B 12  ayudando en la formación de glóbulos rojos.</a:t>
                      </a:r>
                      <a:endParaRPr lang="es-PE" sz="1400" dirty="0"/>
                    </a:p>
                  </a:txBody>
                  <a:tcPr/>
                </a:tc>
                <a:extLst>
                  <a:ext uri="{0D108BD9-81ED-4DB2-BD59-A6C34878D82A}">
                    <a16:rowId xmlns:a16="http://schemas.microsoft.com/office/drawing/2014/main" val="1316166816"/>
                  </a:ext>
                </a:extLst>
              </a:tr>
              <a:tr h="783903">
                <a:tc>
                  <a:txBody>
                    <a:bodyPr/>
                    <a:lstStyle/>
                    <a:p>
                      <a:r>
                        <a:rPr lang="es-PE" sz="1400" dirty="0"/>
                        <a:t>Cobalamina (B12)</a:t>
                      </a:r>
                    </a:p>
                  </a:txBody>
                  <a:tcPr/>
                </a:tc>
                <a:tc>
                  <a:txBody>
                    <a:bodyPr/>
                    <a:lstStyle/>
                    <a:p>
                      <a:r>
                        <a:rPr lang="es-ES" sz="1400" dirty="0"/>
                        <a:t>Ayuda a la formación de glóbulos rojos y al mantenimiento del sistema nervioso central.</a:t>
                      </a:r>
                      <a:endParaRPr lang="es-PE" sz="1400" dirty="0"/>
                    </a:p>
                  </a:txBody>
                  <a:tcPr/>
                </a:tc>
                <a:extLst>
                  <a:ext uri="{0D108BD9-81ED-4DB2-BD59-A6C34878D82A}">
                    <a16:rowId xmlns:a16="http://schemas.microsoft.com/office/drawing/2014/main" val="1318812896"/>
                  </a:ext>
                </a:extLst>
              </a:tr>
            </a:tbl>
          </a:graphicData>
        </a:graphic>
      </p:graphicFrame>
    </p:spTree>
    <p:extLst>
      <p:ext uri="{BB962C8B-B14F-4D97-AF65-F5344CB8AC3E}">
        <p14:creationId xmlns:p14="http://schemas.microsoft.com/office/powerpoint/2010/main" val="418039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15F332-16E7-456F-A416-800E6C72FE16}"/>
              </a:ext>
            </a:extLst>
          </p:cNvPr>
          <p:cNvSpPr>
            <a:spLocks noGrp="1"/>
          </p:cNvSpPr>
          <p:nvPr>
            <p:ph type="title"/>
          </p:nvPr>
        </p:nvSpPr>
        <p:spPr/>
        <p:txBody>
          <a:bodyPr>
            <a:normAutofit fontScale="90000"/>
          </a:bodyPr>
          <a:lstStyle/>
          <a:p>
            <a:r>
              <a:rPr lang="es-ES" dirty="0"/>
              <a:t>¿Cuál es la enfermedad que se produce por la deficiencia?</a:t>
            </a:r>
            <a:br>
              <a:rPr lang="es-ES" dirty="0"/>
            </a:br>
            <a:endParaRPr lang="es-PE" dirty="0"/>
          </a:p>
        </p:txBody>
      </p:sp>
      <p:sp>
        <p:nvSpPr>
          <p:cNvPr id="4" name="CuadroTexto 3">
            <a:extLst>
              <a:ext uri="{FF2B5EF4-FFF2-40B4-BE49-F238E27FC236}">
                <a16:creationId xmlns:a16="http://schemas.microsoft.com/office/drawing/2014/main" id="{4C604834-D0DF-4E73-9A08-C2988A70464F}"/>
              </a:ext>
            </a:extLst>
          </p:cNvPr>
          <p:cNvSpPr txBox="1"/>
          <p:nvPr/>
        </p:nvSpPr>
        <p:spPr>
          <a:xfrm>
            <a:off x="1502341" y="2228671"/>
            <a:ext cx="2619375" cy="1477328"/>
          </a:xfrm>
          <a:prstGeom prst="rect">
            <a:avLst/>
          </a:prstGeom>
          <a:noFill/>
        </p:spPr>
        <p:txBody>
          <a:bodyPr wrap="square" rtlCol="0">
            <a:spAutoFit/>
          </a:bodyPr>
          <a:lstStyle/>
          <a:p>
            <a:r>
              <a:rPr lang="es-ES" dirty="0"/>
              <a:t>Vitamina A:</a:t>
            </a:r>
          </a:p>
          <a:p>
            <a:pPr marL="285750" indent="-285750">
              <a:buFont typeface="Arial" panose="020B0604020202020204" pitchFamily="34" charset="0"/>
              <a:buChar char="•"/>
            </a:pPr>
            <a:r>
              <a:rPr lang="es-ES" dirty="0"/>
              <a:t>Ceguera(principalmente en niños de corta edad)</a:t>
            </a:r>
          </a:p>
          <a:p>
            <a:pPr marL="285750" indent="-285750">
              <a:buFont typeface="Arial" panose="020B0604020202020204" pitchFamily="34" charset="0"/>
              <a:buChar char="•"/>
            </a:pPr>
            <a:r>
              <a:rPr lang="es-ES" dirty="0"/>
              <a:t>Sequedad en los ojos</a:t>
            </a:r>
          </a:p>
        </p:txBody>
      </p:sp>
      <p:pic>
        <p:nvPicPr>
          <p:cNvPr id="1026" name="Picture 2" descr="6 consecuencias de la falta de vitamina A - Tua Saúde">
            <a:extLst>
              <a:ext uri="{FF2B5EF4-FFF2-40B4-BE49-F238E27FC236}">
                <a16:creationId xmlns:a16="http://schemas.microsoft.com/office/drawing/2014/main" id="{A3DA24F4-CCA1-4595-9AC6-C47868B7B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342" y="4041185"/>
            <a:ext cx="2619375" cy="174761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5">
            <a:extLst>
              <a:ext uri="{FF2B5EF4-FFF2-40B4-BE49-F238E27FC236}">
                <a16:creationId xmlns:a16="http://schemas.microsoft.com/office/drawing/2014/main" id="{20B67578-5155-48AF-B26A-DC9D40CD532C}"/>
              </a:ext>
            </a:extLst>
          </p:cNvPr>
          <p:cNvCxnSpPr>
            <a:cxnSpLocks/>
          </p:cNvCxnSpPr>
          <p:nvPr/>
        </p:nvCxnSpPr>
        <p:spPr>
          <a:xfrm flipH="1">
            <a:off x="4571999" y="1874517"/>
            <a:ext cx="1" cy="4333336"/>
          </a:xfrm>
          <a:prstGeom prst="line">
            <a:avLst/>
          </a:prstGeom>
        </p:spPr>
        <p:style>
          <a:lnRef idx="3">
            <a:schemeClr val="dk1"/>
          </a:lnRef>
          <a:fillRef idx="0">
            <a:schemeClr val="dk1"/>
          </a:fillRef>
          <a:effectRef idx="2">
            <a:schemeClr val="dk1"/>
          </a:effectRef>
          <a:fontRef idx="minor">
            <a:schemeClr val="tx1"/>
          </a:fontRef>
        </p:style>
      </p:cxnSp>
      <p:sp>
        <p:nvSpPr>
          <p:cNvPr id="8" name="CuadroTexto 7">
            <a:extLst>
              <a:ext uri="{FF2B5EF4-FFF2-40B4-BE49-F238E27FC236}">
                <a16:creationId xmlns:a16="http://schemas.microsoft.com/office/drawing/2014/main" id="{2B4A79A1-6DB3-4424-BEE7-6D87A26455AC}"/>
              </a:ext>
            </a:extLst>
          </p:cNvPr>
          <p:cNvSpPr txBox="1"/>
          <p:nvPr/>
        </p:nvSpPr>
        <p:spPr>
          <a:xfrm>
            <a:off x="4680677" y="2228670"/>
            <a:ext cx="3120705" cy="1200329"/>
          </a:xfrm>
          <a:prstGeom prst="rect">
            <a:avLst/>
          </a:prstGeom>
          <a:noFill/>
        </p:spPr>
        <p:txBody>
          <a:bodyPr wrap="square" rtlCol="0">
            <a:spAutoFit/>
          </a:bodyPr>
          <a:lstStyle/>
          <a:p>
            <a:r>
              <a:rPr lang="es-ES" dirty="0"/>
              <a:t>Vitamina D:</a:t>
            </a:r>
          </a:p>
          <a:p>
            <a:pPr marL="285750" indent="-285750">
              <a:buFont typeface="Arial" panose="020B0604020202020204" pitchFamily="34" charset="0"/>
              <a:buChar char="•"/>
            </a:pPr>
            <a:r>
              <a:rPr lang="es-ES" dirty="0"/>
              <a:t>Dolor muscular</a:t>
            </a:r>
          </a:p>
          <a:p>
            <a:pPr marL="285750" indent="-285750">
              <a:buFont typeface="Arial" panose="020B0604020202020204" pitchFamily="34" charset="0"/>
              <a:buChar char="•"/>
            </a:pPr>
            <a:r>
              <a:rPr lang="es-ES" dirty="0"/>
              <a:t>Dolor en los huesos</a:t>
            </a:r>
          </a:p>
          <a:p>
            <a:pPr marL="285750" indent="-285750">
              <a:buFont typeface="Arial" panose="020B0604020202020204" pitchFamily="34" charset="0"/>
              <a:buChar char="•"/>
            </a:pPr>
            <a:r>
              <a:rPr lang="es-ES" dirty="0"/>
              <a:t>Calambres</a:t>
            </a:r>
          </a:p>
        </p:txBody>
      </p:sp>
      <p:pic>
        <p:nvPicPr>
          <p:cNvPr id="1028" name="Picture 4" descr="Los calambres musculares en la diálisis: Por qué se producen y como  prevenirlos. - ALCER Cáceres">
            <a:extLst>
              <a:ext uri="{FF2B5EF4-FFF2-40B4-BE49-F238E27FC236}">
                <a16:creationId xmlns:a16="http://schemas.microsoft.com/office/drawing/2014/main" id="{9BB3F728-E159-4EC6-8B40-7FD6730F9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669" y="4054058"/>
            <a:ext cx="2619375" cy="15716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Conector recto 10">
            <a:extLst>
              <a:ext uri="{FF2B5EF4-FFF2-40B4-BE49-F238E27FC236}">
                <a16:creationId xmlns:a16="http://schemas.microsoft.com/office/drawing/2014/main" id="{6BDDC0B2-63FA-4207-8228-7B33AD0706C4}"/>
              </a:ext>
            </a:extLst>
          </p:cNvPr>
          <p:cNvCxnSpPr>
            <a:cxnSpLocks/>
          </p:cNvCxnSpPr>
          <p:nvPr/>
        </p:nvCxnSpPr>
        <p:spPr>
          <a:xfrm flipH="1">
            <a:off x="7550714" y="1917407"/>
            <a:ext cx="1" cy="4333336"/>
          </a:xfrm>
          <a:prstGeom prst="line">
            <a:avLst/>
          </a:prstGeom>
        </p:spPr>
        <p:style>
          <a:lnRef idx="3">
            <a:schemeClr val="dk1"/>
          </a:lnRef>
          <a:fillRef idx="0">
            <a:schemeClr val="dk1"/>
          </a:fillRef>
          <a:effectRef idx="2">
            <a:schemeClr val="dk1"/>
          </a:effectRef>
          <a:fontRef idx="minor">
            <a:schemeClr val="tx1"/>
          </a:fontRef>
        </p:style>
      </p:cxnSp>
      <p:sp>
        <p:nvSpPr>
          <p:cNvPr id="12" name="CuadroTexto 11">
            <a:extLst>
              <a:ext uri="{FF2B5EF4-FFF2-40B4-BE49-F238E27FC236}">
                <a16:creationId xmlns:a16="http://schemas.microsoft.com/office/drawing/2014/main" id="{89BB8C71-3210-4DDA-893A-672FD99455B3}"/>
              </a:ext>
            </a:extLst>
          </p:cNvPr>
          <p:cNvSpPr txBox="1"/>
          <p:nvPr/>
        </p:nvSpPr>
        <p:spPr>
          <a:xfrm>
            <a:off x="7910059" y="2228669"/>
            <a:ext cx="3120705" cy="1754326"/>
          </a:xfrm>
          <a:prstGeom prst="rect">
            <a:avLst/>
          </a:prstGeom>
          <a:noFill/>
        </p:spPr>
        <p:txBody>
          <a:bodyPr wrap="square" rtlCol="0">
            <a:spAutoFit/>
          </a:bodyPr>
          <a:lstStyle/>
          <a:p>
            <a:r>
              <a:rPr lang="es-ES" dirty="0"/>
              <a:t>Vitamina E:</a:t>
            </a:r>
          </a:p>
          <a:p>
            <a:pPr marL="285750" indent="-285750">
              <a:buFont typeface="Arial" panose="020B0604020202020204" pitchFamily="34" charset="0"/>
              <a:buChar char="•"/>
            </a:pPr>
            <a:r>
              <a:rPr lang="es-ES" dirty="0"/>
              <a:t>Perdida de sensibilidad(brazos y piernas)</a:t>
            </a:r>
          </a:p>
          <a:p>
            <a:pPr marL="285750" indent="-285750">
              <a:buFont typeface="Arial" panose="020B0604020202020204" pitchFamily="34" charset="0"/>
              <a:buChar char="•"/>
            </a:pPr>
            <a:r>
              <a:rPr lang="es-ES" dirty="0"/>
              <a:t>Debilita el sistema inmunitario.</a:t>
            </a:r>
          </a:p>
        </p:txBody>
      </p:sp>
      <p:pic>
        <p:nvPicPr>
          <p:cNvPr id="1030" name="Picture 6" descr="Duda resuelta: ¿el frío hace que nos resfriemos más?">
            <a:extLst>
              <a:ext uri="{FF2B5EF4-FFF2-40B4-BE49-F238E27FC236}">
                <a16:creationId xmlns:a16="http://schemas.microsoft.com/office/drawing/2014/main" id="{473504DD-BD13-4656-8F54-F2DCE9E9B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2488" y="4132274"/>
            <a:ext cx="2888276" cy="1415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045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0BFF106-78AA-4F4F-9314-FBFD62FCD4FB}"/>
              </a:ext>
            </a:extLst>
          </p:cNvPr>
          <p:cNvSpPr txBox="1"/>
          <p:nvPr/>
        </p:nvSpPr>
        <p:spPr>
          <a:xfrm>
            <a:off x="1293793" y="447997"/>
            <a:ext cx="2619375" cy="923330"/>
          </a:xfrm>
          <a:prstGeom prst="rect">
            <a:avLst/>
          </a:prstGeom>
          <a:noFill/>
        </p:spPr>
        <p:txBody>
          <a:bodyPr wrap="square" rtlCol="0">
            <a:spAutoFit/>
          </a:bodyPr>
          <a:lstStyle/>
          <a:p>
            <a:r>
              <a:rPr lang="es-ES" dirty="0"/>
              <a:t>Vitamina K:</a:t>
            </a:r>
          </a:p>
          <a:p>
            <a:pPr marL="285750" indent="-285750">
              <a:buFont typeface="Arial" panose="020B0604020202020204" pitchFamily="34" charset="0"/>
              <a:buChar char="•"/>
            </a:pPr>
            <a:r>
              <a:rPr lang="es-MX" dirty="0"/>
              <a:t>Osteoporosis</a:t>
            </a:r>
          </a:p>
          <a:p>
            <a:pPr marL="285750" indent="-285750">
              <a:buFont typeface="Arial" panose="020B0604020202020204" pitchFamily="34" charset="0"/>
              <a:buChar char="•"/>
            </a:pPr>
            <a:r>
              <a:rPr lang="es-MX" dirty="0"/>
              <a:t>Coagulación más lenta </a:t>
            </a:r>
            <a:endParaRPr lang="es-ES" dirty="0"/>
          </a:p>
        </p:txBody>
      </p:sp>
      <p:pic>
        <p:nvPicPr>
          <p:cNvPr id="8" name="Imagen 7">
            <a:extLst>
              <a:ext uri="{FF2B5EF4-FFF2-40B4-BE49-F238E27FC236}">
                <a16:creationId xmlns:a16="http://schemas.microsoft.com/office/drawing/2014/main" id="{8847AB3B-54FB-403A-9131-529062CCEF70}"/>
              </a:ext>
            </a:extLst>
          </p:cNvPr>
          <p:cNvPicPr>
            <a:picLocks noChangeAspect="1"/>
          </p:cNvPicPr>
          <p:nvPr/>
        </p:nvPicPr>
        <p:blipFill>
          <a:blip r:embed="rId2"/>
          <a:stretch>
            <a:fillRect/>
          </a:stretch>
        </p:blipFill>
        <p:spPr>
          <a:xfrm>
            <a:off x="1293793" y="1560095"/>
            <a:ext cx="2491873" cy="1868905"/>
          </a:xfrm>
          <a:prstGeom prst="rect">
            <a:avLst/>
          </a:prstGeom>
        </p:spPr>
      </p:pic>
      <p:sp>
        <p:nvSpPr>
          <p:cNvPr id="9" name="CuadroTexto 8">
            <a:extLst>
              <a:ext uri="{FF2B5EF4-FFF2-40B4-BE49-F238E27FC236}">
                <a16:creationId xmlns:a16="http://schemas.microsoft.com/office/drawing/2014/main" id="{0FD23548-D938-43E5-9334-313915018192}"/>
              </a:ext>
            </a:extLst>
          </p:cNvPr>
          <p:cNvSpPr txBox="1"/>
          <p:nvPr/>
        </p:nvSpPr>
        <p:spPr>
          <a:xfrm>
            <a:off x="7650979" y="771162"/>
            <a:ext cx="2619375" cy="1200329"/>
          </a:xfrm>
          <a:prstGeom prst="rect">
            <a:avLst/>
          </a:prstGeom>
          <a:noFill/>
        </p:spPr>
        <p:txBody>
          <a:bodyPr wrap="square" rtlCol="0">
            <a:spAutoFit/>
          </a:bodyPr>
          <a:lstStyle/>
          <a:p>
            <a:r>
              <a:rPr lang="es-ES" dirty="0"/>
              <a:t>Vitamina B2:</a:t>
            </a:r>
          </a:p>
          <a:p>
            <a:pPr marL="285750" indent="-285750">
              <a:buFont typeface="Arial" panose="020B0604020202020204" pitchFamily="34" charset="0"/>
              <a:buChar char="•"/>
            </a:pPr>
            <a:r>
              <a:rPr lang="es-MX" dirty="0"/>
              <a:t>Caída del cabello</a:t>
            </a:r>
          </a:p>
          <a:p>
            <a:pPr marL="285750" indent="-285750">
              <a:buFont typeface="Arial" panose="020B0604020202020204" pitchFamily="34" charset="0"/>
              <a:buChar char="•"/>
            </a:pPr>
            <a:r>
              <a:rPr lang="es-MX" dirty="0"/>
              <a:t>Dolor de garganta</a:t>
            </a:r>
          </a:p>
          <a:p>
            <a:pPr marL="285750" indent="-285750">
              <a:buFont typeface="Arial" panose="020B0604020202020204" pitchFamily="34" charset="0"/>
              <a:buChar char="•"/>
            </a:pPr>
            <a:r>
              <a:rPr lang="es-MX" dirty="0"/>
              <a:t>Trastornos hepáticos</a:t>
            </a:r>
          </a:p>
        </p:txBody>
      </p:sp>
      <p:pic>
        <p:nvPicPr>
          <p:cNvPr id="2056" name="Picture 8" descr="Daño neurológico: ¿Qué es la atrofia cerebral?">
            <a:extLst>
              <a:ext uri="{FF2B5EF4-FFF2-40B4-BE49-F238E27FC236}">
                <a16:creationId xmlns:a16="http://schemas.microsoft.com/office/drawing/2014/main" id="{2BF7B9CD-1B60-43FA-B190-4DE69BAF9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9729" y="4864730"/>
            <a:ext cx="4485374" cy="1868906"/>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23A527FF-34E9-40DD-A460-31F3951C541B}"/>
              </a:ext>
            </a:extLst>
          </p:cNvPr>
          <p:cNvSpPr txBox="1"/>
          <p:nvPr/>
        </p:nvSpPr>
        <p:spPr>
          <a:xfrm>
            <a:off x="4662636" y="3119735"/>
            <a:ext cx="2619375" cy="1200329"/>
          </a:xfrm>
          <a:prstGeom prst="rect">
            <a:avLst/>
          </a:prstGeom>
          <a:noFill/>
        </p:spPr>
        <p:txBody>
          <a:bodyPr wrap="square" rtlCol="0">
            <a:spAutoFit/>
          </a:bodyPr>
          <a:lstStyle/>
          <a:p>
            <a:r>
              <a:rPr lang="es-ES" dirty="0"/>
              <a:t>Vitamina B1:</a:t>
            </a:r>
          </a:p>
          <a:p>
            <a:pPr marL="285750" indent="-285750">
              <a:buFont typeface="Arial" panose="020B0604020202020204" pitchFamily="34" charset="0"/>
              <a:buChar char="•"/>
            </a:pPr>
            <a:r>
              <a:rPr lang="es-MX" dirty="0"/>
              <a:t>Fatiga</a:t>
            </a:r>
          </a:p>
          <a:p>
            <a:pPr marL="285750" indent="-285750">
              <a:buFont typeface="Arial" panose="020B0604020202020204" pitchFamily="34" charset="0"/>
              <a:buChar char="•"/>
            </a:pPr>
            <a:r>
              <a:rPr lang="es-MX" dirty="0"/>
              <a:t>Psicosis </a:t>
            </a:r>
          </a:p>
          <a:p>
            <a:pPr marL="285750" indent="-285750">
              <a:buFont typeface="Arial" panose="020B0604020202020204" pitchFamily="34" charset="0"/>
              <a:buChar char="•"/>
            </a:pPr>
            <a:r>
              <a:rPr lang="es-MX" dirty="0"/>
              <a:t>Daño neurológico.</a:t>
            </a:r>
          </a:p>
        </p:txBody>
      </p:sp>
      <p:pic>
        <p:nvPicPr>
          <p:cNvPr id="2058" name="Picture 10" descr="Trucos: Los trucos para evitar el dolor de garganta cuando hace frío">
            <a:extLst>
              <a:ext uri="{FF2B5EF4-FFF2-40B4-BE49-F238E27FC236}">
                <a16:creationId xmlns:a16="http://schemas.microsoft.com/office/drawing/2014/main" id="{82883300-A674-48CE-8C80-09481757F2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979" y="2400300"/>
            <a:ext cx="3657600" cy="205740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Conector recto 12">
            <a:extLst>
              <a:ext uri="{FF2B5EF4-FFF2-40B4-BE49-F238E27FC236}">
                <a16:creationId xmlns:a16="http://schemas.microsoft.com/office/drawing/2014/main" id="{F813612A-CD93-4E6F-B081-5FD5A0C569CE}"/>
              </a:ext>
            </a:extLst>
          </p:cNvPr>
          <p:cNvCxnSpPr>
            <a:cxnSpLocks/>
          </p:cNvCxnSpPr>
          <p:nvPr/>
        </p:nvCxnSpPr>
        <p:spPr>
          <a:xfrm flipH="1">
            <a:off x="4193172" y="124364"/>
            <a:ext cx="1" cy="4333336"/>
          </a:xfrm>
          <a:prstGeom prst="line">
            <a:avLst/>
          </a:prstGeom>
        </p:spPr>
        <p:style>
          <a:lnRef idx="3">
            <a:schemeClr val="dk1"/>
          </a:lnRef>
          <a:fillRef idx="0">
            <a:schemeClr val="dk1"/>
          </a:fillRef>
          <a:effectRef idx="2">
            <a:schemeClr val="dk1"/>
          </a:effectRef>
          <a:fontRef idx="minor">
            <a:schemeClr val="tx1"/>
          </a:fontRef>
        </p:style>
      </p:cxnSp>
      <p:cxnSp>
        <p:nvCxnSpPr>
          <p:cNvPr id="14" name="Conector recto 13">
            <a:extLst>
              <a:ext uri="{FF2B5EF4-FFF2-40B4-BE49-F238E27FC236}">
                <a16:creationId xmlns:a16="http://schemas.microsoft.com/office/drawing/2014/main" id="{46F1B050-4178-431A-8D61-C723827B9906}"/>
              </a:ext>
            </a:extLst>
          </p:cNvPr>
          <p:cNvCxnSpPr>
            <a:cxnSpLocks/>
          </p:cNvCxnSpPr>
          <p:nvPr/>
        </p:nvCxnSpPr>
        <p:spPr>
          <a:xfrm flipH="1">
            <a:off x="7243471" y="169755"/>
            <a:ext cx="1" cy="4333336"/>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5036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41C1356-7D08-4CCF-AE16-B52E279CA73F}"/>
              </a:ext>
            </a:extLst>
          </p:cNvPr>
          <p:cNvSpPr txBox="1"/>
          <p:nvPr/>
        </p:nvSpPr>
        <p:spPr>
          <a:xfrm>
            <a:off x="1326429" y="3256963"/>
            <a:ext cx="2619375" cy="646331"/>
          </a:xfrm>
          <a:prstGeom prst="rect">
            <a:avLst/>
          </a:prstGeom>
          <a:noFill/>
        </p:spPr>
        <p:txBody>
          <a:bodyPr wrap="square" rtlCol="0">
            <a:spAutoFit/>
          </a:bodyPr>
          <a:lstStyle/>
          <a:p>
            <a:r>
              <a:rPr lang="es-ES" dirty="0"/>
              <a:t>Vitamina B3:</a:t>
            </a:r>
          </a:p>
          <a:p>
            <a:pPr marL="285750" indent="-285750">
              <a:buFont typeface="Arial" panose="020B0604020202020204" pitchFamily="34" charset="0"/>
              <a:buChar char="•"/>
            </a:pPr>
            <a:r>
              <a:rPr lang="es-MX" dirty="0"/>
              <a:t>Pelagra</a:t>
            </a:r>
          </a:p>
        </p:txBody>
      </p:sp>
      <p:pic>
        <p:nvPicPr>
          <p:cNvPr id="3074" name="Picture 2" descr="Sabes qué es la pelagra? - Canarias Dermatológica">
            <a:extLst>
              <a:ext uri="{FF2B5EF4-FFF2-40B4-BE49-F238E27FC236}">
                <a16:creationId xmlns:a16="http://schemas.microsoft.com/office/drawing/2014/main" id="{1655B955-D613-4648-BFC4-5CAC3E4BF4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5454" y="4237622"/>
            <a:ext cx="3652585" cy="182629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95A0A237-416A-4762-B233-A8C4F183B3F7}"/>
              </a:ext>
            </a:extLst>
          </p:cNvPr>
          <p:cNvSpPr txBox="1"/>
          <p:nvPr/>
        </p:nvSpPr>
        <p:spPr>
          <a:xfrm>
            <a:off x="3839057" y="524849"/>
            <a:ext cx="2619375" cy="1477328"/>
          </a:xfrm>
          <a:prstGeom prst="rect">
            <a:avLst/>
          </a:prstGeom>
          <a:noFill/>
        </p:spPr>
        <p:txBody>
          <a:bodyPr wrap="square" rtlCol="0">
            <a:spAutoFit/>
          </a:bodyPr>
          <a:lstStyle/>
          <a:p>
            <a:r>
              <a:rPr lang="es-ES" dirty="0"/>
              <a:t>Vitamina B5:</a:t>
            </a:r>
          </a:p>
          <a:p>
            <a:pPr marL="285750" indent="-285750">
              <a:buFont typeface="Arial" panose="020B0604020202020204" pitchFamily="34" charset="0"/>
              <a:buChar char="•"/>
            </a:pPr>
            <a:r>
              <a:rPr lang="es-MX" dirty="0"/>
              <a:t>Ardor en las manos y los pies</a:t>
            </a:r>
          </a:p>
          <a:p>
            <a:pPr marL="285750" indent="-285750">
              <a:buFont typeface="Arial" panose="020B0604020202020204" pitchFamily="34" charset="0"/>
              <a:buChar char="•"/>
            </a:pPr>
            <a:r>
              <a:rPr lang="es-MX" dirty="0"/>
              <a:t>Cansancio extremo</a:t>
            </a:r>
          </a:p>
          <a:p>
            <a:pPr marL="285750" indent="-285750">
              <a:buFont typeface="Arial" panose="020B0604020202020204" pitchFamily="34" charset="0"/>
              <a:buChar char="•"/>
            </a:pPr>
            <a:r>
              <a:rPr lang="es-MX" dirty="0"/>
              <a:t>Problemas al dormir</a:t>
            </a:r>
          </a:p>
        </p:txBody>
      </p:sp>
      <p:pic>
        <p:nvPicPr>
          <p:cNvPr id="3076" name="Picture 4" descr="Por qué da cansancio">
            <a:extLst>
              <a:ext uri="{FF2B5EF4-FFF2-40B4-BE49-F238E27FC236}">
                <a16:creationId xmlns:a16="http://schemas.microsoft.com/office/drawing/2014/main" id="{6B8C0A1D-F9D8-480B-AB5C-BED7D1955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482" y="2169341"/>
            <a:ext cx="3248526" cy="170953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53D64A52-E361-4689-968E-9542530F9F8C}"/>
              </a:ext>
            </a:extLst>
          </p:cNvPr>
          <p:cNvSpPr txBox="1"/>
          <p:nvPr/>
        </p:nvSpPr>
        <p:spPr>
          <a:xfrm>
            <a:off x="8278832" y="4550725"/>
            <a:ext cx="2619375" cy="1477328"/>
          </a:xfrm>
          <a:prstGeom prst="rect">
            <a:avLst/>
          </a:prstGeom>
          <a:noFill/>
        </p:spPr>
        <p:txBody>
          <a:bodyPr wrap="square" rtlCol="0">
            <a:spAutoFit/>
          </a:bodyPr>
          <a:lstStyle/>
          <a:p>
            <a:r>
              <a:rPr lang="es-ES" dirty="0"/>
              <a:t>Vitamina B6:</a:t>
            </a:r>
          </a:p>
          <a:p>
            <a:pPr marL="285750" indent="-285750">
              <a:buFont typeface="Arial" panose="020B0604020202020204" pitchFamily="34" charset="0"/>
              <a:buChar char="•"/>
            </a:pPr>
            <a:r>
              <a:rPr lang="es-MX" dirty="0"/>
              <a:t>Anemia</a:t>
            </a:r>
          </a:p>
          <a:p>
            <a:pPr marL="285750" indent="-285750">
              <a:buFont typeface="Arial" panose="020B0604020202020204" pitchFamily="34" charset="0"/>
              <a:buChar char="•"/>
            </a:pPr>
            <a:r>
              <a:rPr lang="es-MX" dirty="0"/>
              <a:t>Labios secos</a:t>
            </a:r>
          </a:p>
          <a:p>
            <a:pPr marL="285750" indent="-285750">
              <a:buFont typeface="Arial" panose="020B0604020202020204" pitchFamily="34" charset="0"/>
              <a:buChar char="•"/>
            </a:pPr>
            <a:r>
              <a:rPr lang="es-MX" dirty="0"/>
              <a:t>Inflamación de la lengua</a:t>
            </a:r>
          </a:p>
        </p:txBody>
      </p:sp>
      <p:pic>
        <p:nvPicPr>
          <p:cNvPr id="3078" name="Picture 6" descr="Qué es la anemia? | Síntomas, causas y cómo tratar la enfermedad">
            <a:extLst>
              <a:ext uri="{FF2B5EF4-FFF2-40B4-BE49-F238E27FC236}">
                <a16:creationId xmlns:a16="http://schemas.microsoft.com/office/drawing/2014/main" id="{A43B9694-FB0C-4AA6-86F4-F075948B72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824" b="14765"/>
          <a:stretch/>
        </p:blipFill>
        <p:spPr bwMode="auto">
          <a:xfrm>
            <a:off x="7227061" y="2400543"/>
            <a:ext cx="4722915" cy="2047396"/>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ector recto 9">
            <a:extLst>
              <a:ext uri="{FF2B5EF4-FFF2-40B4-BE49-F238E27FC236}">
                <a16:creationId xmlns:a16="http://schemas.microsoft.com/office/drawing/2014/main" id="{799AF3BD-7D21-4B8C-9DF6-D3622C3AEEEF}"/>
              </a:ext>
            </a:extLst>
          </p:cNvPr>
          <p:cNvCxnSpPr>
            <a:cxnSpLocks/>
          </p:cNvCxnSpPr>
          <p:nvPr/>
        </p:nvCxnSpPr>
        <p:spPr>
          <a:xfrm>
            <a:off x="3070429" y="794085"/>
            <a:ext cx="1" cy="3264165"/>
          </a:xfrm>
          <a:prstGeom prst="line">
            <a:avLst/>
          </a:prstGeom>
        </p:spPr>
        <p:style>
          <a:lnRef idx="3">
            <a:schemeClr val="dk1"/>
          </a:lnRef>
          <a:fillRef idx="0">
            <a:schemeClr val="dk1"/>
          </a:fillRef>
          <a:effectRef idx="2">
            <a:schemeClr val="dk1"/>
          </a:effectRef>
          <a:fontRef idx="minor">
            <a:schemeClr val="tx1"/>
          </a:fontRef>
        </p:style>
      </p:cxnSp>
      <p:cxnSp>
        <p:nvCxnSpPr>
          <p:cNvPr id="12" name="Conector recto 11">
            <a:extLst>
              <a:ext uri="{FF2B5EF4-FFF2-40B4-BE49-F238E27FC236}">
                <a16:creationId xmlns:a16="http://schemas.microsoft.com/office/drawing/2014/main" id="{7BCC7A32-2FC9-480D-B150-7BFEEF3897DB}"/>
              </a:ext>
            </a:extLst>
          </p:cNvPr>
          <p:cNvCxnSpPr>
            <a:cxnSpLocks/>
          </p:cNvCxnSpPr>
          <p:nvPr/>
        </p:nvCxnSpPr>
        <p:spPr>
          <a:xfrm>
            <a:off x="6953393" y="1948045"/>
            <a:ext cx="1" cy="3264165"/>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846516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4CFD7B8-0B99-4F34-90D0-59B602BFD031}"/>
              </a:ext>
            </a:extLst>
          </p:cNvPr>
          <p:cNvSpPr txBox="1"/>
          <p:nvPr/>
        </p:nvSpPr>
        <p:spPr>
          <a:xfrm>
            <a:off x="1518934" y="834605"/>
            <a:ext cx="2619375" cy="1200329"/>
          </a:xfrm>
          <a:prstGeom prst="rect">
            <a:avLst/>
          </a:prstGeom>
          <a:noFill/>
        </p:spPr>
        <p:txBody>
          <a:bodyPr wrap="square" rtlCol="0">
            <a:spAutoFit/>
          </a:bodyPr>
          <a:lstStyle/>
          <a:p>
            <a:r>
              <a:rPr lang="es-ES" dirty="0"/>
              <a:t>Vitamina B7:</a:t>
            </a:r>
          </a:p>
          <a:p>
            <a:pPr marL="285750" indent="-285750">
              <a:buFont typeface="Arial" panose="020B0604020202020204" pitchFamily="34" charset="0"/>
              <a:buChar char="•"/>
            </a:pPr>
            <a:r>
              <a:rPr lang="es-MX" dirty="0"/>
              <a:t>Pérdida de apetito</a:t>
            </a:r>
          </a:p>
          <a:p>
            <a:pPr marL="285750" indent="-285750">
              <a:buFont typeface="Arial" panose="020B0604020202020204" pitchFamily="34" charset="0"/>
              <a:buChar char="•"/>
            </a:pPr>
            <a:r>
              <a:rPr lang="es-MX" dirty="0"/>
              <a:t>Náuseas</a:t>
            </a:r>
          </a:p>
          <a:p>
            <a:pPr marL="285750" indent="-285750">
              <a:buFont typeface="Arial" panose="020B0604020202020204" pitchFamily="34" charset="0"/>
              <a:buChar char="•"/>
            </a:pPr>
            <a:r>
              <a:rPr lang="es-MX" dirty="0"/>
              <a:t>Vómitos</a:t>
            </a:r>
          </a:p>
        </p:txBody>
      </p:sp>
      <p:sp>
        <p:nvSpPr>
          <p:cNvPr id="5" name="CuadroTexto 4">
            <a:extLst>
              <a:ext uri="{FF2B5EF4-FFF2-40B4-BE49-F238E27FC236}">
                <a16:creationId xmlns:a16="http://schemas.microsoft.com/office/drawing/2014/main" id="{D824F42E-1525-4770-ADBA-2B9236140877}"/>
              </a:ext>
            </a:extLst>
          </p:cNvPr>
          <p:cNvSpPr txBox="1"/>
          <p:nvPr/>
        </p:nvSpPr>
        <p:spPr>
          <a:xfrm>
            <a:off x="4786312" y="4869194"/>
            <a:ext cx="2619375" cy="1477328"/>
          </a:xfrm>
          <a:prstGeom prst="rect">
            <a:avLst/>
          </a:prstGeom>
          <a:noFill/>
        </p:spPr>
        <p:txBody>
          <a:bodyPr wrap="square" rtlCol="0">
            <a:spAutoFit/>
          </a:bodyPr>
          <a:lstStyle/>
          <a:p>
            <a:r>
              <a:rPr lang="es-ES" dirty="0"/>
              <a:t>Vitamina B9:</a:t>
            </a:r>
          </a:p>
          <a:p>
            <a:pPr marL="285750" indent="-285750">
              <a:buFont typeface="Arial" panose="020B0604020202020204" pitchFamily="34" charset="0"/>
              <a:buChar char="•"/>
            </a:pPr>
            <a:r>
              <a:rPr lang="es-MX" dirty="0"/>
              <a:t>Irritabilidad</a:t>
            </a:r>
          </a:p>
          <a:p>
            <a:pPr marL="285750" indent="-285750">
              <a:buFont typeface="Arial" panose="020B0604020202020204" pitchFamily="34" charset="0"/>
              <a:buChar char="•"/>
            </a:pPr>
            <a:r>
              <a:rPr lang="es-MX" dirty="0"/>
              <a:t>Diarrea</a:t>
            </a:r>
          </a:p>
          <a:p>
            <a:pPr marL="285750" indent="-285750">
              <a:buFont typeface="Arial" panose="020B0604020202020204" pitchFamily="34" charset="0"/>
              <a:buChar char="•"/>
            </a:pPr>
            <a:r>
              <a:rPr lang="es-MX" dirty="0"/>
              <a:t>crecimiento insuficiente</a:t>
            </a:r>
          </a:p>
        </p:txBody>
      </p:sp>
      <p:sp>
        <p:nvSpPr>
          <p:cNvPr id="7" name="CuadroTexto 6">
            <a:extLst>
              <a:ext uri="{FF2B5EF4-FFF2-40B4-BE49-F238E27FC236}">
                <a16:creationId xmlns:a16="http://schemas.microsoft.com/office/drawing/2014/main" id="{97E881CF-AB18-413D-8CEE-77E9FA121E68}"/>
              </a:ext>
            </a:extLst>
          </p:cNvPr>
          <p:cNvSpPr txBox="1"/>
          <p:nvPr/>
        </p:nvSpPr>
        <p:spPr>
          <a:xfrm>
            <a:off x="8025188" y="834605"/>
            <a:ext cx="2619375" cy="1200329"/>
          </a:xfrm>
          <a:prstGeom prst="rect">
            <a:avLst/>
          </a:prstGeom>
          <a:noFill/>
        </p:spPr>
        <p:txBody>
          <a:bodyPr wrap="square" rtlCol="0">
            <a:spAutoFit/>
          </a:bodyPr>
          <a:lstStyle/>
          <a:p>
            <a:r>
              <a:rPr lang="es-ES" dirty="0"/>
              <a:t>Vitamina B12:</a:t>
            </a:r>
          </a:p>
          <a:p>
            <a:pPr marL="285750" indent="-285750">
              <a:buFont typeface="Arial" panose="020B0604020202020204" pitchFamily="34" charset="0"/>
              <a:buChar char="•"/>
            </a:pPr>
            <a:r>
              <a:rPr lang="es-MX" dirty="0"/>
              <a:t>Pérdida de reflejos</a:t>
            </a:r>
          </a:p>
          <a:p>
            <a:pPr marL="285750" indent="-285750">
              <a:buFont typeface="Arial" panose="020B0604020202020204" pitchFamily="34" charset="0"/>
              <a:buChar char="•"/>
            </a:pPr>
            <a:r>
              <a:rPr lang="es-MX" dirty="0"/>
              <a:t>Dificultad para caminar</a:t>
            </a:r>
          </a:p>
          <a:p>
            <a:pPr marL="285750" indent="-285750">
              <a:buFont typeface="Arial" panose="020B0604020202020204" pitchFamily="34" charset="0"/>
              <a:buChar char="•"/>
            </a:pPr>
            <a:r>
              <a:rPr lang="es-MX" dirty="0"/>
              <a:t>Confusión y demencia</a:t>
            </a:r>
          </a:p>
        </p:txBody>
      </p:sp>
      <p:cxnSp>
        <p:nvCxnSpPr>
          <p:cNvPr id="8" name="Conector recto 7">
            <a:extLst>
              <a:ext uri="{FF2B5EF4-FFF2-40B4-BE49-F238E27FC236}">
                <a16:creationId xmlns:a16="http://schemas.microsoft.com/office/drawing/2014/main" id="{6601497B-D6B6-4890-8214-9F2D0DB4DAA6}"/>
              </a:ext>
            </a:extLst>
          </p:cNvPr>
          <p:cNvCxnSpPr>
            <a:cxnSpLocks/>
          </p:cNvCxnSpPr>
          <p:nvPr/>
        </p:nvCxnSpPr>
        <p:spPr>
          <a:xfrm flipH="1">
            <a:off x="4057544" y="145265"/>
            <a:ext cx="1" cy="4333336"/>
          </a:xfrm>
          <a:prstGeom prst="line">
            <a:avLst/>
          </a:prstGeom>
        </p:spPr>
        <p:style>
          <a:lnRef idx="3">
            <a:schemeClr val="dk1"/>
          </a:lnRef>
          <a:fillRef idx="0">
            <a:schemeClr val="dk1"/>
          </a:fillRef>
          <a:effectRef idx="2">
            <a:schemeClr val="dk1"/>
          </a:effectRef>
          <a:fontRef idx="minor">
            <a:schemeClr val="tx1"/>
          </a:fontRef>
        </p:style>
      </p:cxnSp>
      <p:cxnSp>
        <p:nvCxnSpPr>
          <p:cNvPr id="9" name="Conector recto 8">
            <a:extLst>
              <a:ext uri="{FF2B5EF4-FFF2-40B4-BE49-F238E27FC236}">
                <a16:creationId xmlns:a16="http://schemas.microsoft.com/office/drawing/2014/main" id="{0E98BA04-EC3D-4796-94E4-F55994D09183}"/>
              </a:ext>
            </a:extLst>
          </p:cNvPr>
          <p:cNvCxnSpPr>
            <a:cxnSpLocks/>
          </p:cNvCxnSpPr>
          <p:nvPr/>
        </p:nvCxnSpPr>
        <p:spPr>
          <a:xfrm flipH="1">
            <a:off x="7818687" y="2311933"/>
            <a:ext cx="1" cy="4333336"/>
          </a:xfrm>
          <a:prstGeom prst="line">
            <a:avLst/>
          </a:prstGeom>
        </p:spPr>
        <p:style>
          <a:lnRef idx="3">
            <a:schemeClr val="dk1"/>
          </a:lnRef>
          <a:fillRef idx="0">
            <a:schemeClr val="dk1"/>
          </a:fillRef>
          <a:effectRef idx="2">
            <a:schemeClr val="dk1"/>
          </a:effectRef>
          <a:fontRef idx="minor">
            <a:schemeClr val="tx1"/>
          </a:fontRef>
        </p:style>
      </p:cxnSp>
      <p:pic>
        <p:nvPicPr>
          <p:cNvPr id="4098" name="Picture 2" descr="Pérdida de apetito tras el parto: Claves para recuperar el apetito">
            <a:extLst>
              <a:ext uri="{FF2B5EF4-FFF2-40B4-BE49-F238E27FC236}">
                <a16:creationId xmlns:a16="http://schemas.microsoft.com/office/drawing/2014/main" id="{ADE58FDB-64B1-4E2F-A837-C6B3711913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135" y="2622416"/>
            <a:ext cx="2770909" cy="18992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traso y problemas en el crecimiento infantil">
            <a:extLst>
              <a:ext uri="{FF2B5EF4-FFF2-40B4-BE49-F238E27FC236}">
                <a16:creationId xmlns:a16="http://schemas.microsoft.com/office/drawing/2014/main" id="{FC81E569-95A6-4AC4-8288-BE3FC3870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3235" y="1434769"/>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ntercambio De Ideas Y Concepto De La Confusión Foto de archivo - Imagen de  respuesta, frecuente: 115001554">
            <a:extLst>
              <a:ext uri="{FF2B5EF4-FFF2-40B4-BE49-F238E27FC236}">
                <a16:creationId xmlns:a16="http://schemas.microsoft.com/office/drawing/2014/main" id="{D3F2E8DA-0F47-41E5-AC3D-BB06EBE809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392" y="2981264"/>
            <a:ext cx="3755939" cy="2502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400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D5DDFD-A0F1-4615-9777-E6AC36FE4B93}"/>
              </a:ext>
            </a:extLst>
          </p:cNvPr>
          <p:cNvSpPr>
            <a:spLocks noGrp="1"/>
          </p:cNvSpPr>
          <p:nvPr>
            <p:ph type="title"/>
          </p:nvPr>
        </p:nvSpPr>
        <p:spPr/>
        <p:txBody>
          <a:bodyPr/>
          <a:lstStyle/>
          <a:p>
            <a:r>
              <a:rPr lang="es-ES" dirty="0"/>
              <a:t>conclusiones</a:t>
            </a:r>
            <a:endParaRPr lang="es-PE" dirty="0"/>
          </a:p>
        </p:txBody>
      </p:sp>
      <p:sp>
        <p:nvSpPr>
          <p:cNvPr id="3" name="Marcador de contenido 2">
            <a:extLst>
              <a:ext uri="{FF2B5EF4-FFF2-40B4-BE49-F238E27FC236}">
                <a16:creationId xmlns:a16="http://schemas.microsoft.com/office/drawing/2014/main" id="{461ED891-D38C-453E-B671-9DB306070095}"/>
              </a:ext>
            </a:extLst>
          </p:cNvPr>
          <p:cNvSpPr>
            <a:spLocks noGrp="1"/>
          </p:cNvSpPr>
          <p:nvPr>
            <p:ph idx="1"/>
          </p:nvPr>
        </p:nvSpPr>
        <p:spPr>
          <a:xfrm>
            <a:off x="1006839" y="1632204"/>
            <a:ext cx="10553190" cy="4558871"/>
          </a:xfrm>
        </p:spPr>
        <p:txBody>
          <a:bodyPr>
            <a:normAutofit fontScale="92500" lnSpcReduction="10000"/>
          </a:bodyPr>
          <a:lstStyle/>
          <a:p>
            <a:r>
              <a:rPr lang="es-ES" sz="3200" dirty="0"/>
              <a:t>Las vitaminas son nutrientes necesarios para el buen funcionamiento celular del organismo, como nuestro cuerpo no es capaz de fabricarlas por sí mismo, las necesitamos para que estén activas en la oxidación de la comida, las operaciones metabólicas y, por consiguiente, facilitar la utilización y liberación de energía proporcionada a través de los alimentos. </a:t>
            </a:r>
          </a:p>
          <a:p>
            <a:r>
              <a:rPr lang="es-ES" sz="3200" dirty="0"/>
              <a:t>Las vitaminas  son capaces de estimular prácticamente todos los procesos bioquímicos del cuerpo, y nos brindan un mejor estado de salud para lograr una calidad de vida en nuestro organismo</a:t>
            </a:r>
          </a:p>
          <a:p>
            <a:pPr marL="0" indent="0">
              <a:buNone/>
            </a:pPr>
            <a:endParaRPr lang="es-PE" sz="3200" dirty="0"/>
          </a:p>
        </p:txBody>
      </p:sp>
    </p:spTree>
    <p:extLst>
      <p:ext uri="{BB962C8B-B14F-4D97-AF65-F5344CB8AC3E}">
        <p14:creationId xmlns:p14="http://schemas.microsoft.com/office/powerpoint/2010/main" val="253578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FE67D-A8D2-4D22-BEE3-A7BB6D0B8E51}"/>
              </a:ext>
            </a:extLst>
          </p:cNvPr>
          <p:cNvSpPr>
            <a:spLocks noGrp="1"/>
          </p:cNvSpPr>
          <p:nvPr>
            <p:ph type="title"/>
          </p:nvPr>
        </p:nvSpPr>
        <p:spPr/>
        <p:txBody>
          <a:bodyPr/>
          <a:lstStyle/>
          <a:p>
            <a:r>
              <a:rPr lang="es-ES" dirty="0"/>
              <a:t>índice</a:t>
            </a:r>
            <a:endParaRPr lang="es-PE" dirty="0"/>
          </a:p>
        </p:txBody>
      </p:sp>
      <p:sp>
        <p:nvSpPr>
          <p:cNvPr id="3" name="Marcador de contenido 2">
            <a:extLst>
              <a:ext uri="{FF2B5EF4-FFF2-40B4-BE49-F238E27FC236}">
                <a16:creationId xmlns:a16="http://schemas.microsoft.com/office/drawing/2014/main" id="{9A81C0BD-6205-403D-A79D-F1016926B504}"/>
              </a:ext>
            </a:extLst>
          </p:cNvPr>
          <p:cNvSpPr>
            <a:spLocks noGrp="1"/>
          </p:cNvSpPr>
          <p:nvPr>
            <p:ph idx="1"/>
          </p:nvPr>
        </p:nvSpPr>
        <p:spPr>
          <a:xfrm>
            <a:off x="1251678" y="1874517"/>
            <a:ext cx="10178322" cy="3593591"/>
          </a:xfrm>
        </p:spPr>
        <p:txBody>
          <a:bodyPr/>
          <a:lstStyle/>
          <a:p>
            <a:r>
              <a:rPr lang="es-ES" dirty="0">
                <a:latin typeface="Arial" panose="020B0604020202020204" pitchFamily="34" charset="0"/>
                <a:cs typeface="Arial" panose="020B0604020202020204" pitchFamily="34" charset="0"/>
              </a:rPr>
              <a:t>1. ¿Qué son las vitaminas?</a:t>
            </a:r>
          </a:p>
          <a:p>
            <a:r>
              <a:rPr lang="es-ES" dirty="0">
                <a:latin typeface="Arial" panose="020B0604020202020204" pitchFamily="34" charset="0"/>
                <a:cs typeface="Arial" panose="020B0604020202020204" pitchFamily="34" charset="0"/>
              </a:rPr>
              <a:t>2. Importancia biológica de las vitaminas</a:t>
            </a:r>
          </a:p>
          <a:p>
            <a:r>
              <a:rPr lang="es-ES" dirty="0">
                <a:latin typeface="Arial" panose="020B0604020202020204" pitchFamily="34" charset="0"/>
                <a:cs typeface="Arial" panose="020B0604020202020204" pitchFamily="34" charset="0"/>
              </a:rPr>
              <a:t>3. Clasificación de las vitaminas</a:t>
            </a:r>
          </a:p>
          <a:p>
            <a:r>
              <a:rPr lang="es-ES" dirty="0">
                <a:latin typeface="Arial" panose="020B0604020202020204" pitchFamily="34" charset="0"/>
                <a:cs typeface="Arial" panose="020B0604020202020204" pitchFamily="34" charset="0"/>
              </a:rPr>
              <a:t>4. Mención de vitaminas, nombre y sinónimos</a:t>
            </a:r>
          </a:p>
          <a:p>
            <a:r>
              <a:rPr lang="es-ES" dirty="0">
                <a:latin typeface="Arial" panose="020B0604020202020204" pitchFamily="34" charset="0"/>
                <a:cs typeface="Arial" panose="020B0604020202020204" pitchFamily="34" charset="0"/>
              </a:rPr>
              <a:t>5. Alimentos en donde se encuentran las vitaminas</a:t>
            </a:r>
          </a:p>
          <a:p>
            <a:r>
              <a:rPr lang="es-ES" dirty="0">
                <a:latin typeface="Arial" panose="020B0604020202020204" pitchFamily="34" charset="0"/>
                <a:cs typeface="Arial" panose="020B0604020202020204" pitchFamily="34" charset="0"/>
              </a:rPr>
              <a:t>6. Función de las vitaminas</a:t>
            </a:r>
          </a:p>
          <a:p>
            <a:r>
              <a:rPr lang="es-ES" dirty="0">
                <a:latin typeface="Arial" panose="020B0604020202020204" pitchFamily="34" charset="0"/>
                <a:cs typeface="Arial" panose="020B0604020202020204" pitchFamily="34" charset="0"/>
              </a:rPr>
              <a:t>7. ¿Cuál es la enfermedad que se produce por la deficiencia?</a:t>
            </a:r>
          </a:p>
          <a:p>
            <a:pPr marL="0" indent="0">
              <a:buNone/>
            </a:pPr>
            <a:endParaRPr lang="es-P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081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108E6-89CE-4AB1-93E9-6A5E6AF6367D}"/>
              </a:ext>
            </a:extLst>
          </p:cNvPr>
          <p:cNvSpPr>
            <a:spLocks noGrp="1"/>
          </p:cNvSpPr>
          <p:nvPr>
            <p:ph type="title"/>
          </p:nvPr>
        </p:nvSpPr>
        <p:spPr/>
        <p:txBody>
          <a:bodyPr/>
          <a:lstStyle/>
          <a:p>
            <a:r>
              <a:rPr lang="es-ES" dirty="0"/>
              <a:t>REFERENCIAS BIBLIOGRAFICAS</a:t>
            </a:r>
            <a:endParaRPr lang="es-PE" dirty="0"/>
          </a:p>
        </p:txBody>
      </p:sp>
      <p:sp>
        <p:nvSpPr>
          <p:cNvPr id="3" name="Marcador de contenido 2">
            <a:extLst>
              <a:ext uri="{FF2B5EF4-FFF2-40B4-BE49-F238E27FC236}">
                <a16:creationId xmlns:a16="http://schemas.microsoft.com/office/drawing/2014/main" id="{0A244276-F366-43D8-B506-56E9FBA4F23A}"/>
              </a:ext>
            </a:extLst>
          </p:cNvPr>
          <p:cNvSpPr>
            <a:spLocks noGrp="1"/>
          </p:cNvSpPr>
          <p:nvPr>
            <p:ph idx="1"/>
          </p:nvPr>
        </p:nvSpPr>
        <p:spPr>
          <a:xfrm>
            <a:off x="1251678" y="1694576"/>
            <a:ext cx="10178322" cy="4478631"/>
          </a:xfrm>
        </p:spPr>
        <p:txBody>
          <a:bodyPr>
            <a:normAutofit lnSpcReduction="10000"/>
          </a:bodyPr>
          <a:lstStyle/>
          <a:p>
            <a:r>
              <a:rPr lang="es-MX" dirty="0"/>
              <a:t>Carbajal, A. (2017). 	</a:t>
            </a:r>
            <a:r>
              <a:rPr lang="es-MX" i="1" dirty="0"/>
              <a:t>Manual de Nutrición y Dietética</a:t>
            </a:r>
            <a:r>
              <a:rPr lang="es-MX" dirty="0"/>
              <a:t>. </a:t>
            </a:r>
            <a:r>
              <a:rPr lang="es-MX" u="sng" dirty="0">
                <a:hlinkClick r:id="rId2"/>
              </a:rPr>
              <a:t>file:///C:/Users/JoseMaria/Desktop/Archivos%20de%20Zoom/Biolog%C3%ADa/458-2013-07-24-cap-11-vitaminas.pdf</a:t>
            </a:r>
            <a:endParaRPr lang="es-ES" dirty="0"/>
          </a:p>
          <a:p>
            <a:r>
              <a:rPr lang="es-ES" dirty="0" err="1"/>
              <a:t>Chazi</a:t>
            </a:r>
            <a:r>
              <a:rPr lang="es-ES" dirty="0"/>
              <a:t> Claudio, LAS VITAMINAS, La Granja, Revista de Ciencias de la Vida, núm. 4. 2006, pp. 51-54, Cuenca, Ecuador. Recuperado de: </a:t>
            </a:r>
            <a:r>
              <a:rPr lang="es-ES" dirty="0">
                <a:hlinkClick r:id="rId3"/>
              </a:rPr>
              <a:t>https://www.redalyc.org/pdf/4760/476047388007.pdf</a:t>
            </a:r>
            <a:endParaRPr lang="es-ES" dirty="0"/>
          </a:p>
          <a:p>
            <a:r>
              <a:rPr lang="es-MX" dirty="0" err="1"/>
              <a:t>Connet</a:t>
            </a:r>
            <a:r>
              <a:rPr lang="es-MX" dirty="0"/>
              <a:t>, E. (2018). </a:t>
            </a:r>
            <a:r>
              <a:rPr lang="es-MX" i="1" dirty="0"/>
              <a:t>Vitaminas: principales funciones y síndrome de </a:t>
            </a:r>
            <a:r>
              <a:rPr lang="es-MX" i="1" dirty="0" err="1"/>
              <a:t>deﬁciencia</a:t>
            </a:r>
            <a:r>
              <a:rPr lang="es-MX" dirty="0"/>
              <a:t>. </a:t>
            </a:r>
            <a:r>
              <a:rPr lang="es-MX" u="sng" dirty="0">
                <a:hlinkClick r:id="rId4"/>
              </a:rPr>
              <a:t>https://www.elsevier.com/es-es/connect/medicina/vitaminas-principales-funciones-y-sindrome-de-deciencia</a:t>
            </a:r>
            <a:r>
              <a:rPr lang="es-MX" dirty="0"/>
              <a:t> </a:t>
            </a:r>
            <a:endParaRPr lang="es-ES" dirty="0"/>
          </a:p>
          <a:p>
            <a:r>
              <a:rPr lang="es-ES" dirty="0"/>
              <a:t>GONZÁLEZ GALEGO, J. y VILLA J.G. (1998): Nutrición y ayudas ergogénicas en el deporte. Ed. Síntesis. Madrid. Recuperado de: </a:t>
            </a:r>
            <a:r>
              <a:rPr lang="es-ES" dirty="0">
                <a:hlinkClick r:id="rId5"/>
              </a:rPr>
              <a:t>http://www.aulamedica.es/nutricionclinicamedicina/pdf/5057.pdf</a:t>
            </a:r>
            <a:endParaRPr lang="es-ES" dirty="0"/>
          </a:p>
          <a:p>
            <a:r>
              <a:rPr lang="es-MX" dirty="0"/>
              <a:t>Ropero, A. (2004). </a:t>
            </a:r>
            <a:r>
              <a:rPr lang="es-MX" i="1" dirty="0"/>
              <a:t>VITAMINAS</a:t>
            </a:r>
            <a:r>
              <a:rPr lang="es-MX" dirty="0"/>
              <a:t>. </a:t>
            </a:r>
            <a:r>
              <a:rPr lang="es-MX" u="sng" dirty="0">
                <a:hlinkClick r:id="rId6" action="ppaction://hlinkfile"/>
              </a:rPr>
              <a:t>file:///C:/Users/JoseMaria/Desktop/Archivos%20de%20Zoom/Biolog%C3%ADa/vitaminas.pdf</a:t>
            </a:r>
            <a:endParaRPr lang="es-ES" dirty="0"/>
          </a:p>
          <a:p>
            <a:endParaRPr lang="es-ES" dirty="0"/>
          </a:p>
          <a:p>
            <a:endParaRPr lang="es-PE" dirty="0"/>
          </a:p>
        </p:txBody>
      </p:sp>
    </p:spTree>
    <p:extLst>
      <p:ext uri="{BB962C8B-B14F-4D97-AF65-F5344CB8AC3E}">
        <p14:creationId xmlns:p14="http://schemas.microsoft.com/office/powerpoint/2010/main" val="137822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D73B297-7416-4711-A7F8-C294D9AB43C8}"/>
              </a:ext>
            </a:extLst>
          </p:cNvPr>
          <p:cNvSpPr>
            <a:spLocks noGrp="1"/>
          </p:cNvSpPr>
          <p:nvPr>
            <p:ph idx="1"/>
          </p:nvPr>
        </p:nvSpPr>
        <p:spPr>
          <a:xfrm>
            <a:off x="1134232" y="457200"/>
            <a:ext cx="10178322" cy="5809375"/>
          </a:xfrm>
        </p:spPr>
        <p:txBody>
          <a:bodyPr>
            <a:normAutofit/>
          </a:bodyPr>
          <a:lstStyle/>
          <a:p>
            <a:r>
              <a:rPr lang="es-ES" dirty="0"/>
              <a:t>Florencia Fernández Martínez (09 de septiembre de 2020). </a:t>
            </a:r>
            <a:r>
              <a:rPr lang="es-ES" i="1" dirty="0"/>
              <a:t>Vitaminas: ¿Qué son? ¿Qué hacen? ¿Dónde se encuentran? </a:t>
            </a:r>
            <a:r>
              <a:rPr lang="es-ES" dirty="0"/>
              <a:t>Recuperado de: </a:t>
            </a:r>
            <a:r>
              <a:rPr lang="es-ES" u="sng" dirty="0">
                <a:hlinkClick r:id="rId2"/>
              </a:rPr>
              <a:t>http://tuendocrinologo.com/site/nutricion/vitaminas-que-son-que-hacen-donde-se-encuentran.html</a:t>
            </a:r>
            <a:endParaRPr lang="es-ES" u="sng" dirty="0"/>
          </a:p>
          <a:p>
            <a:r>
              <a:rPr lang="es-ES" dirty="0"/>
              <a:t>Herbalife </a:t>
            </a:r>
            <a:r>
              <a:rPr lang="es-ES" dirty="0" err="1"/>
              <a:t>Nutrition</a:t>
            </a:r>
            <a:r>
              <a:rPr lang="es-ES" dirty="0"/>
              <a:t> (2021). </a:t>
            </a:r>
            <a:r>
              <a:rPr lang="es-ES" i="1" dirty="0"/>
              <a:t>¿Cuáles son los tipos de vitaminas y para qué sirven?. </a:t>
            </a:r>
            <a:r>
              <a:rPr lang="es-ES" dirty="0"/>
              <a:t>Herbalife </a:t>
            </a:r>
            <a:r>
              <a:rPr lang="es-ES" dirty="0" err="1"/>
              <a:t>Nutrition</a:t>
            </a:r>
            <a:r>
              <a:rPr lang="es-ES" dirty="0"/>
              <a:t>. Recuperado de: </a:t>
            </a:r>
            <a:r>
              <a:rPr lang="es-ES" u="sng" dirty="0">
                <a:hlinkClick r:id="rId3"/>
              </a:rPr>
              <a:t>https://www.herbalife.com.pe/articulos/cuales-son-los-tipos-vitaminas-para-que-sirven/</a:t>
            </a:r>
            <a:r>
              <a:rPr lang="es-ES" dirty="0"/>
              <a:t>.</a:t>
            </a:r>
          </a:p>
          <a:p>
            <a:r>
              <a:rPr lang="es-ES" dirty="0"/>
              <a:t>MedlinePlus (07 de enero de 2018). </a:t>
            </a:r>
            <a:r>
              <a:rPr lang="es-ES" i="1" dirty="0"/>
              <a:t>Vitamina A.</a:t>
            </a:r>
            <a:r>
              <a:rPr lang="es-ES" dirty="0"/>
              <a:t> Recuperado de: </a:t>
            </a:r>
            <a:r>
              <a:rPr lang="es-ES" u="sng" dirty="0">
                <a:hlinkClick r:id="rId4"/>
              </a:rPr>
              <a:t>https://medlineplus.gov/spanish/ency/article/002400.htm</a:t>
            </a:r>
            <a:r>
              <a:rPr lang="es-ES" dirty="0"/>
              <a:t>.</a:t>
            </a:r>
          </a:p>
          <a:p>
            <a:r>
              <a:rPr lang="es-ES" dirty="0"/>
              <a:t>MedlinePlus (4 de abril de 2020). </a:t>
            </a:r>
            <a:r>
              <a:rPr lang="es-ES" i="1" dirty="0"/>
              <a:t>Vitaminas.</a:t>
            </a:r>
            <a:r>
              <a:rPr lang="es-ES" dirty="0"/>
              <a:t> Recuperado de: </a:t>
            </a:r>
            <a:r>
              <a:rPr lang="es-ES" u="sng" dirty="0">
                <a:hlinkClick r:id="rId5"/>
              </a:rPr>
              <a:t>https://medlineplus.gov/spanish/ency/article/002399.htm#:~:text=Las%20vitaminas%20son%20un%20grupo,que%20el%20cuerpo%20funcione%20apropiadamente</a:t>
            </a:r>
            <a:r>
              <a:rPr lang="es-ES" dirty="0"/>
              <a:t>. </a:t>
            </a:r>
          </a:p>
          <a:p>
            <a:r>
              <a:rPr lang="es-ES" dirty="0"/>
              <a:t>Vitaminas y Minerales esenciales para la salud Subtítulo: Los nutrientes fundamentales para potenciar su energía y aumentar su vitalidad. Autor: © Liz Brown &amp; Jack </a:t>
            </a:r>
            <a:r>
              <a:rPr lang="es-ES" dirty="0" err="1"/>
              <a:t>Challem</a:t>
            </a:r>
            <a:r>
              <a:rPr lang="es-ES" dirty="0"/>
              <a:t> Traducción: © Carlos G. Wernicke </a:t>
            </a:r>
            <a:r>
              <a:rPr lang="es-ES" dirty="0">
                <a:hlinkClick r:id="rId6"/>
              </a:rPr>
              <a:t>https://yorobot.com/descargas/fragmentovitaminasyminerales.pdf</a:t>
            </a:r>
            <a:endParaRPr lang="es-ES" dirty="0"/>
          </a:p>
          <a:p>
            <a:endParaRPr lang="es-PE" dirty="0"/>
          </a:p>
          <a:p>
            <a:pPr marL="0" indent="0">
              <a:buNone/>
            </a:pPr>
            <a:endParaRPr lang="es-ES" dirty="0"/>
          </a:p>
          <a:p>
            <a:pPr marL="0" indent="0">
              <a:buNone/>
            </a:pPr>
            <a:endParaRPr lang="es-PE" dirty="0"/>
          </a:p>
        </p:txBody>
      </p:sp>
    </p:spTree>
    <p:extLst>
      <p:ext uri="{BB962C8B-B14F-4D97-AF65-F5344CB8AC3E}">
        <p14:creationId xmlns:p14="http://schemas.microsoft.com/office/powerpoint/2010/main" val="3182198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EDDD0-80BB-4DA4-9B68-19FE4493087A}"/>
              </a:ext>
            </a:extLst>
          </p:cNvPr>
          <p:cNvSpPr>
            <a:spLocks noGrp="1"/>
          </p:cNvSpPr>
          <p:nvPr>
            <p:ph type="title"/>
          </p:nvPr>
        </p:nvSpPr>
        <p:spPr/>
        <p:txBody>
          <a:bodyPr/>
          <a:lstStyle/>
          <a:p>
            <a:r>
              <a:rPr lang="es-ES" dirty="0">
                <a:cs typeface="Arial" panose="020B0604020202020204" pitchFamily="34" charset="0"/>
              </a:rPr>
              <a:t>introducción</a:t>
            </a:r>
            <a:endParaRPr lang="es-PE" dirty="0"/>
          </a:p>
        </p:txBody>
      </p:sp>
      <p:sp>
        <p:nvSpPr>
          <p:cNvPr id="3" name="Marcador de contenido 2">
            <a:extLst>
              <a:ext uri="{FF2B5EF4-FFF2-40B4-BE49-F238E27FC236}">
                <a16:creationId xmlns:a16="http://schemas.microsoft.com/office/drawing/2014/main" id="{CED32AE5-9C90-416A-A75D-28E53066FA50}"/>
              </a:ext>
            </a:extLst>
          </p:cNvPr>
          <p:cNvSpPr>
            <a:spLocks noGrp="1"/>
          </p:cNvSpPr>
          <p:nvPr>
            <p:ph idx="1"/>
          </p:nvPr>
        </p:nvSpPr>
        <p:spPr>
          <a:xfrm>
            <a:off x="1251678" y="1632204"/>
            <a:ext cx="6365525" cy="3593591"/>
          </a:xfrm>
        </p:spPr>
        <p:txBody>
          <a:bodyPr>
            <a:normAutofit/>
          </a:bodyPr>
          <a:lstStyle/>
          <a:p>
            <a:pPr marL="0" indent="0">
              <a:buNone/>
            </a:pPr>
            <a:r>
              <a:rPr lang="es-ES" sz="1600" dirty="0"/>
              <a:t>Las vitaminas son </a:t>
            </a:r>
            <a:r>
              <a:rPr lang="es-ES" sz="1600" b="1" dirty="0"/>
              <a:t>nutrientes</a:t>
            </a:r>
            <a:r>
              <a:rPr lang="es-ES" sz="1600" dirty="0"/>
              <a:t> necesarios para el buen funcionamiento celular del organismo. Como nuestro cuerpo no es capaz de fabricarlas por sí mismo, lo nutritivo de los alimentos no se podría aprovechar ya que activan la oxidación de la comida, las </a:t>
            </a:r>
            <a:r>
              <a:rPr lang="es-ES" sz="1600" b="1" dirty="0"/>
              <a:t>operaciones metabólicas </a:t>
            </a:r>
            <a:r>
              <a:rPr lang="es-ES" sz="1600" dirty="0"/>
              <a:t>y por consiguiente facilitan la utilización y liberación de energía proporcionada a través de los alimentos. </a:t>
            </a:r>
          </a:p>
          <a:p>
            <a:endParaRPr lang="es-PE" sz="1600" dirty="0"/>
          </a:p>
        </p:txBody>
      </p:sp>
      <p:pic>
        <p:nvPicPr>
          <p:cNvPr id="2050" name="Picture 2" descr="Vitaminas - Concepto, tipos, funciones y ejemplos">
            <a:extLst>
              <a:ext uri="{FF2B5EF4-FFF2-40B4-BE49-F238E27FC236}">
                <a16:creationId xmlns:a16="http://schemas.microsoft.com/office/drawing/2014/main" id="{3D55F55F-E89A-426A-A814-615DD8FF7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4763" y="3702488"/>
            <a:ext cx="5123984" cy="2561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inco pescados del mar peruano que son ricos en proteínas y vitaminas">
            <a:extLst>
              <a:ext uri="{FF2B5EF4-FFF2-40B4-BE49-F238E27FC236}">
                <a16:creationId xmlns:a16="http://schemas.microsoft.com/office/drawing/2014/main" id="{F2D01FC9-D7D6-4035-AB0F-36910FEA8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9711" y="1560291"/>
            <a:ext cx="3730319" cy="2043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4369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E666FC-326F-45EF-8D3A-468F6E3D8BF5}"/>
              </a:ext>
            </a:extLst>
          </p:cNvPr>
          <p:cNvSpPr>
            <a:spLocks noGrp="1"/>
          </p:cNvSpPr>
          <p:nvPr>
            <p:ph type="title"/>
          </p:nvPr>
        </p:nvSpPr>
        <p:spPr/>
        <p:txBody>
          <a:bodyPr/>
          <a:lstStyle/>
          <a:p>
            <a:r>
              <a:rPr lang="es-ES" dirty="0"/>
              <a:t>Importancia biológica de las vitaminas</a:t>
            </a:r>
            <a:endParaRPr lang="es-PE" dirty="0"/>
          </a:p>
        </p:txBody>
      </p:sp>
      <p:sp>
        <p:nvSpPr>
          <p:cNvPr id="3" name="Marcador de contenido 2">
            <a:extLst>
              <a:ext uri="{FF2B5EF4-FFF2-40B4-BE49-F238E27FC236}">
                <a16:creationId xmlns:a16="http://schemas.microsoft.com/office/drawing/2014/main" id="{E1121F32-828D-4B12-9B39-4A8B3CF55B95}"/>
              </a:ext>
            </a:extLst>
          </p:cNvPr>
          <p:cNvSpPr>
            <a:spLocks noGrp="1"/>
          </p:cNvSpPr>
          <p:nvPr>
            <p:ph idx="1"/>
          </p:nvPr>
        </p:nvSpPr>
        <p:spPr>
          <a:xfrm>
            <a:off x="1176177" y="2059498"/>
            <a:ext cx="4494781" cy="3593591"/>
          </a:xfrm>
        </p:spPr>
        <p:txBody>
          <a:bodyPr>
            <a:normAutofit fontScale="92500" lnSpcReduction="10000"/>
          </a:bodyPr>
          <a:lstStyle/>
          <a:p>
            <a:pPr marL="0" indent="0">
              <a:buNone/>
            </a:pPr>
            <a:r>
              <a:rPr lang="es-419" dirty="0"/>
              <a:t>Las vitaminas son nutrientes esenciales que ayudan a que nuestro cuerpo funcione con normalidad. Pueden contribuir a reducir el riesgo de que se desarrollen muchas enfermedades severas. </a:t>
            </a:r>
          </a:p>
          <a:p>
            <a:pPr marL="0" indent="0">
              <a:buNone/>
            </a:pPr>
            <a:r>
              <a:rPr lang="es-419" dirty="0"/>
              <a:t>Estas pueden evitar el riesgo de:</a:t>
            </a:r>
          </a:p>
          <a:p>
            <a:r>
              <a:rPr lang="es-419" dirty="0"/>
              <a:t>Patologías cardíacas</a:t>
            </a:r>
          </a:p>
          <a:p>
            <a:r>
              <a:rPr lang="es-419" dirty="0"/>
              <a:t>Cáncer</a:t>
            </a:r>
          </a:p>
          <a:p>
            <a:r>
              <a:rPr lang="es-419" dirty="0"/>
              <a:t>El Alzheimer</a:t>
            </a:r>
          </a:p>
          <a:p>
            <a:r>
              <a:rPr lang="es-419" dirty="0"/>
              <a:t>Y artritis</a:t>
            </a:r>
            <a:endParaRPr lang="es-PE" dirty="0"/>
          </a:p>
        </p:txBody>
      </p:sp>
      <p:pic>
        <p:nvPicPr>
          <p:cNvPr id="3074" name="Picture 2" descr="Las células sanguíneas se pueden transformar en neuronas">
            <a:extLst>
              <a:ext uri="{FF2B5EF4-FFF2-40B4-BE49-F238E27FC236}">
                <a16:creationId xmlns:a16="http://schemas.microsoft.com/office/drawing/2014/main" id="{5BFBF08A-1C8B-4564-87AE-67A55E2C7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2569" y="4197447"/>
            <a:ext cx="2693878" cy="207776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4">
            <a:extLst>
              <a:ext uri="{FF2B5EF4-FFF2-40B4-BE49-F238E27FC236}">
                <a16:creationId xmlns:a16="http://schemas.microsoft.com/office/drawing/2014/main" id="{ADCDCBDC-0698-4654-A8A8-44546C775960}"/>
              </a:ext>
            </a:extLst>
          </p:cNvPr>
          <p:cNvCxnSpPr>
            <a:cxnSpLocks/>
          </p:cNvCxnSpPr>
          <p:nvPr/>
        </p:nvCxnSpPr>
        <p:spPr>
          <a:xfrm flipH="1">
            <a:off x="5746459" y="1874517"/>
            <a:ext cx="1" cy="4333336"/>
          </a:xfrm>
          <a:prstGeom prst="line">
            <a:avLst/>
          </a:prstGeom>
        </p:spPr>
        <p:style>
          <a:lnRef idx="3">
            <a:schemeClr val="dk1"/>
          </a:lnRef>
          <a:fillRef idx="0">
            <a:schemeClr val="dk1"/>
          </a:fillRef>
          <a:effectRef idx="2">
            <a:schemeClr val="dk1"/>
          </a:effectRef>
          <a:fontRef idx="minor">
            <a:schemeClr val="tx1"/>
          </a:fontRef>
        </p:style>
      </p:cxnSp>
      <p:pic>
        <p:nvPicPr>
          <p:cNvPr id="3078" name="Picture 6" descr="De dónde recibió la información genética el primer ser vivo de la Tierra? |  Ciencia | EL PAÍS">
            <a:extLst>
              <a:ext uri="{FF2B5EF4-FFF2-40B4-BE49-F238E27FC236}">
                <a16:creationId xmlns:a16="http://schemas.microsoft.com/office/drawing/2014/main" id="{15E06B19-CE80-4B38-92A5-CEF695921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813" y="4974094"/>
            <a:ext cx="2312187" cy="1301113"/>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F7DCFFAC-AFCD-4A57-AF54-0550C9C8F16E}"/>
              </a:ext>
            </a:extLst>
          </p:cNvPr>
          <p:cNvSpPr txBox="1"/>
          <p:nvPr/>
        </p:nvSpPr>
        <p:spPr>
          <a:xfrm>
            <a:off x="5956236" y="6207853"/>
            <a:ext cx="511679" cy="200055"/>
          </a:xfrm>
          <a:prstGeom prst="rect">
            <a:avLst/>
          </a:prstGeom>
          <a:noFill/>
        </p:spPr>
        <p:txBody>
          <a:bodyPr wrap="none" rtlCol="0">
            <a:spAutoFit/>
          </a:bodyPr>
          <a:lstStyle/>
          <a:p>
            <a:r>
              <a:rPr lang="es-ES" sz="700" dirty="0"/>
              <a:t>(figura 1)</a:t>
            </a:r>
            <a:endParaRPr lang="es-PE" sz="700" dirty="0"/>
          </a:p>
        </p:txBody>
      </p:sp>
      <p:sp>
        <p:nvSpPr>
          <p:cNvPr id="10" name="CuadroTexto 9">
            <a:extLst>
              <a:ext uri="{FF2B5EF4-FFF2-40B4-BE49-F238E27FC236}">
                <a16:creationId xmlns:a16="http://schemas.microsoft.com/office/drawing/2014/main" id="{C52B157E-6D8B-4530-9D5B-6889CCA26114}"/>
              </a:ext>
            </a:extLst>
          </p:cNvPr>
          <p:cNvSpPr txBox="1"/>
          <p:nvPr/>
        </p:nvSpPr>
        <p:spPr>
          <a:xfrm>
            <a:off x="9009645" y="6167485"/>
            <a:ext cx="558166" cy="215444"/>
          </a:xfrm>
          <a:prstGeom prst="rect">
            <a:avLst/>
          </a:prstGeom>
          <a:noFill/>
        </p:spPr>
        <p:txBody>
          <a:bodyPr wrap="none" rtlCol="0">
            <a:spAutoFit/>
          </a:bodyPr>
          <a:lstStyle/>
          <a:p>
            <a:r>
              <a:rPr lang="es-ES" sz="800" dirty="0"/>
              <a:t>(figura 2)</a:t>
            </a:r>
            <a:endParaRPr lang="es-PE" sz="800" dirty="0"/>
          </a:p>
        </p:txBody>
      </p:sp>
      <p:sp>
        <p:nvSpPr>
          <p:cNvPr id="8" name="CuadroTexto 7">
            <a:extLst>
              <a:ext uri="{FF2B5EF4-FFF2-40B4-BE49-F238E27FC236}">
                <a16:creationId xmlns:a16="http://schemas.microsoft.com/office/drawing/2014/main" id="{8466A459-3BA7-4813-A526-987C33A7A867}"/>
              </a:ext>
            </a:extLst>
          </p:cNvPr>
          <p:cNvSpPr txBox="1"/>
          <p:nvPr/>
        </p:nvSpPr>
        <p:spPr>
          <a:xfrm>
            <a:off x="6212076" y="1877159"/>
            <a:ext cx="5148743" cy="2308324"/>
          </a:xfrm>
          <a:prstGeom prst="rect">
            <a:avLst/>
          </a:prstGeom>
          <a:noFill/>
        </p:spPr>
        <p:txBody>
          <a:bodyPr wrap="square" rtlCol="0">
            <a:spAutoFit/>
          </a:bodyPr>
          <a:lstStyle/>
          <a:p>
            <a:pPr lvl="0" algn="just"/>
            <a:r>
              <a:rPr lang="es-ES" dirty="0"/>
              <a:t>Las vitaminas, además de ayudar con el </a:t>
            </a:r>
            <a:r>
              <a:rPr lang="es-ES" b="1" dirty="0"/>
              <a:t>metabolismo</a:t>
            </a:r>
            <a:r>
              <a:rPr lang="es-ES" dirty="0"/>
              <a:t> en nuestro cuerpo, también participan en la formación de hormonas, células sanguíneas(figura 1), sustancias químicas del sistema nervioso y material genético(figura 2). Las diferentes vitaminas no están relacionadas químicamente, lo mismo ocurre con su acción fisiológica, pues es distinta. </a:t>
            </a:r>
          </a:p>
        </p:txBody>
      </p:sp>
    </p:spTree>
    <p:extLst>
      <p:ext uri="{BB962C8B-B14F-4D97-AF65-F5344CB8AC3E}">
        <p14:creationId xmlns:p14="http://schemas.microsoft.com/office/powerpoint/2010/main" val="223720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40C591-B834-4504-87CF-BB14C8006011}"/>
              </a:ext>
            </a:extLst>
          </p:cNvPr>
          <p:cNvSpPr>
            <a:spLocks noGrp="1"/>
          </p:cNvSpPr>
          <p:nvPr>
            <p:ph type="title"/>
          </p:nvPr>
        </p:nvSpPr>
        <p:spPr/>
        <p:txBody>
          <a:bodyPr/>
          <a:lstStyle/>
          <a:p>
            <a:r>
              <a:rPr lang="es-PE" dirty="0"/>
              <a:t>Clasificación de las vitaminas</a:t>
            </a:r>
          </a:p>
        </p:txBody>
      </p:sp>
      <p:sp>
        <p:nvSpPr>
          <p:cNvPr id="3" name="Marcador de contenido 2">
            <a:extLst>
              <a:ext uri="{FF2B5EF4-FFF2-40B4-BE49-F238E27FC236}">
                <a16:creationId xmlns:a16="http://schemas.microsoft.com/office/drawing/2014/main" id="{05057C8B-54BB-403A-9031-8097F83E87DA}"/>
              </a:ext>
            </a:extLst>
          </p:cNvPr>
          <p:cNvSpPr>
            <a:spLocks noGrp="1"/>
          </p:cNvSpPr>
          <p:nvPr>
            <p:ph idx="1"/>
          </p:nvPr>
        </p:nvSpPr>
        <p:spPr>
          <a:xfrm>
            <a:off x="1251678" y="1132457"/>
            <a:ext cx="10178322" cy="3593591"/>
          </a:xfrm>
        </p:spPr>
        <p:txBody>
          <a:bodyPr/>
          <a:lstStyle/>
          <a:p>
            <a:pPr marL="0" indent="0">
              <a:buNone/>
            </a:pPr>
            <a:r>
              <a:rPr lang="es-ES" dirty="0"/>
              <a:t>Existen 13 vitaminas esenciales, los cuales se dividen en dos grupos: los liposolubles y los hidrosolubles.</a:t>
            </a:r>
            <a:endParaRPr lang="es-PE" dirty="0"/>
          </a:p>
        </p:txBody>
      </p:sp>
      <p:graphicFrame>
        <p:nvGraphicFramePr>
          <p:cNvPr id="4" name="Tabla 3">
            <a:extLst>
              <a:ext uri="{FF2B5EF4-FFF2-40B4-BE49-F238E27FC236}">
                <a16:creationId xmlns:a16="http://schemas.microsoft.com/office/drawing/2014/main" id="{02AECAC6-DD7F-4E79-867A-9AA7640AD32E}"/>
              </a:ext>
            </a:extLst>
          </p:cNvPr>
          <p:cNvGraphicFramePr>
            <a:graphicFrameLocks noGrp="1"/>
          </p:cNvGraphicFramePr>
          <p:nvPr>
            <p:extLst>
              <p:ext uri="{D42A27DB-BD31-4B8C-83A1-F6EECF244321}">
                <p14:modId xmlns:p14="http://schemas.microsoft.com/office/powerpoint/2010/main" val="3349102597"/>
              </p:ext>
            </p:extLst>
          </p:nvPr>
        </p:nvGraphicFramePr>
        <p:xfrm>
          <a:off x="1333850" y="1874517"/>
          <a:ext cx="10178322" cy="4708469"/>
        </p:xfrm>
        <a:graphic>
          <a:graphicData uri="http://schemas.openxmlformats.org/drawingml/2006/table">
            <a:tbl>
              <a:tblPr firstRow="1" bandRow="1">
                <a:tableStyleId>{5C22544A-7EE6-4342-B048-85BDC9FD1C3A}</a:tableStyleId>
              </a:tblPr>
              <a:tblGrid>
                <a:gridCol w="5089161">
                  <a:extLst>
                    <a:ext uri="{9D8B030D-6E8A-4147-A177-3AD203B41FA5}">
                      <a16:colId xmlns:a16="http://schemas.microsoft.com/office/drawing/2014/main" val="1762313142"/>
                    </a:ext>
                  </a:extLst>
                </a:gridCol>
                <a:gridCol w="5089161">
                  <a:extLst>
                    <a:ext uri="{9D8B030D-6E8A-4147-A177-3AD203B41FA5}">
                      <a16:colId xmlns:a16="http://schemas.microsoft.com/office/drawing/2014/main" val="1374454429"/>
                    </a:ext>
                  </a:extLst>
                </a:gridCol>
              </a:tblGrid>
              <a:tr h="383446">
                <a:tc>
                  <a:txBody>
                    <a:bodyPr/>
                    <a:lstStyle/>
                    <a:p>
                      <a:pPr algn="ctr"/>
                      <a:r>
                        <a:rPr lang="es-ES" dirty="0"/>
                        <a:t>VITAMINAS LIPOSOLUBES</a:t>
                      </a:r>
                      <a:endParaRPr lang="es-PE" dirty="0"/>
                    </a:p>
                  </a:txBody>
                  <a:tcPr/>
                </a:tc>
                <a:tc>
                  <a:txBody>
                    <a:bodyPr/>
                    <a:lstStyle/>
                    <a:p>
                      <a:pPr algn="ctr"/>
                      <a:r>
                        <a:rPr lang="es-ES" dirty="0"/>
                        <a:t>VITAMINAS HIDROSOLUBLES</a:t>
                      </a:r>
                      <a:endParaRPr lang="es-PE" dirty="0"/>
                    </a:p>
                  </a:txBody>
                  <a:tcPr/>
                </a:tc>
                <a:extLst>
                  <a:ext uri="{0D108BD9-81ED-4DB2-BD59-A6C34878D82A}">
                    <a16:rowId xmlns:a16="http://schemas.microsoft.com/office/drawing/2014/main" val="116438641"/>
                  </a:ext>
                </a:extLst>
              </a:tr>
              <a:tr h="4325023">
                <a:tc>
                  <a:txBody>
                    <a:bodyPr/>
                    <a:lstStyle/>
                    <a:p>
                      <a:r>
                        <a:rPr lang="es-ES" dirty="0"/>
                        <a:t>Se almacenan en el hígado, el tejido graso y los músculos del cuerpo. Son disolventes en grasas y aceites. Las cuatro vitaminas liposolubles son A, D, E y K. Se absorben fácilmente por el cuerpo en la presencia de la </a:t>
                      </a:r>
                      <a:r>
                        <a:rPr lang="es-ES" b="1" dirty="0"/>
                        <a:t>grasa alimentaria</a:t>
                      </a:r>
                      <a:r>
                        <a:rPr lang="es-ES" dirty="0"/>
                        <a:t>.</a:t>
                      </a:r>
                    </a:p>
                    <a:p>
                      <a:endParaRPr lang="es-ES" dirty="0"/>
                    </a:p>
                    <a:p>
                      <a:endParaRPr lang="es-ES" dirty="0"/>
                    </a:p>
                    <a:p>
                      <a:endParaRPr lang="es-ES" dirty="0"/>
                    </a:p>
                    <a:p>
                      <a:endParaRPr lang="es-ES" dirty="0"/>
                    </a:p>
                    <a:p>
                      <a:endParaRPr lang="es-ES" dirty="0"/>
                    </a:p>
                    <a:p>
                      <a:endParaRPr lang="es-ES" dirty="0"/>
                    </a:p>
                    <a:p>
                      <a:endParaRPr lang="es-ES" dirty="0"/>
                    </a:p>
                    <a:p>
                      <a:endParaRPr lang="es-ES" dirty="0"/>
                    </a:p>
                    <a:p>
                      <a:endParaRPr lang="es-ES" dirty="0"/>
                    </a:p>
                  </a:txBody>
                  <a:tcPr/>
                </a:tc>
                <a:tc>
                  <a:txBody>
                    <a:bodyPr/>
                    <a:lstStyle/>
                    <a:p>
                      <a:r>
                        <a:rPr lang="es-ES" dirty="0"/>
                        <a:t>No se almacenan el cuerpo. Son disolventes en agua, precursores de las enzimas. Las 9 vitaminas hidrosolubles encontramos a la vitamina C y a las vitaminas del complejo B(B1, B2, B3, B5, B6, B7, B9 Y B12)</a:t>
                      </a:r>
                      <a:endParaRPr lang="es-PE" dirty="0"/>
                    </a:p>
                  </a:txBody>
                  <a:tcPr/>
                </a:tc>
                <a:extLst>
                  <a:ext uri="{0D108BD9-81ED-4DB2-BD59-A6C34878D82A}">
                    <a16:rowId xmlns:a16="http://schemas.microsoft.com/office/drawing/2014/main" val="966659685"/>
                  </a:ext>
                </a:extLst>
              </a:tr>
            </a:tbl>
          </a:graphicData>
        </a:graphic>
      </p:graphicFrame>
      <p:sp>
        <p:nvSpPr>
          <p:cNvPr id="5" name="CuadroTexto 4">
            <a:extLst>
              <a:ext uri="{FF2B5EF4-FFF2-40B4-BE49-F238E27FC236}">
                <a16:creationId xmlns:a16="http://schemas.microsoft.com/office/drawing/2014/main" id="{8246790F-6B85-44D5-8007-0C19B9D0B21E}"/>
              </a:ext>
            </a:extLst>
          </p:cNvPr>
          <p:cNvSpPr txBox="1"/>
          <p:nvPr/>
        </p:nvSpPr>
        <p:spPr>
          <a:xfrm>
            <a:off x="1333850" y="6582986"/>
            <a:ext cx="612668" cy="246221"/>
          </a:xfrm>
          <a:prstGeom prst="rect">
            <a:avLst/>
          </a:prstGeom>
          <a:noFill/>
        </p:spPr>
        <p:txBody>
          <a:bodyPr wrap="none" rtlCol="0">
            <a:spAutoFit/>
          </a:bodyPr>
          <a:lstStyle/>
          <a:p>
            <a:r>
              <a:rPr lang="es-ES" sz="1000" dirty="0"/>
              <a:t>(tabla 1)</a:t>
            </a:r>
            <a:endParaRPr lang="es-PE" sz="1000" dirty="0"/>
          </a:p>
        </p:txBody>
      </p:sp>
      <p:pic>
        <p:nvPicPr>
          <p:cNvPr id="4098" name="Picture 2" descr="Vitaminas Liposolubles | funciones y alimentos">
            <a:extLst>
              <a:ext uri="{FF2B5EF4-FFF2-40B4-BE49-F238E27FC236}">
                <a16:creationId xmlns:a16="http://schemas.microsoft.com/office/drawing/2014/main" id="{CAEBA375-E005-455E-A8D9-6504BD6C5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796" y="4171316"/>
            <a:ext cx="3461857" cy="23042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taminas del complejo B: conoce los alimentos que las aportan">
            <a:extLst>
              <a:ext uri="{FF2B5EF4-FFF2-40B4-BE49-F238E27FC236}">
                <a16:creationId xmlns:a16="http://schemas.microsoft.com/office/drawing/2014/main" id="{6F860925-D52D-4EEC-9DF5-5F741258E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6667" y="3850533"/>
            <a:ext cx="3651483" cy="2470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450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141B81-C776-4B58-945C-801DF16031C3}"/>
              </a:ext>
            </a:extLst>
          </p:cNvPr>
          <p:cNvSpPr>
            <a:spLocks noGrp="1"/>
          </p:cNvSpPr>
          <p:nvPr>
            <p:ph type="title"/>
          </p:nvPr>
        </p:nvSpPr>
        <p:spPr/>
        <p:txBody>
          <a:bodyPr/>
          <a:lstStyle/>
          <a:p>
            <a:r>
              <a:rPr lang="es-ES" dirty="0"/>
              <a:t>Mención de vitaminas, nombre y sinónimos</a:t>
            </a:r>
            <a:endParaRPr lang="es-PE" dirty="0"/>
          </a:p>
        </p:txBody>
      </p:sp>
      <p:graphicFrame>
        <p:nvGraphicFramePr>
          <p:cNvPr id="4" name="Tabla 3">
            <a:extLst>
              <a:ext uri="{FF2B5EF4-FFF2-40B4-BE49-F238E27FC236}">
                <a16:creationId xmlns:a16="http://schemas.microsoft.com/office/drawing/2014/main" id="{24C8440A-A235-463B-8CB4-F99427370290}"/>
              </a:ext>
            </a:extLst>
          </p:cNvPr>
          <p:cNvGraphicFramePr>
            <a:graphicFrameLocks noGrp="1"/>
          </p:cNvGraphicFramePr>
          <p:nvPr>
            <p:extLst>
              <p:ext uri="{D42A27DB-BD31-4B8C-83A1-F6EECF244321}">
                <p14:modId xmlns:p14="http://schemas.microsoft.com/office/powerpoint/2010/main" val="884696830"/>
              </p:ext>
            </p:extLst>
          </p:nvPr>
        </p:nvGraphicFramePr>
        <p:xfrm>
          <a:off x="1197761" y="1874517"/>
          <a:ext cx="9796478" cy="4846320"/>
        </p:xfrm>
        <a:graphic>
          <a:graphicData uri="http://schemas.openxmlformats.org/drawingml/2006/table">
            <a:tbl>
              <a:tblPr firstRow="1" bandRow="1">
                <a:tableStyleId>{5C22544A-7EE6-4342-B048-85BDC9FD1C3A}</a:tableStyleId>
              </a:tblPr>
              <a:tblGrid>
                <a:gridCol w="1784991">
                  <a:extLst>
                    <a:ext uri="{9D8B030D-6E8A-4147-A177-3AD203B41FA5}">
                      <a16:colId xmlns:a16="http://schemas.microsoft.com/office/drawing/2014/main" val="2861709843"/>
                    </a:ext>
                  </a:extLst>
                </a:gridCol>
                <a:gridCol w="1695752">
                  <a:extLst>
                    <a:ext uri="{9D8B030D-6E8A-4147-A177-3AD203B41FA5}">
                      <a16:colId xmlns:a16="http://schemas.microsoft.com/office/drawing/2014/main" val="3452489433"/>
                    </a:ext>
                  </a:extLst>
                </a:gridCol>
                <a:gridCol w="6315735">
                  <a:extLst>
                    <a:ext uri="{9D8B030D-6E8A-4147-A177-3AD203B41FA5}">
                      <a16:colId xmlns:a16="http://schemas.microsoft.com/office/drawing/2014/main" val="555668558"/>
                    </a:ext>
                  </a:extLst>
                </a:gridCol>
              </a:tblGrid>
              <a:tr h="582149">
                <a:tc>
                  <a:txBody>
                    <a:bodyPr/>
                    <a:lstStyle/>
                    <a:p>
                      <a:pPr algn="ctr"/>
                      <a:r>
                        <a:rPr lang="es-ES" dirty="0"/>
                        <a:t>NOMBRE DE LA VITAMINA</a:t>
                      </a:r>
                      <a:endParaRPr lang="es-PE" dirty="0"/>
                    </a:p>
                  </a:txBody>
                  <a:tcPr/>
                </a:tc>
                <a:tc>
                  <a:txBody>
                    <a:bodyPr/>
                    <a:lstStyle/>
                    <a:p>
                      <a:pPr algn="ctr"/>
                      <a:r>
                        <a:rPr lang="es-ES" dirty="0"/>
                        <a:t>SINONIMO</a:t>
                      </a:r>
                      <a:endParaRPr lang="es-PE" dirty="0"/>
                    </a:p>
                  </a:txBody>
                  <a:tcPr/>
                </a:tc>
                <a:tc>
                  <a:txBody>
                    <a:bodyPr/>
                    <a:lstStyle/>
                    <a:p>
                      <a:pPr algn="ctr"/>
                      <a:r>
                        <a:rPr lang="es-ES" dirty="0"/>
                        <a:t>BIOGRAFÍA</a:t>
                      </a:r>
                      <a:endParaRPr lang="es-PE" dirty="0"/>
                    </a:p>
                  </a:txBody>
                  <a:tcPr/>
                </a:tc>
                <a:extLst>
                  <a:ext uri="{0D108BD9-81ED-4DB2-BD59-A6C34878D82A}">
                    <a16:rowId xmlns:a16="http://schemas.microsoft.com/office/drawing/2014/main" val="3521346012"/>
                  </a:ext>
                </a:extLst>
              </a:tr>
              <a:tr h="881825">
                <a:tc>
                  <a:txBody>
                    <a:bodyPr/>
                    <a:lstStyle/>
                    <a:p>
                      <a:r>
                        <a:rPr lang="es-ES" dirty="0"/>
                        <a:t>VITAMINA A</a:t>
                      </a:r>
                      <a:endParaRPr lang="es-PE" dirty="0"/>
                    </a:p>
                  </a:txBody>
                  <a:tcPr/>
                </a:tc>
                <a:tc>
                  <a:txBody>
                    <a:bodyPr/>
                    <a:lstStyle/>
                    <a:p>
                      <a:r>
                        <a:rPr lang="es-PE" dirty="0"/>
                        <a:t>Retinol</a:t>
                      </a:r>
                    </a:p>
                  </a:txBody>
                  <a:tcPr/>
                </a:tc>
                <a:tc>
                  <a:txBody>
                    <a:bodyPr/>
                    <a:lstStyle/>
                    <a:p>
                      <a:r>
                        <a:rPr lang="es-ES" dirty="0"/>
                        <a:t>La vitamina A se descubrió en 1913, cuando los investigadores encontraron que ciertos animales de laboratorio dejaban de crecer si la manteca era la única forma de grasa presente en la dieta, pero, si se suministraba mantequilla en vez de manteca los animales crecían y se desarrollaban. </a:t>
                      </a:r>
                    </a:p>
                  </a:txBody>
                  <a:tcPr/>
                </a:tc>
                <a:extLst>
                  <a:ext uri="{0D108BD9-81ED-4DB2-BD59-A6C34878D82A}">
                    <a16:rowId xmlns:a16="http://schemas.microsoft.com/office/drawing/2014/main" val="364612572"/>
                  </a:ext>
                </a:extLst>
              </a:tr>
              <a:tr h="1158371">
                <a:tc>
                  <a:txBody>
                    <a:bodyPr/>
                    <a:lstStyle/>
                    <a:p>
                      <a:r>
                        <a:rPr lang="es-ES" dirty="0"/>
                        <a:t>VITAMINA D</a:t>
                      </a:r>
                      <a:endParaRPr lang="es-PE" dirty="0"/>
                    </a:p>
                  </a:txBody>
                  <a:tcPr/>
                </a:tc>
                <a:tc>
                  <a:txBody>
                    <a:bodyPr/>
                    <a:lstStyle/>
                    <a:p>
                      <a:r>
                        <a:rPr lang="es-PE" dirty="0"/>
                        <a:t>Colecalciferol</a:t>
                      </a:r>
                    </a:p>
                  </a:txBody>
                  <a:tcPr/>
                </a:tc>
                <a:tc>
                  <a:txBody>
                    <a:bodyPr/>
                    <a:lstStyle/>
                    <a:p>
                      <a:r>
                        <a:rPr lang="es-ES" dirty="0"/>
                        <a:t>El estudio de la vitamina D como lo conocemos tuvo inicio en 1922, año en que Elmer </a:t>
                      </a:r>
                      <a:r>
                        <a:rPr lang="es-ES" dirty="0" err="1"/>
                        <a:t>McCollum</a:t>
                      </a:r>
                      <a:r>
                        <a:rPr lang="es-ES" dirty="0"/>
                        <a:t>. Siguiendo la secuencia del descubrimiento de las vitaminas, al ser la cuarta, esta sustancia recibió el nombre de vitamina D.</a:t>
                      </a:r>
                      <a:endParaRPr lang="es-PE" dirty="0"/>
                    </a:p>
                  </a:txBody>
                  <a:tcPr/>
                </a:tc>
                <a:extLst>
                  <a:ext uri="{0D108BD9-81ED-4DB2-BD59-A6C34878D82A}">
                    <a16:rowId xmlns:a16="http://schemas.microsoft.com/office/drawing/2014/main" val="4159266345"/>
                  </a:ext>
                </a:extLst>
              </a:tr>
              <a:tr h="541035">
                <a:tc>
                  <a:txBody>
                    <a:bodyPr/>
                    <a:lstStyle/>
                    <a:p>
                      <a:r>
                        <a:rPr lang="es-ES" dirty="0"/>
                        <a:t>VITAMINA E</a:t>
                      </a:r>
                      <a:endParaRPr lang="es-PE" dirty="0"/>
                    </a:p>
                  </a:txBody>
                  <a:tcPr/>
                </a:tc>
                <a:tc>
                  <a:txBody>
                    <a:bodyPr/>
                    <a:lstStyle/>
                    <a:p>
                      <a:r>
                        <a:rPr lang="es-PE" dirty="0"/>
                        <a:t>Alfa-tocoferol</a:t>
                      </a:r>
                    </a:p>
                  </a:txBody>
                  <a:tcPr/>
                </a:tc>
                <a:tc>
                  <a:txBody>
                    <a:bodyPr/>
                    <a:lstStyle/>
                    <a:p>
                      <a:r>
                        <a:rPr lang="es-ES" dirty="0"/>
                        <a:t>Se descubrió la vitamina E. Fue el Dr. Herbert Evans en 1922 y su hallazgo se considera hoy un importante antioxidante que aporta sustanciales beneficios al organismo.</a:t>
                      </a:r>
                      <a:endParaRPr lang="es-PE" dirty="0"/>
                    </a:p>
                  </a:txBody>
                  <a:tcPr/>
                </a:tc>
                <a:extLst>
                  <a:ext uri="{0D108BD9-81ED-4DB2-BD59-A6C34878D82A}">
                    <a16:rowId xmlns:a16="http://schemas.microsoft.com/office/drawing/2014/main" val="698604488"/>
                  </a:ext>
                </a:extLst>
              </a:tr>
              <a:tr h="541035">
                <a:tc>
                  <a:txBody>
                    <a:bodyPr/>
                    <a:lstStyle/>
                    <a:p>
                      <a:r>
                        <a:rPr lang="es-ES" dirty="0"/>
                        <a:t>VITAMINA K</a:t>
                      </a:r>
                      <a:endParaRPr lang="es-PE" dirty="0"/>
                    </a:p>
                  </a:txBody>
                  <a:tcPr/>
                </a:tc>
                <a:tc>
                  <a:txBody>
                    <a:bodyPr/>
                    <a:lstStyle/>
                    <a:p>
                      <a:r>
                        <a:rPr lang="es-PE" dirty="0"/>
                        <a:t>Fitomenadiona</a:t>
                      </a:r>
                    </a:p>
                  </a:txBody>
                  <a:tcPr/>
                </a:tc>
                <a:tc>
                  <a:txBody>
                    <a:bodyPr/>
                    <a:lstStyle/>
                    <a:p>
                      <a:r>
                        <a:rPr lang="es-ES" dirty="0"/>
                        <a:t>Carl Peter Henrik Da, bioquímico y fisiólogo, fue el descubridor de la vitamina K.10 ago. 2013</a:t>
                      </a:r>
                      <a:endParaRPr lang="es-PE" dirty="0"/>
                    </a:p>
                  </a:txBody>
                  <a:tcPr/>
                </a:tc>
                <a:extLst>
                  <a:ext uri="{0D108BD9-81ED-4DB2-BD59-A6C34878D82A}">
                    <a16:rowId xmlns:a16="http://schemas.microsoft.com/office/drawing/2014/main" val="2376578558"/>
                  </a:ext>
                </a:extLst>
              </a:tr>
            </a:tbl>
          </a:graphicData>
        </a:graphic>
      </p:graphicFrame>
      <p:sp>
        <p:nvSpPr>
          <p:cNvPr id="5" name="CuadroTexto 4">
            <a:extLst>
              <a:ext uri="{FF2B5EF4-FFF2-40B4-BE49-F238E27FC236}">
                <a16:creationId xmlns:a16="http://schemas.microsoft.com/office/drawing/2014/main" id="{15F6D36E-E6AF-46BA-8CAC-A3304C4E911F}"/>
              </a:ext>
            </a:extLst>
          </p:cNvPr>
          <p:cNvSpPr txBox="1"/>
          <p:nvPr/>
        </p:nvSpPr>
        <p:spPr>
          <a:xfrm>
            <a:off x="1251678" y="6085326"/>
            <a:ext cx="612668" cy="246221"/>
          </a:xfrm>
          <a:prstGeom prst="rect">
            <a:avLst/>
          </a:prstGeom>
          <a:noFill/>
        </p:spPr>
        <p:txBody>
          <a:bodyPr wrap="none" rtlCol="0">
            <a:spAutoFit/>
          </a:bodyPr>
          <a:lstStyle/>
          <a:p>
            <a:r>
              <a:rPr lang="es-ES" sz="1000" dirty="0"/>
              <a:t>(tabla 2)</a:t>
            </a:r>
            <a:endParaRPr lang="es-PE" sz="1000" dirty="0"/>
          </a:p>
        </p:txBody>
      </p:sp>
    </p:spTree>
    <p:extLst>
      <p:ext uri="{BB962C8B-B14F-4D97-AF65-F5344CB8AC3E}">
        <p14:creationId xmlns:p14="http://schemas.microsoft.com/office/powerpoint/2010/main" val="601060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F8F7675B-644E-4B1E-92B6-BEF173729FAD}"/>
              </a:ext>
            </a:extLst>
          </p:cNvPr>
          <p:cNvGraphicFramePr>
            <a:graphicFrameLocks noGrp="1"/>
          </p:cNvGraphicFramePr>
          <p:nvPr>
            <p:extLst>
              <p:ext uri="{D42A27DB-BD31-4B8C-83A1-F6EECF244321}">
                <p14:modId xmlns:p14="http://schemas.microsoft.com/office/powerpoint/2010/main" val="2507572785"/>
              </p:ext>
            </p:extLst>
          </p:nvPr>
        </p:nvGraphicFramePr>
        <p:xfrm>
          <a:off x="1144312" y="225686"/>
          <a:ext cx="9903376" cy="5653093"/>
        </p:xfrm>
        <a:graphic>
          <a:graphicData uri="http://schemas.openxmlformats.org/drawingml/2006/table">
            <a:tbl>
              <a:tblPr firstRow="1" bandRow="1">
                <a:tableStyleId>{5C22544A-7EE6-4342-B048-85BDC9FD1C3A}</a:tableStyleId>
              </a:tblPr>
              <a:tblGrid>
                <a:gridCol w="1804469">
                  <a:extLst>
                    <a:ext uri="{9D8B030D-6E8A-4147-A177-3AD203B41FA5}">
                      <a16:colId xmlns:a16="http://schemas.microsoft.com/office/drawing/2014/main" val="2861709843"/>
                    </a:ext>
                  </a:extLst>
                </a:gridCol>
                <a:gridCol w="2612004">
                  <a:extLst>
                    <a:ext uri="{9D8B030D-6E8A-4147-A177-3AD203B41FA5}">
                      <a16:colId xmlns:a16="http://schemas.microsoft.com/office/drawing/2014/main" val="3452489433"/>
                    </a:ext>
                  </a:extLst>
                </a:gridCol>
                <a:gridCol w="5486903">
                  <a:extLst>
                    <a:ext uri="{9D8B030D-6E8A-4147-A177-3AD203B41FA5}">
                      <a16:colId xmlns:a16="http://schemas.microsoft.com/office/drawing/2014/main" val="555668558"/>
                    </a:ext>
                  </a:extLst>
                </a:gridCol>
              </a:tblGrid>
              <a:tr h="703766">
                <a:tc>
                  <a:txBody>
                    <a:bodyPr/>
                    <a:lstStyle/>
                    <a:p>
                      <a:pPr algn="ctr"/>
                      <a:r>
                        <a:rPr lang="es-ES" dirty="0"/>
                        <a:t>NOMBRE DE LA VITAMINA</a:t>
                      </a:r>
                      <a:endParaRPr lang="es-PE" dirty="0"/>
                    </a:p>
                  </a:txBody>
                  <a:tcPr/>
                </a:tc>
                <a:tc>
                  <a:txBody>
                    <a:bodyPr/>
                    <a:lstStyle/>
                    <a:p>
                      <a:pPr algn="ctr"/>
                      <a:r>
                        <a:rPr lang="es-ES" dirty="0"/>
                        <a:t>SINONIMO</a:t>
                      </a:r>
                      <a:endParaRPr lang="es-PE" dirty="0"/>
                    </a:p>
                  </a:txBody>
                  <a:tcPr/>
                </a:tc>
                <a:tc>
                  <a:txBody>
                    <a:bodyPr/>
                    <a:lstStyle/>
                    <a:p>
                      <a:pPr algn="ctr"/>
                      <a:r>
                        <a:rPr lang="es-ES" dirty="0"/>
                        <a:t>BIOGRAFÍA</a:t>
                      </a:r>
                      <a:endParaRPr lang="es-PE" dirty="0"/>
                    </a:p>
                  </a:txBody>
                  <a:tcPr/>
                </a:tc>
                <a:extLst>
                  <a:ext uri="{0D108BD9-81ED-4DB2-BD59-A6C34878D82A}">
                    <a16:rowId xmlns:a16="http://schemas.microsoft.com/office/drawing/2014/main" val="3521346012"/>
                  </a:ext>
                </a:extLst>
              </a:tr>
              <a:tr h="1005380">
                <a:tc>
                  <a:txBody>
                    <a:bodyPr/>
                    <a:lstStyle/>
                    <a:p>
                      <a:r>
                        <a:rPr lang="es-ES" dirty="0"/>
                        <a:t>VITAMINA C</a:t>
                      </a:r>
                      <a:endParaRPr lang="es-PE" dirty="0"/>
                    </a:p>
                  </a:txBody>
                  <a:tcPr/>
                </a:tc>
                <a:tc>
                  <a:txBody>
                    <a:bodyPr/>
                    <a:lstStyle/>
                    <a:p>
                      <a:r>
                        <a:rPr lang="es-PE" dirty="0"/>
                        <a:t>ácido ascórbico</a:t>
                      </a:r>
                    </a:p>
                  </a:txBody>
                  <a:tcPr/>
                </a:tc>
                <a:tc>
                  <a:txBody>
                    <a:bodyPr/>
                    <a:lstStyle/>
                    <a:p>
                      <a:r>
                        <a:rPr lang="es-ES" dirty="0"/>
                        <a:t>En 1928 Albert </a:t>
                      </a:r>
                      <a:r>
                        <a:rPr lang="es-ES" dirty="0" err="1"/>
                        <a:t>Szent</a:t>
                      </a:r>
                      <a:r>
                        <a:rPr lang="es-ES" dirty="0"/>
                        <a:t> </a:t>
                      </a:r>
                      <a:r>
                        <a:rPr lang="es-ES" dirty="0" err="1"/>
                        <a:t>Gvordyi</a:t>
                      </a:r>
                      <a:r>
                        <a:rPr lang="es-ES" dirty="0"/>
                        <a:t>, profesor de Química de la Universidad de Budapest aisló la vitamina C del pimiento verde, vegetal rico en esta vitamina.</a:t>
                      </a:r>
                    </a:p>
                  </a:txBody>
                  <a:tcPr/>
                </a:tc>
                <a:extLst>
                  <a:ext uri="{0D108BD9-81ED-4DB2-BD59-A6C34878D82A}">
                    <a16:rowId xmlns:a16="http://schemas.microsoft.com/office/drawing/2014/main" val="364612572"/>
                  </a:ext>
                </a:extLst>
              </a:tr>
              <a:tr h="1005380">
                <a:tc>
                  <a:txBody>
                    <a:bodyPr/>
                    <a:lstStyle/>
                    <a:p>
                      <a:r>
                        <a:rPr lang="es-ES" dirty="0"/>
                        <a:t>Complejo B1</a:t>
                      </a:r>
                      <a:endParaRPr lang="es-PE" dirty="0"/>
                    </a:p>
                  </a:txBody>
                  <a:tcPr/>
                </a:tc>
                <a:tc>
                  <a:txBody>
                    <a:bodyPr/>
                    <a:lstStyle/>
                    <a:p>
                      <a:r>
                        <a:rPr lang="es-PE" dirty="0"/>
                        <a:t>Tiamina </a:t>
                      </a:r>
                    </a:p>
                  </a:txBody>
                  <a:tcPr/>
                </a:tc>
                <a:tc>
                  <a:txBody>
                    <a:bodyPr/>
                    <a:lstStyle/>
                    <a:p>
                      <a:r>
                        <a:rPr lang="es-ES" dirty="0"/>
                        <a:t>La tiamina fue descubierta en 1910 por </a:t>
                      </a:r>
                      <a:r>
                        <a:rPr lang="es-ES" dirty="0" err="1"/>
                        <a:t>Umetaro</a:t>
                      </a:r>
                      <a:r>
                        <a:rPr lang="es-ES" dirty="0"/>
                        <a:t> Suzuki en Japón mientras investigaba cómo el salvado de arroz curaba a los pacientes.</a:t>
                      </a:r>
                    </a:p>
                  </a:txBody>
                  <a:tcPr/>
                </a:tc>
                <a:extLst>
                  <a:ext uri="{0D108BD9-81ED-4DB2-BD59-A6C34878D82A}">
                    <a16:rowId xmlns:a16="http://schemas.microsoft.com/office/drawing/2014/main" val="4159266345"/>
                  </a:ext>
                </a:extLst>
              </a:tr>
              <a:tr h="626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B2</a:t>
                      </a:r>
                      <a:endParaRPr lang="es-PE" dirty="0"/>
                    </a:p>
                  </a:txBody>
                  <a:tcPr/>
                </a:tc>
                <a:tc>
                  <a:txBody>
                    <a:bodyPr/>
                    <a:lstStyle/>
                    <a:p>
                      <a:r>
                        <a:rPr lang="es-PE" dirty="0"/>
                        <a:t>Riboflavina </a:t>
                      </a:r>
                    </a:p>
                  </a:txBody>
                  <a:tcPr/>
                </a:tc>
                <a:tc>
                  <a:txBody>
                    <a:bodyPr/>
                    <a:lstStyle/>
                    <a:p>
                      <a:r>
                        <a:rPr lang="es-ES" dirty="0"/>
                        <a:t>Descubierta por Elmer Mc </a:t>
                      </a:r>
                      <a:r>
                        <a:rPr lang="es-ES" dirty="0" err="1"/>
                        <a:t>Collum</a:t>
                      </a:r>
                      <a:endParaRPr lang="es-PE" dirty="0"/>
                    </a:p>
                  </a:txBody>
                  <a:tcPr/>
                </a:tc>
                <a:extLst>
                  <a:ext uri="{0D108BD9-81ED-4DB2-BD59-A6C34878D82A}">
                    <a16:rowId xmlns:a16="http://schemas.microsoft.com/office/drawing/2014/main" val="698604488"/>
                  </a:ext>
                </a:extLst>
              </a:tr>
              <a:tr h="13069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B3</a:t>
                      </a:r>
                      <a:endParaRPr lang="es-PE" dirty="0"/>
                    </a:p>
                  </a:txBody>
                  <a:tcPr/>
                </a:tc>
                <a:tc>
                  <a:txBody>
                    <a:bodyPr/>
                    <a:lstStyle/>
                    <a:p>
                      <a:r>
                        <a:rPr lang="es-PE" dirty="0"/>
                        <a:t>Niacina </a:t>
                      </a:r>
                    </a:p>
                  </a:txBody>
                  <a:tcPr/>
                </a:tc>
                <a:tc>
                  <a:txBody>
                    <a:bodyPr/>
                    <a:lstStyle/>
                    <a:p>
                      <a:r>
                        <a:rPr lang="es-ES" dirty="0"/>
                        <a:t>El descubrimiento de esta vitamina tiene lugar a finales del siglo XIX e inicios del siglo XX, cuando en el mundo de la ciencia se estaba investigando la relación de los aportes nutricionales con la pelagra.</a:t>
                      </a:r>
                      <a:endParaRPr lang="es-PE" dirty="0"/>
                    </a:p>
                  </a:txBody>
                  <a:tcPr/>
                </a:tc>
                <a:extLst>
                  <a:ext uri="{0D108BD9-81ED-4DB2-BD59-A6C34878D82A}">
                    <a16:rowId xmlns:a16="http://schemas.microsoft.com/office/drawing/2014/main" val="2376578558"/>
                  </a:ext>
                </a:extLst>
              </a:tr>
              <a:tr h="10053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B5</a:t>
                      </a:r>
                      <a:endParaRPr lang="es-PE" dirty="0"/>
                    </a:p>
                  </a:txBody>
                  <a:tcPr/>
                </a:tc>
                <a:tc>
                  <a:txBody>
                    <a:bodyPr/>
                    <a:lstStyle/>
                    <a:p>
                      <a:r>
                        <a:rPr lang="es-PE" dirty="0"/>
                        <a:t>Ácido pantoténico</a:t>
                      </a:r>
                    </a:p>
                  </a:txBody>
                  <a:tcPr/>
                </a:tc>
                <a:tc>
                  <a:txBody>
                    <a:bodyPr/>
                    <a:lstStyle/>
                    <a:p>
                      <a:r>
                        <a:rPr lang="es-ES" dirty="0"/>
                        <a:t>Fue descubierta por Roger J. Williams en 1933 como cofactor de crecimiento de la levadura y logró sintetizarla en 1940</a:t>
                      </a:r>
                      <a:endParaRPr lang="es-PE" dirty="0"/>
                    </a:p>
                  </a:txBody>
                  <a:tcPr/>
                </a:tc>
                <a:extLst>
                  <a:ext uri="{0D108BD9-81ED-4DB2-BD59-A6C34878D82A}">
                    <a16:rowId xmlns:a16="http://schemas.microsoft.com/office/drawing/2014/main" val="1018956124"/>
                  </a:ext>
                </a:extLst>
              </a:tr>
            </a:tbl>
          </a:graphicData>
        </a:graphic>
      </p:graphicFrame>
    </p:spTree>
    <p:extLst>
      <p:ext uri="{BB962C8B-B14F-4D97-AF65-F5344CB8AC3E}">
        <p14:creationId xmlns:p14="http://schemas.microsoft.com/office/powerpoint/2010/main" val="1572028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a:extLst>
              <a:ext uri="{FF2B5EF4-FFF2-40B4-BE49-F238E27FC236}">
                <a16:creationId xmlns:a16="http://schemas.microsoft.com/office/drawing/2014/main" id="{F77A02FF-AB34-4CCF-884F-F619B7C44BC8}"/>
              </a:ext>
            </a:extLst>
          </p:cNvPr>
          <p:cNvGraphicFramePr>
            <a:graphicFrameLocks noGrp="1"/>
          </p:cNvGraphicFramePr>
          <p:nvPr>
            <p:extLst>
              <p:ext uri="{D42A27DB-BD31-4B8C-83A1-F6EECF244321}">
                <p14:modId xmlns:p14="http://schemas.microsoft.com/office/powerpoint/2010/main" val="2047627085"/>
              </p:ext>
            </p:extLst>
          </p:nvPr>
        </p:nvGraphicFramePr>
        <p:xfrm>
          <a:off x="1197761" y="868680"/>
          <a:ext cx="9796478" cy="4297680"/>
        </p:xfrm>
        <a:graphic>
          <a:graphicData uri="http://schemas.openxmlformats.org/drawingml/2006/table">
            <a:tbl>
              <a:tblPr firstRow="1" bandRow="1">
                <a:tableStyleId>{5C22544A-7EE6-4342-B048-85BDC9FD1C3A}</a:tableStyleId>
              </a:tblPr>
              <a:tblGrid>
                <a:gridCol w="1784991">
                  <a:extLst>
                    <a:ext uri="{9D8B030D-6E8A-4147-A177-3AD203B41FA5}">
                      <a16:colId xmlns:a16="http://schemas.microsoft.com/office/drawing/2014/main" val="2861709843"/>
                    </a:ext>
                  </a:extLst>
                </a:gridCol>
                <a:gridCol w="2583810">
                  <a:extLst>
                    <a:ext uri="{9D8B030D-6E8A-4147-A177-3AD203B41FA5}">
                      <a16:colId xmlns:a16="http://schemas.microsoft.com/office/drawing/2014/main" val="3452489433"/>
                    </a:ext>
                  </a:extLst>
                </a:gridCol>
                <a:gridCol w="5427677">
                  <a:extLst>
                    <a:ext uri="{9D8B030D-6E8A-4147-A177-3AD203B41FA5}">
                      <a16:colId xmlns:a16="http://schemas.microsoft.com/office/drawing/2014/main" val="555668558"/>
                    </a:ext>
                  </a:extLst>
                </a:gridCol>
              </a:tblGrid>
              <a:tr h="370206">
                <a:tc>
                  <a:txBody>
                    <a:bodyPr/>
                    <a:lstStyle/>
                    <a:p>
                      <a:pPr algn="ctr"/>
                      <a:r>
                        <a:rPr lang="es-ES" dirty="0"/>
                        <a:t>NOMBRE DE LA VITAMINA</a:t>
                      </a:r>
                      <a:endParaRPr lang="es-PE" dirty="0"/>
                    </a:p>
                  </a:txBody>
                  <a:tcPr/>
                </a:tc>
                <a:tc>
                  <a:txBody>
                    <a:bodyPr/>
                    <a:lstStyle/>
                    <a:p>
                      <a:pPr algn="ctr"/>
                      <a:r>
                        <a:rPr lang="es-ES" dirty="0"/>
                        <a:t>SINONIMO</a:t>
                      </a:r>
                      <a:endParaRPr lang="es-PE" dirty="0"/>
                    </a:p>
                  </a:txBody>
                  <a:tcPr/>
                </a:tc>
                <a:tc>
                  <a:txBody>
                    <a:bodyPr/>
                    <a:lstStyle/>
                    <a:p>
                      <a:pPr algn="ctr"/>
                      <a:r>
                        <a:rPr lang="es-ES" dirty="0"/>
                        <a:t>BIOGRAFÍA</a:t>
                      </a:r>
                      <a:endParaRPr lang="es-PE" dirty="0"/>
                    </a:p>
                  </a:txBody>
                  <a:tcPr/>
                </a:tc>
                <a:extLst>
                  <a:ext uri="{0D108BD9-81ED-4DB2-BD59-A6C34878D82A}">
                    <a16:rowId xmlns:a16="http://schemas.microsoft.com/office/drawing/2014/main" val="3521346012"/>
                  </a:ext>
                </a:extLst>
              </a:tr>
              <a:tr h="569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B6</a:t>
                      </a:r>
                      <a:endParaRPr lang="es-PE" dirty="0"/>
                    </a:p>
                  </a:txBody>
                  <a:tcPr/>
                </a:tc>
                <a:tc>
                  <a:txBody>
                    <a:bodyPr/>
                    <a:lstStyle/>
                    <a:p>
                      <a:r>
                        <a:rPr lang="es-PE" dirty="0"/>
                        <a:t>Piridoxina </a:t>
                      </a:r>
                    </a:p>
                  </a:txBody>
                  <a:tcPr/>
                </a:tc>
                <a:tc>
                  <a:txBody>
                    <a:bodyPr/>
                    <a:lstStyle/>
                    <a:p>
                      <a:r>
                        <a:rPr lang="es-ES" dirty="0"/>
                        <a:t>En 1934, el médico húngaro Paul </a:t>
                      </a:r>
                      <a:r>
                        <a:rPr lang="es-ES" dirty="0" err="1"/>
                        <a:t>György</a:t>
                      </a:r>
                      <a:r>
                        <a:rPr lang="es-ES" dirty="0"/>
                        <a:t> descubrió una sustancia que podía curar una enfermedad de la piel en las ratas (dermatitis </a:t>
                      </a:r>
                      <a:r>
                        <a:rPr lang="es-ES" dirty="0" err="1"/>
                        <a:t>acrodinia</a:t>
                      </a:r>
                      <a:r>
                        <a:rPr lang="es-ES" dirty="0"/>
                        <a:t>). Llamó a esta sustancia vitamina B6.</a:t>
                      </a:r>
                      <a:endParaRPr lang="es-PE" dirty="0"/>
                    </a:p>
                  </a:txBody>
                  <a:tcPr/>
                </a:tc>
                <a:extLst>
                  <a:ext uri="{0D108BD9-81ED-4DB2-BD59-A6C34878D82A}">
                    <a16:rowId xmlns:a16="http://schemas.microsoft.com/office/drawing/2014/main" val="1363753497"/>
                  </a:ext>
                </a:extLst>
              </a:tr>
              <a:tr h="569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B7</a:t>
                      </a:r>
                      <a:endParaRPr lang="es-PE" dirty="0"/>
                    </a:p>
                  </a:txBody>
                  <a:tcPr/>
                </a:tc>
                <a:tc>
                  <a:txBody>
                    <a:bodyPr/>
                    <a:lstStyle/>
                    <a:p>
                      <a:r>
                        <a:rPr lang="es-PE" dirty="0"/>
                        <a:t>Biotina </a:t>
                      </a:r>
                    </a:p>
                  </a:txBody>
                  <a:tcPr/>
                </a:tc>
                <a:tc>
                  <a:txBody>
                    <a:bodyPr/>
                    <a:lstStyle/>
                    <a:p>
                      <a:r>
                        <a:rPr lang="es-ES" dirty="0"/>
                        <a:t>Fue la primera vitamina que se logró obtener en forma pura por el bioquímico holandés </a:t>
                      </a:r>
                      <a:r>
                        <a:rPr lang="es-ES" dirty="0" err="1"/>
                        <a:t>Barend</a:t>
                      </a:r>
                      <a:r>
                        <a:rPr lang="es-ES" dirty="0"/>
                        <a:t> </a:t>
                      </a:r>
                      <a:r>
                        <a:rPr lang="es-ES" dirty="0" err="1"/>
                        <a:t>Coenrad</a:t>
                      </a:r>
                      <a:r>
                        <a:rPr lang="es-ES" dirty="0"/>
                        <a:t> Petrus Jansen y su colega W.F. </a:t>
                      </a:r>
                      <a:r>
                        <a:rPr lang="es-ES" dirty="0" err="1"/>
                        <a:t>Donath</a:t>
                      </a:r>
                      <a:r>
                        <a:rPr lang="es-ES" dirty="0"/>
                        <a:t>, en 1925.</a:t>
                      </a:r>
                      <a:endParaRPr lang="es-PE" dirty="0"/>
                    </a:p>
                  </a:txBody>
                  <a:tcPr/>
                </a:tc>
                <a:extLst>
                  <a:ext uri="{0D108BD9-81ED-4DB2-BD59-A6C34878D82A}">
                    <a16:rowId xmlns:a16="http://schemas.microsoft.com/office/drawing/2014/main" val="2284242681"/>
                  </a:ext>
                </a:extLst>
              </a:tr>
              <a:tr h="569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B9</a:t>
                      </a:r>
                      <a:endParaRPr lang="es-PE" dirty="0"/>
                    </a:p>
                  </a:txBody>
                  <a:tcPr/>
                </a:tc>
                <a:tc>
                  <a:txBody>
                    <a:bodyPr/>
                    <a:lstStyle/>
                    <a:p>
                      <a:r>
                        <a:rPr lang="es-PE" dirty="0"/>
                        <a:t>Ácido fólico</a:t>
                      </a:r>
                    </a:p>
                  </a:txBody>
                  <a:tcPr/>
                </a:tc>
                <a:tc>
                  <a:txBody>
                    <a:bodyPr/>
                    <a:lstStyle/>
                    <a:p>
                      <a:r>
                        <a:rPr lang="es-ES" dirty="0"/>
                        <a:t>El ácido fólico recibió ese nombre en 1941, cuando Herschel Mitchell pudo aislarlo con éxito de la espinaca.</a:t>
                      </a:r>
                      <a:endParaRPr lang="es-PE" dirty="0"/>
                    </a:p>
                  </a:txBody>
                  <a:tcPr/>
                </a:tc>
                <a:extLst>
                  <a:ext uri="{0D108BD9-81ED-4DB2-BD59-A6C34878D82A}">
                    <a16:rowId xmlns:a16="http://schemas.microsoft.com/office/drawing/2014/main" val="2456483894"/>
                  </a:ext>
                </a:extLst>
              </a:tr>
              <a:tr h="5695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Complejo B12</a:t>
                      </a:r>
                      <a:endParaRPr lang="es-PE" dirty="0"/>
                    </a:p>
                  </a:txBody>
                  <a:tcPr/>
                </a:tc>
                <a:tc>
                  <a:txBody>
                    <a:bodyPr/>
                    <a:lstStyle/>
                    <a:p>
                      <a:r>
                        <a:rPr lang="es-PE" dirty="0"/>
                        <a:t>Cobalamina</a:t>
                      </a:r>
                    </a:p>
                  </a:txBody>
                  <a:tcPr/>
                </a:tc>
                <a:tc>
                  <a:txBody>
                    <a:bodyPr/>
                    <a:lstStyle/>
                    <a:p>
                      <a:r>
                        <a:rPr lang="es-ES" dirty="0"/>
                        <a:t>El descubrimiento de la vitamina B12 fue el resultado de los estudios que George </a:t>
                      </a:r>
                      <a:r>
                        <a:rPr lang="es-ES" dirty="0" err="1"/>
                        <a:t>Whipple</a:t>
                      </a:r>
                      <a:r>
                        <a:rPr lang="es-ES" dirty="0"/>
                        <a:t> llevó a cabo a partir de 1914 en la Universidad de California,.</a:t>
                      </a:r>
                      <a:endParaRPr lang="es-PE" dirty="0"/>
                    </a:p>
                  </a:txBody>
                  <a:tcPr/>
                </a:tc>
                <a:extLst>
                  <a:ext uri="{0D108BD9-81ED-4DB2-BD59-A6C34878D82A}">
                    <a16:rowId xmlns:a16="http://schemas.microsoft.com/office/drawing/2014/main" val="409016162"/>
                  </a:ext>
                </a:extLst>
              </a:tr>
            </a:tbl>
          </a:graphicData>
        </a:graphic>
      </p:graphicFrame>
      <p:sp>
        <p:nvSpPr>
          <p:cNvPr id="6" name="CuadroTexto 5">
            <a:extLst>
              <a:ext uri="{FF2B5EF4-FFF2-40B4-BE49-F238E27FC236}">
                <a16:creationId xmlns:a16="http://schemas.microsoft.com/office/drawing/2014/main" id="{9B03EBBC-DA06-4A33-97AD-0268BB4EBB61}"/>
              </a:ext>
            </a:extLst>
          </p:cNvPr>
          <p:cNvSpPr txBox="1"/>
          <p:nvPr/>
        </p:nvSpPr>
        <p:spPr>
          <a:xfrm>
            <a:off x="1197761" y="5166360"/>
            <a:ext cx="612668" cy="246221"/>
          </a:xfrm>
          <a:prstGeom prst="rect">
            <a:avLst/>
          </a:prstGeom>
          <a:noFill/>
        </p:spPr>
        <p:txBody>
          <a:bodyPr wrap="none" rtlCol="0">
            <a:spAutoFit/>
          </a:bodyPr>
          <a:lstStyle/>
          <a:p>
            <a:r>
              <a:rPr lang="es-ES" sz="1000" dirty="0"/>
              <a:t>(tabla 3)</a:t>
            </a:r>
            <a:endParaRPr lang="es-PE" sz="1000" dirty="0"/>
          </a:p>
        </p:txBody>
      </p:sp>
    </p:spTree>
    <p:extLst>
      <p:ext uri="{BB962C8B-B14F-4D97-AF65-F5344CB8AC3E}">
        <p14:creationId xmlns:p14="http://schemas.microsoft.com/office/powerpoint/2010/main" val="2476560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9C99AB-D79C-4EA0-B9BD-CFE5E1B982EA}"/>
              </a:ext>
            </a:extLst>
          </p:cNvPr>
          <p:cNvSpPr>
            <a:spLocks noGrp="1"/>
          </p:cNvSpPr>
          <p:nvPr>
            <p:ph type="title"/>
          </p:nvPr>
        </p:nvSpPr>
        <p:spPr/>
        <p:txBody>
          <a:bodyPr/>
          <a:lstStyle/>
          <a:p>
            <a:r>
              <a:rPr lang="es-ES" dirty="0"/>
              <a:t>¿EN DONDE LAS ENCONTRAMOS?</a:t>
            </a:r>
            <a:endParaRPr lang="es-PE" dirty="0"/>
          </a:p>
        </p:txBody>
      </p:sp>
      <p:graphicFrame>
        <p:nvGraphicFramePr>
          <p:cNvPr id="6" name="Tabla 5">
            <a:extLst>
              <a:ext uri="{FF2B5EF4-FFF2-40B4-BE49-F238E27FC236}">
                <a16:creationId xmlns:a16="http://schemas.microsoft.com/office/drawing/2014/main" id="{549EBC30-0B57-4585-B21D-264F129CA1F1}"/>
              </a:ext>
            </a:extLst>
          </p:cNvPr>
          <p:cNvGraphicFramePr>
            <a:graphicFrameLocks noGrp="1"/>
          </p:cNvGraphicFramePr>
          <p:nvPr>
            <p:extLst>
              <p:ext uri="{D42A27DB-BD31-4B8C-83A1-F6EECF244321}">
                <p14:modId xmlns:p14="http://schemas.microsoft.com/office/powerpoint/2010/main" val="665918629"/>
              </p:ext>
            </p:extLst>
          </p:nvPr>
        </p:nvGraphicFramePr>
        <p:xfrm>
          <a:off x="1029747" y="1395228"/>
          <a:ext cx="10622184" cy="5169997"/>
        </p:xfrm>
        <a:graphic>
          <a:graphicData uri="http://schemas.openxmlformats.org/drawingml/2006/table">
            <a:tbl>
              <a:tblPr firstRow="1" bandRow="1">
                <a:tableStyleId>{5C22544A-7EE6-4342-B048-85BDC9FD1C3A}</a:tableStyleId>
              </a:tblPr>
              <a:tblGrid>
                <a:gridCol w="2655546">
                  <a:extLst>
                    <a:ext uri="{9D8B030D-6E8A-4147-A177-3AD203B41FA5}">
                      <a16:colId xmlns:a16="http://schemas.microsoft.com/office/drawing/2014/main" val="2848240796"/>
                    </a:ext>
                  </a:extLst>
                </a:gridCol>
                <a:gridCol w="2655546">
                  <a:extLst>
                    <a:ext uri="{9D8B030D-6E8A-4147-A177-3AD203B41FA5}">
                      <a16:colId xmlns:a16="http://schemas.microsoft.com/office/drawing/2014/main" val="4285607202"/>
                    </a:ext>
                  </a:extLst>
                </a:gridCol>
                <a:gridCol w="2655546">
                  <a:extLst>
                    <a:ext uri="{9D8B030D-6E8A-4147-A177-3AD203B41FA5}">
                      <a16:colId xmlns:a16="http://schemas.microsoft.com/office/drawing/2014/main" val="888631200"/>
                    </a:ext>
                  </a:extLst>
                </a:gridCol>
                <a:gridCol w="2655546">
                  <a:extLst>
                    <a:ext uri="{9D8B030D-6E8A-4147-A177-3AD203B41FA5}">
                      <a16:colId xmlns:a16="http://schemas.microsoft.com/office/drawing/2014/main" val="1433282773"/>
                    </a:ext>
                  </a:extLst>
                </a:gridCol>
              </a:tblGrid>
              <a:tr h="384637">
                <a:tc gridSpan="4">
                  <a:txBody>
                    <a:bodyPr/>
                    <a:lstStyle/>
                    <a:p>
                      <a:pPr algn="ctr"/>
                      <a:r>
                        <a:rPr lang="es-ES" sz="3200" dirty="0"/>
                        <a:t>VITAMINAS  LIPOSOLUBLES</a:t>
                      </a:r>
                      <a:endParaRPr lang="es-PE" sz="3200" dirty="0"/>
                    </a:p>
                  </a:txBody>
                  <a:tcPr/>
                </a:tc>
                <a:tc hMerge="1">
                  <a:txBody>
                    <a:bodyPr/>
                    <a:lstStyle/>
                    <a:p>
                      <a:pPr algn="ctr"/>
                      <a:endParaRPr lang="es-PE" dirty="0"/>
                    </a:p>
                  </a:txBody>
                  <a:tcPr/>
                </a:tc>
                <a:tc hMerge="1">
                  <a:txBody>
                    <a:bodyPr/>
                    <a:lstStyle/>
                    <a:p>
                      <a:pPr algn="ctr"/>
                      <a:endParaRPr lang="es-PE" dirty="0"/>
                    </a:p>
                  </a:txBody>
                  <a:tcPr/>
                </a:tc>
                <a:tc hMerge="1">
                  <a:txBody>
                    <a:bodyPr/>
                    <a:lstStyle/>
                    <a:p>
                      <a:pPr algn="ctr"/>
                      <a:endParaRPr lang="es-PE" dirty="0"/>
                    </a:p>
                  </a:txBody>
                  <a:tcPr/>
                </a:tc>
                <a:extLst>
                  <a:ext uri="{0D108BD9-81ED-4DB2-BD59-A6C34878D82A}">
                    <a16:rowId xmlns:a16="http://schemas.microsoft.com/office/drawing/2014/main" val="201336131"/>
                  </a:ext>
                </a:extLst>
              </a:tr>
              <a:tr h="384637">
                <a:tc>
                  <a:txBody>
                    <a:bodyPr/>
                    <a:lstStyle/>
                    <a:p>
                      <a:pPr algn="ctr"/>
                      <a:r>
                        <a:rPr lang="es-ES" dirty="0"/>
                        <a:t>VITAMINA A</a:t>
                      </a:r>
                      <a:endParaRPr lang="es-PE" dirty="0"/>
                    </a:p>
                  </a:txBody>
                  <a:tcPr>
                    <a:solidFill>
                      <a:schemeClr val="tx2">
                        <a:lumMod val="50000"/>
                        <a:lumOff val="50000"/>
                      </a:schemeClr>
                    </a:solidFill>
                  </a:tcPr>
                </a:tc>
                <a:tc>
                  <a:txBody>
                    <a:bodyPr/>
                    <a:lstStyle/>
                    <a:p>
                      <a:pPr algn="ctr"/>
                      <a:r>
                        <a:rPr lang="es-ES" dirty="0"/>
                        <a:t>VITAMINA D</a:t>
                      </a:r>
                      <a:endParaRPr lang="es-PE" dirty="0"/>
                    </a:p>
                  </a:txBody>
                  <a:tcPr>
                    <a:solidFill>
                      <a:schemeClr val="tx2">
                        <a:lumMod val="50000"/>
                        <a:lumOff val="50000"/>
                      </a:schemeClr>
                    </a:solidFill>
                  </a:tcPr>
                </a:tc>
                <a:tc>
                  <a:txBody>
                    <a:bodyPr/>
                    <a:lstStyle/>
                    <a:p>
                      <a:pPr algn="ctr"/>
                      <a:r>
                        <a:rPr lang="es-ES" dirty="0"/>
                        <a:t>VITAMINA E</a:t>
                      </a:r>
                      <a:endParaRPr lang="es-PE" dirty="0"/>
                    </a:p>
                  </a:txBody>
                  <a:tcPr>
                    <a:solidFill>
                      <a:schemeClr val="tx2">
                        <a:lumMod val="50000"/>
                        <a:lumOff val="50000"/>
                      </a:schemeClr>
                    </a:solidFill>
                  </a:tcPr>
                </a:tc>
                <a:tc>
                  <a:txBody>
                    <a:bodyPr/>
                    <a:lstStyle/>
                    <a:p>
                      <a:pPr algn="ctr"/>
                      <a:r>
                        <a:rPr lang="es-ES" dirty="0"/>
                        <a:t>VITAMINA K</a:t>
                      </a:r>
                      <a:endParaRPr lang="es-PE" dirty="0"/>
                    </a:p>
                  </a:txBody>
                  <a:tcPr>
                    <a:solidFill>
                      <a:schemeClr val="tx2">
                        <a:lumMod val="50000"/>
                        <a:lumOff val="50000"/>
                      </a:schemeClr>
                    </a:solidFill>
                  </a:tcPr>
                </a:tc>
                <a:extLst>
                  <a:ext uri="{0D108BD9-81ED-4DB2-BD59-A6C34878D82A}">
                    <a16:rowId xmlns:a16="http://schemas.microsoft.com/office/drawing/2014/main" val="52692682"/>
                  </a:ext>
                </a:extLst>
              </a:tr>
              <a:tr h="2042598">
                <a:tc>
                  <a:txBody>
                    <a:bodyPr/>
                    <a:lstStyle/>
                    <a:p>
                      <a:pPr marL="285750" indent="-285750">
                        <a:buFont typeface="Arial" panose="020B0604020202020204" pitchFamily="34" charset="0"/>
                        <a:buChar char="•"/>
                      </a:pPr>
                      <a:r>
                        <a:rPr lang="es-PE" sz="1800" kern="1200" dirty="0">
                          <a:solidFill>
                            <a:schemeClr val="dk1"/>
                          </a:solidFill>
                          <a:effectLst/>
                          <a:latin typeface="+mn-lt"/>
                          <a:ea typeface="+mn-ea"/>
                          <a:cs typeface="+mn-cs"/>
                        </a:rPr>
                        <a:t>Leche</a:t>
                      </a:r>
                    </a:p>
                    <a:p>
                      <a:pPr marL="285750" indent="-285750">
                        <a:buFont typeface="Arial" panose="020B0604020202020204" pitchFamily="34" charset="0"/>
                        <a:buChar char="•"/>
                      </a:pPr>
                      <a:r>
                        <a:rPr lang="es-PE" sz="1800" kern="1200" dirty="0">
                          <a:solidFill>
                            <a:schemeClr val="dk1"/>
                          </a:solidFill>
                          <a:effectLst/>
                          <a:latin typeface="+mn-lt"/>
                          <a:ea typeface="+mn-ea"/>
                          <a:cs typeface="+mn-cs"/>
                        </a:rPr>
                        <a:t>Huevo</a:t>
                      </a:r>
                    </a:p>
                    <a:p>
                      <a:pPr marL="285750" indent="-285750">
                        <a:buFont typeface="Arial" panose="020B0604020202020204" pitchFamily="34" charset="0"/>
                        <a:buChar char="•"/>
                      </a:pPr>
                      <a:r>
                        <a:rPr lang="es-PE" sz="1800" kern="1200" dirty="0">
                          <a:solidFill>
                            <a:schemeClr val="dk1"/>
                          </a:solidFill>
                          <a:effectLst/>
                          <a:latin typeface="+mn-lt"/>
                          <a:ea typeface="+mn-ea"/>
                          <a:cs typeface="+mn-cs"/>
                        </a:rPr>
                        <a:t>Espinaca</a:t>
                      </a:r>
                    </a:p>
                    <a:p>
                      <a:pPr marL="285750" indent="-285750">
                        <a:buFont typeface="Arial" panose="020B0604020202020204" pitchFamily="34" charset="0"/>
                        <a:buChar char="•"/>
                      </a:pPr>
                      <a:r>
                        <a:rPr lang="es-PE" sz="1800" kern="1200" dirty="0">
                          <a:solidFill>
                            <a:schemeClr val="dk1"/>
                          </a:solidFill>
                          <a:effectLst/>
                          <a:latin typeface="+mn-lt"/>
                          <a:ea typeface="+mn-ea"/>
                          <a:cs typeface="+mn-cs"/>
                        </a:rPr>
                        <a:t>Zanahoria</a:t>
                      </a:r>
                    </a:p>
                    <a:p>
                      <a:pPr marL="285750" indent="-285750">
                        <a:buFont typeface="Arial" panose="020B0604020202020204" pitchFamily="34" charset="0"/>
                        <a:buChar char="•"/>
                      </a:pPr>
                      <a:r>
                        <a:rPr lang="es-PE" sz="1800" kern="1200" dirty="0">
                          <a:solidFill>
                            <a:schemeClr val="dk1"/>
                          </a:solidFill>
                          <a:effectLst/>
                          <a:latin typeface="+mn-lt"/>
                          <a:ea typeface="+mn-ea"/>
                          <a:cs typeface="+mn-cs"/>
                        </a:rPr>
                        <a:t>Mango</a:t>
                      </a:r>
                    </a:p>
                    <a:p>
                      <a:pPr marL="285750" indent="-285750">
                        <a:buFont typeface="Arial" panose="020B0604020202020204" pitchFamily="34" charset="0"/>
                        <a:buChar char="•"/>
                      </a:pPr>
                      <a:r>
                        <a:rPr lang="es-PE" sz="1800" kern="1200" dirty="0">
                          <a:solidFill>
                            <a:schemeClr val="dk1"/>
                          </a:solidFill>
                          <a:effectLst/>
                          <a:latin typeface="+mn-lt"/>
                          <a:ea typeface="+mn-ea"/>
                          <a:cs typeface="+mn-cs"/>
                        </a:rPr>
                        <a:t>Hígado, etc.</a:t>
                      </a:r>
                    </a:p>
                    <a:p>
                      <a:pPr marL="0" indent="0">
                        <a:buFont typeface="Arial" panose="020B0604020202020204" pitchFamily="34" charset="0"/>
                        <a:buNone/>
                      </a:pPr>
                      <a:endParaRPr lang="es-ES" sz="1800" kern="1200" dirty="0">
                        <a:solidFill>
                          <a:schemeClr val="dk1"/>
                        </a:solidFill>
                        <a:effectLst/>
                        <a:latin typeface="+mn-lt"/>
                        <a:ea typeface="+mn-ea"/>
                        <a:cs typeface="+mn-cs"/>
                      </a:endParaRPr>
                    </a:p>
                    <a:p>
                      <a:pPr marL="0" indent="0">
                        <a:buFont typeface="Arial" panose="020B0604020202020204" pitchFamily="34" charset="0"/>
                        <a:buNone/>
                      </a:pPr>
                      <a:endParaRPr lang="es-ES" sz="1800" kern="1200" dirty="0">
                        <a:solidFill>
                          <a:schemeClr val="dk1"/>
                        </a:solidFill>
                        <a:effectLst/>
                        <a:latin typeface="+mn-lt"/>
                        <a:ea typeface="+mn-ea"/>
                        <a:cs typeface="+mn-cs"/>
                      </a:endParaRPr>
                    </a:p>
                    <a:p>
                      <a:pPr marL="0" indent="0">
                        <a:buFont typeface="Arial" panose="020B0604020202020204" pitchFamily="34" charset="0"/>
                        <a:buNone/>
                      </a:pPr>
                      <a:endParaRPr lang="es-ES" sz="1800" kern="1200" dirty="0">
                        <a:solidFill>
                          <a:schemeClr val="dk1"/>
                        </a:solidFill>
                        <a:effectLst/>
                        <a:latin typeface="+mn-lt"/>
                        <a:ea typeface="+mn-ea"/>
                        <a:cs typeface="+mn-cs"/>
                      </a:endParaRPr>
                    </a:p>
                    <a:p>
                      <a:pPr marL="0" indent="0">
                        <a:buFont typeface="Arial" panose="020B0604020202020204" pitchFamily="34" charset="0"/>
                        <a:buNone/>
                      </a:pPr>
                      <a:endParaRPr lang="es-ES" sz="1800" kern="1200" dirty="0">
                        <a:solidFill>
                          <a:schemeClr val="dk1"/>
                        </a:solidFill>
                        <a:effectLst/>
                        <a:latin typeface="+mn-lt"/>
                        <a:ea typeface="+mn-ea"/>
                        <a:cs typeface="+mn-cs"/>
                      </a:endParaRPr>
                    </a:p>
                    <a:p>
                      <a:pPr marL="0" indent="0">
                        <a:buFont typeface="Arial" panose="020B0604020202020204" pitchFamily="34" charset="0"/>
                        <a:buNone/>
                      </a:pPr>
                      <a:endParaRPr lang="es-ES" sz="1800" kern="1200" dirty="0">
                        <a:solidFill>
                          <a:schemeClr val="dk1"/>
                        </a:solidFill>
                        <a:effectLst/>
                        <a:latin typeface="+mn-lt"/>
                        <a:ea typeface="+mn-ea"/>
                        <a:cs typeface="+mn-cs"/>
                      </a:endParaRPr>
                    </a:p>
                    <a:p>
                      <a:pPr marL="0" indent="0">
                        <a:buFont typeface="Arial" panose="020B0604020202020204" pitchFamily="34" charset="0"/>
                        <a:buNone/>
                      </a:pPr>
                      <a:endParaRPr lang="es-ES" sz="1800" kern="1200" dirty="0">
                        <a:solidFill>
                          <a:schemeClr val="dk1"/>
                        </a:solidFill>
                        <a:effectLst/>
                        <a:latin typeface="+mn-lt"/>
                        <a:ea typeface="+mn-ea"/>
                        <a:cs typeface="+mn-cs"/>
                      </a:endParaRPr>
                    </a:p>
                    <a:p>
                      <a:pPr marL="285750" indent="-285750">
                        <a:buFont typeface="Arial" panose="020B0604020202020204" pitchFamily="34" charset="0"/>
                        <a:buChar char="•"/>
                      </a:pPr>
                      <a:endParaRPr lang="es-ES" sz="1800" kern="1200" dirty="0">
                        <a:solidFill>
                          <a:schemeClr val="dk1"/>
                        </a:solidFill>
                        <a:effectLst/>
                        <a:latin typeface="+mn-lt"/>
                        <a:ea typeface="+mn-ea"/>
                        <a:cs typeface="+mn-cs"/>
                      </a:endParaRPr>
                    </a:p>
                    <a:p>
                      <a:pPr marL="285750" indent="-285750">
                        <a:buFont typeface="Arial" panose="020B0604020202020204" pitchFamily="34" charset="0"/>
                        <a:buChar char="•"/>
                      </a:pPr>
                      <a:endParaRPr lang="es-ES" sz="1800" kern="1200" dirty="0">
                        <a:solidFill>
                          <a:schemeClr val="dk1"/>
                        </a:solidFill>
                        <a:effectLst/>
                        <a:latin typeface="+mn-lt"/>
                        <a:ea typeface="+mn-ea"/>
                        <a:cs typeface="+mn-cs"/>
                      </a:endParaRPr>
                    </a:p>
                    <a:p>
                      <a:pPr marL="0" indent="0">
                        <a:buFont typeface="Arial" panose="020B0604020202020204" pitchFamily="34" charset="0"/>
                        <a:buNone/>
                      </a:pPr>
                      <a:endParaRPr lang="es-PE" dirty="0"/>
                    </a:p>
                  </a:txBody>
                  <a:tcPr/>
                </a:tc>
                <a:tc>
                  <a:txBody>
                    <a:bodyPr/>
                    <a:lstStyle/>
                    <a:p>
                      <a:pPr marL="285750" indent="-285750">
                        <a:buFont typeface="Arial" panose="020B0604020202020204" pitchFamily="34" charset="0"/>
                        <a:buChar char="•"/>
                      </a:pPr>
                      <a:r>
                        <a:rPr lang="es-ES" dirty="0"/>
                        <a:t>Salmón</a:t>
                      </a:r>
                    </a:p>
                    <a:p>
                      <a:pPr marL="285750" indent="-285750">
                        <a:buFont typeface="Arial" panose="020B0604020202020204" pitchFamily="34" charset="0"/>
                        <a:buChar char="•"/>
                      </a:pPr>
                      <a:r>
                        <a:rPr lang="es-ES" dirty="0"/>
                        <a:t>Leche</a:t>
                      </a:r>
                    </a:p>
                    <a:p>
                      <a:pPr marL="285750" indent="-285750">
                        <a:buFont typeface="Arial" panose="020B0604020202020204" pitchFamily="34" charset="0"/>
                        <a:buChar char="•"/>
                      </a:pPr>
                      <a:r>
                        <a:rPr lang="es-ES" dirty="0"/>
                        <a:t>Cereales integrales </a:t>
                      </a:r>
                    </a:p>
                    <a:p>
                      <a:pPr marL="285750" indent="-285750">
                        <a:buFont typeface="Arial" panose="020B0604020202020204" pitchFamily="34" charset="0"/>
                        <a:buChar char="•"/>
                      </a:pPr>
                      <a:r>
                        <a:rPr lang="es-ES" dirty="0"/>
                        <a:t>Pescados grasos.</a:t>
                      </a:r>
                      <a:endParaRPr lang="es-PE" dirty="0"/>
                    </a:p>
                  </a:txBody>
                  <a:tcPr/>
                </a:tc>
                <a:tc>
                  <a:txBody>
                    <a:bodyPr/>
                    <a:lstStyle/>
                    <a:p>
                      <a:pPr marL="285750" indent="-285750">
                        <a:buFont typeface="Arial" panose="020B0604020202020204" pitchFamily="34" charset="0"/>
                        <a:buChar char="•"/>
                      </a:pPr>
                      <a:r>
                        <a:rPr lang="es-PE" dirty="0"/>
                        <a:t>Aceitunas </a:t>
                      </a:r>
                    </a:p>
                    <a:p>
                      <a:pPr marL="285750" indent="-285750">
                        <a:buFont typeface="Arial" panose="020B0604020202020204" pitchFamily="34" charset="0"/>
                        <a:buChar char="•"/>
                      </a:pPr>
                      <a:r>
                        <a:rPr lang="es-PE" dirty="0"/>
                        <a:t>Germen de trigo</a:t>
                      </a:r>
                    </a:p>
                    <a:p>
                      <a:pPr marL="285750" indent="-285750">
                        <a:buFont typeface="Arial" panose="020B0604020202020204" pitchFamily="34" charset="0"/>
                        <a:buChar char="•"/>
                      </a:pPr>
                      <a:r>
                        <a:rPr lang="es-PE" dirty="0"/>
                        <a:t>Semillas de algodón</a:t>
                      </a:r>
                    </a:p>
                    <a:p>
                      <a:pPr marL="285750" indent="-285750">
                        <a:buFont typeface="Arial" panose="020B0604020202020204" pitchFamily="34" charset="0"/>
                        <a:buChar char="•"/>
                      </a:pPr>
                      <a:r>
                        <a:rPr lang="es-PE" dirty="0"/>
                        <a:t>Aceites vegetales</a:t>
                      </a:r>
                    </a:p>
                    <a:p>
                      <a:pPr marL="285750" indent="-285750">
                        <a:buFont typeface="Arial" panose="020B0604020202020204" pitchFamily="34" charset="0"/>
                        <a:buChar char="•"/>
                      </a:pPr>
                      <a:r>
                        <a:rPr lang="es-PE" dirty="0"/>
                        <a:t>Frutos secos, etc.</a:t>
                      </a:r>
                    </a:p>
                  </a:txBody>
                  <a:tcPr/>
                </a:tc>
                <a:tc>
                  <a:txBody>
                    <a:bodyPr/>
                    <a:lstStyle/>
                    <a:p>
                      <a:pPr marL="285750" indent="-285750">
                        <a:buFont typeface="Arial" panose="020B0604020202020204" pitchFamily="34" charset="0"/>
                        <a:buChar char="•"/>
                      </a:pPr>
                      <a:r>
                        <a:rPr lang="es-PE" dirty="0"/>
                        <a:t>Espinaca, </a:t>
                      </a:r>
                    </a:p>
                    <a:p>
                      <a:pPr marL="285750" indent="-285750">
                        <a:buFont typeface="Arial" panose="020B0604020202020204" pitchFamily="34" charset="0"/>
                        <a:buChar char="•"/>
                      </a:pPr>
                      <a:r>
                        <a:rPr lang="es-PE" dirty="0"/>
                        <a:t>Albahaca y perejil, </a:t>
                      </a:r>
                    </a:p>
                    <a:p>
                      <a:pPr marL="285750" indent="-285750">
                        <a:buFont typeface="Arial" panose="020B0604020202020204" pitchFamily="34" charset="0"/>
                        <a:buChar char="•"/>
                      </a:pPr>
                      <a:r>
                        <a:rPr lang="es-PE" sz="1800" kern="1200" dirty="0">
                          <a:solidFill>
                            <a:schemeClr val="dk1"/>
                          </a:solidFill>
                          <a:effectLst/>
                          <a:latin typeface="+mn-lt"/>
                          <a:ea typeface="+mn-ea"/>
                          <a:cs typeface="+mn-cs"/>
                        </a:rPr>
                        <a:t>Aceites(soya, canola y oliva)</a:t>
                      </a:r>
                      <a:endParaRPr lang="es-PE" dirty="0"/>
                    </a:p>
                  </a:txBody>
                  <a:tcPr/>
                </a:tc>
                <a:extLst>
                  <a:ext uri="{0D108BD9-81ED-4DB2-BD59-A6C34878D82A}">
                    <a16:rowId xmlns:a16="http://schemas.microsoft.com/office/drawing/2014/main" val="3481648625"/>
                  </a:ext>
                </a:extLst>
              </a:tr>
            </a:tbl>
          </a:graphicData>
        </a:graphic>
      </p:graphicFrame>
      <p:pic>
        <p:nvPicPr>
          <p:cNvPr id="5122" name="Picture 2" descr="Tipos de carne: sus beneficios y cuáles son las más saludables">
            <a:extLst>
              <a:ext uri="{FF2B5EF4-FFF2-40B4-BE49-F238E27FC236}">
                <a16:creationId xmlns:a16="http://schemas.microsoft.com/office/drawing/2014/main" id="{4ED7A452-3737-45DD-BF4F-B8033F36EA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503" y="4100413"/>
            <a:ext cx="2032757" cy="11442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Los huevos son una valiosa fuente de nutrientes - Cocina y Vino">
            <a:extLst>
              <a:ext uri="{FF2B5EF4-FFF2-40B4-BE49-F238E27FC236}">
                <a16:creationId xmlns:a16="http://schemas.microsoft.com/office/drawing/2014/main" id="{8E9A8932-5369-4183-AEED-A7D3F91E9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2906" y="5373162"/>
            <a:ext cx="1959916" cy="110245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almón, uno de los alimentos más saludables">
            <a:extLst>
              <a:ext uri="{FF2B5EF4-FFF2-40B4-BE49-F238E27FC236}">
                <a16:creationId xmlns:a16="http://schemas.microsoft.com/office/drawing/2014/main" id="{064F820F-1E8E-457B-B273-0B5B47E64E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9859" y="3791136"/>
            <a:ext cx="2032758" cy="99600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ereales integrales para una alimentación saludable - Viva mi salud">
            <a:extLst>
              <a:ext uri="{FF2B5EF4-FFF2-40B4-BE49-F238E27FC236}">
                <a16:creationId xmlns:a16="http://schemas.microsoft.com/office/drawing/2014/main" id="{05445A7B-8EED-42EA-A91E-C1F250627F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1069" y="5030459"/>
            <a:ext cx="1704931" cy="1199170"/>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Germen de trigo ¿Conoces sus secretos?">
            <a:extLst>
              <a:ext uri="{FF2B5EF4-FFF2-40B4-BE49-F238E27FC236}">
                <a16:creationId xmlns:a16="http://schemas.microsoft.com/office/drawing/2014/main" id="{8EADAE04-A2C0-4F2D-B010-133B325EBE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5582" y="3886035"/>
            <a:ext cx="1529460" cy="101778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Frutos secos: cuáles son los mejores y más sanos para comer">
            <a:extLst>
              <a:ext uri="{FF2B5EF4-FFF2-40B4-BE49-F238E27FC236}">
                <a16:creationId xmlns:a16="http://schemas.microsoft.com/office/drawing/2014/main" id="{5E6AC11E-D2F9-48A3-87DA-C317294D17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4247" y="5109287"/>
            <a:ext cx="1895470" cy="1061464"/>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No deje que la albahaca se le estropee - Cocina y Vino">
            <a:extLst>
              <a:ext uri="{FF2B5EF4-FFF2-40B4-BE49-F238E27FC236}">
                <a16:creationId xmlns:a16="http://schemas.microsoft.com/office/drawing/2014/main" id="{6BAFC276-8532-4F86-A292-E5EDE293D4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3939" y="3626768"/>
            <a:ext cx="1704932" cy="1277053"/>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Tipos de aceites y errores congénitos del metabolismo (ECM) | Guía  metabólica">
            <a:extLst>
              <a:ext uri="{FF2B5EF4-FFF2-40B4-BE49-F238E27FC236}">
                <a16:creationId xmlns:a16="http://schemas.microsoft.com/office/drawing/2014/main" id="{76A3FFE1-7A57-4CB7-99D7-374C954D66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42839" y="5244658"/>
            <a:ext cx="1703513" cy="891505"/>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0154E04C-A37E-4DF5-8104-EE51B6E3A731}"/>
              </a:ext>
            </a:extLst>
          </p:cNvPr>
          <p:cNvSpPr txBox="1"/>
          <p:nvPr/>
        </p:nvSpPr>
        <p:spPr>
          <a:xfrm>
            <a:off x="945344" y="6536703"/>
            <a:ext cx="612668" cy="246221"/>
          </a:xfrm>
          <a:prstGeom prst="rect">
            <a:avLst/>
          </a:prstGeom>
          <a:noFill/>
        </p:spPr>
        <p:txBody>
          <a:bodyPr wrap="none" rtlCol="0">
            <a:spAutoFit/>
          </a:bodyPr>
          <a:lstStyle/>
          <a:p>
            <a:r>
              <a:rPr lang="es-ES" sz="1000" dirty="0"/>
              <a:t>(tabla 4)</a:t>
            </a:r>
            <a:endParaRPr lang="es-PE" sz="1000" dirty="0"/>
          </a:p>
        </p:txBody>
      </p:sp>
    </p:spTree>
    <p:extLst>
      <p:ext uri="{BB962C8B-B14F-4D97-AF65-F5344CB8AC3E}">
        <p14:creationId xmlns:p14="http://schemas.microsoft.com/office/powerpoint/2010/main" val="3577949805"/>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TM10001106[[fn=Distintivo]]</Template>
  <TotalTime>219</TotalTime>
  <Words>1872</Words>
  <Application>Microsoft Office PowerPoint</Application>
  <PresentationFormat>Panorámica</PresentationFormat>
  <Paragraphs>296</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Gill Sans MT</vt:lpstr>
      <vt:lpstr>Impact</vt:lpstr>
      <vt:lpstr>Distintivo</vt:lpstr>
      <vt:lpstr>VITAMINAS funciones y características</vt:lpstr>
      <vt:lpstr>índice</vt:lpstr>
      <vt:lpstr>introducción</vt:lpstr>
      <vt:lpstr>Importancia biológica de las vitaminas</vt:lpstr>
      <vt:lpstr>Clasificación de las vitaminas</vt:lpstr>
      <vt:lpstr>Mención de vitaminas, nombre y sinónimos</vt:lpstr>
      <vt:lpstr>Presentación de PowerPoint</vt:lpstr>
      <vt:lpstr>Presentación de PowerPoint</vt:lpstr>
      <vt:lpstr>¿EN DONDE LAS ENCONTRAMOS?</vt:lpstr>
      <vt:lpstr>Presentación de PowerPoint</vt:lpstr>
      <vt:lpstr>Presentación de PowerPoint</vt:lpstr>
      <vt:lpstr>Función de las vitaminas</vt:lpstr>
      <vt:lpstr>Presentación de PowerPoint</vt:lpstr>
      <vt:lpstr>Presentación de PowerPoint</vt:lpstr>
      <vt:lpstr>¿Cuál es la enfermedad que se produce por la deficiencia? </vt:lpstr>
      <vt:lpstr>Presentación de PowerPoint</vt:lpstr>
      <vt:lpstr>Presentación de PowerPoint</vt:lpstr>
      <vt:lpstr>Presentación de PowerPoint</vt:lpstr>
      <vt:lpstr>conclusiones</vt:lpstr>
      <vt:lpstr>REFERENCIAS BIBLIOGRAFICAS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VITAMINAS funciones y características</dc:title>
  <dc:creator>USUARIO</dc:creator>
  <cp:lastModifiedBy>USUARIO</cp:lastModifiedBy>
  <cp:revision>29</cp:revision>
  <dcterms:created xsi:type="dcterms:W3CDTF">2022-07-02T17:15:45Z</dcterms:created>
  <dcterms:modified xsi:type="dcterms:W3CDTF">2022-07-04T00:39:43Z</dcterms:modified>
</cp:coreProperties>
</file>