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1"/>
  </p:notesMasterIdLst>
  <p:sldIdLst>
    <p:sldId id="256" r:id="rId2"/>
    <p:sldId id="260" r:id="rId3"/>
    <p:sldId id="257" r:id="rId4"/>
    <p:sldId id="259" r:id="rId5"/>
    <p:sldId id="258" r:id="rId6"/>
    <p:sldId id="261" r:id="rId7"/>
    <p:sldId id="263" r:id="rId8"/>
    <p:sldId id="262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F705C-2055-4C05-901B-6CFEE61B2B78}" type="datetimeFigureOut">
              <a:rPr lang="es-PE" smtClean="0"/>
              <a:t>3/09/2023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730FD-D681-4D32-821E-39C9BD96F99C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60860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730FD-D681-4D32-821E-39C9BD96F99C}" type="slidenum">
              <a:rPr lang="es-PE" smtClean="0"/>
              <a:t>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95261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BC039-C712-4713-8C94-3515CB221F0E}" type="datetimeFigureOut">
              <a:rPr lang="es-PE" smtClean="0"/>
              <a:t>3/09/2023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3E72-305E-4295-94A9-A39D35B1297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58890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BC039-C712-4713-8C94-3515CB221F0E}" type="datetimeFigureOut">
              <a:rPr lang="es-PE" smtClean="0"/>
              <a:t>3/09/2023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3E72-305E-4295-94A9-A39D35B1297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3697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BC039-C712-4713-8C94-3515CB221F0E}" type="datetimeFigureOut">
              <a:rPr lang="es-PE" smtClean="0"/>
              <a:t>3/09/2023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3E72-305E-4295-94A9-A39D35B12978}" type="slidenum">
              <a:rPr lang="es-PE" smtClean="0"/>
              <a:t>‹Nº›</a:t>
            </a:fld>
            <a:endParaRPr lang="es-PE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1114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BC039-C712-4713-8C94-3515CB221F0E}" type="datetimeFigureOut">
              <a:rPr lang="es-PE" smtClean="0"/>
              <a:t>3/09/2023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3E72-305E-4295-94A9-A39D35B1297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53531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BC039-C712-4713-8C94-3515CB221F0E}" type="datetimeFigureOut">
              <a:rPr lang="es-PE" smtClean="0"/>
              <a:t>3/09/2023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3E72-305E-4295-94A9-A39D35B12978}" type="slidenum">
              <a:rPr lang="es-PE" smtClean="0"/>
              <a:t>‹Nº›</a:t>
            </a:fld>
            <a:endParaRPr lang="es-PE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689379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BC039-C712-4713-8C94-3515CB221F0E}" type="datetimeFigureOut">
              <a:rPr lang="es-PE" smtClean="0"/>
              <a:t>3/09/2023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3E72-305E-4295-94A9-A39D35B1297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11890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BC039-C712-4713-8C94-3515CB221F0E}" type="datetimeFigureOut">
              <a:rPr lang="es-PE" smtClean="0"/>
              <a:t>3/09/2023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3E72-305E-4295-94A9-A39D35B1297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2210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BC039-C712-4713-8C94-3515CB221F0E}" type="datetimeFigureOut">
              <a:rPr lang="es-PE" smtClean="0"/>
              <a:t>3/09/2023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3E72-305E-4295-94A9-A39D35B1297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37300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BC039-C712-4713-8C94-3515CB221F0E}" type="datetimeFigureOut">
              <a:rPr lang="es-PE" smtClean="0"/>
              <a:t>3/09/2023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3E72-305E-4295-94A9-A39D35B1297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24020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BC039-C712-4713-8C94-3515CB221F0E}" type="datetimeFigureOut">
              <a:rPr lang="es-PE" smtClean="0"/>
              <a:t>3/09/2023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3E72-305E-4295-94A9-A39D35B1297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10703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BC039-C712-4713-8C94-3515CB221F0E}" type="datetimeFigureOut">
              <a:rPr lang="es-PE" smtClean="0"/>
              <a:t>3/09/2023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3E72-305E-4295-94A9-A39D35B1297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19116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BC039-C712-4713-8C94-3515CB221F0E}" type="datetimeFigureOut">
              <a:rPr lang="es-PE" smtClean="0"/>
              <a:t>3/09/2023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3E72-305E-4295-94A9-A39D35B1297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1623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BC039-C712-4713-8C94-3515CB221F0E}" type="datetimeFigureOut">
              <a:rPr lang="es-PE" smtClean="0"/>
              <a:t>3/09/2023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3E72-305E-4295-94A9-A39D35B1297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15093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BC039-C712-4713-8C94-3515CB221F0E}" type="datetimeFigureOut">
              <a:rPr lang="es-PE" smtClean="0"/>
              <a:t>3/09/2023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3E72-305E-4295-94A9-A39D35B1297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34022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BC039-C712-4713-8C94-3515CB221F0E}" type="datetimeFigureOut">
              <a:rPr lang="es-PE" smtClean="0"/>
              <a:t>3/09/2023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3E72-305E-4295-94A9-A39D35B1297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45710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BC039-C712-4713-8C94-3515CB221F0E}" type="datetimeFigureOut">
              <a:rPr lang="es-PE" smtClean="0"/>
              <a:t>3/09/2023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23E72-305E-4295-94A9-A39D35B1297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0530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BC039-C712-4713-8C94-3515CB221F0E}" type="datetimeFigureOut">
              <a:rPr lang="es-PE" smtClean="0"/>
              <a:t>3/09/2023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C623E72-305E-4295-94A9-A39D35B1297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9885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ncepto.de/especie/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s://concepto.de/animales-invertebrado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concepto.de/ser-humano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ncepto.de/homeostasis-2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humanidades.com/aves/" TargetMode="External"/><Relationship Id="rId13" Type="http://schemas.openxmlformats.org/officeDocument/2006/relationships/image" Target="../media/image8.png"/><Relationship Id="rId3" Type="http://schemas.openxmlformats.org/officeDocument/2006/relationships/hyperlink" Target="https://humanidades.com/montanas/" TargetMode="External"/><Relationship Id="rId7" Type="http://schemas.openxmlformats.org/officeDocument/2006/relationships/hyperlink" Target="https://humanidades.com/alimentacion/" TargetMode="External"/><Relationship Id="rId12" Type="http://schemas.openxmlformats.org/officeDocument/2006/relationships/image" Target="../media/image7.jpeg"/><Relationship Id="rId2" Type="http://schemas.openxmlformats.org/officeDocument/2006/relationships/hyperlink" Target="https://humanidades.com/bosque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umanidades.com/plantas/" TargetMode="External"/><Relationship Id="rId11" Type="http://schemas.openxmlformats.org/officeDocument/2006/relationships/hyperlink" Target="https://humanidades.com/sistema-respiratorio/" TargetMode="External"/><Relationship Id="rId5" Type="http://schemas.openxmlformats.org/officeDocument/2006/relationships/hyperlink" Target="https://humanidades.com/desierto/" TargetMode="External"/><Relationship Id="rId10" Type="http://schemas.openxmlformats.org/officeDocument/2006/relationships/hyperlink" Target="https://humanidades.com/aparato-digestivo/" TargetMode="External"/><Relationship Id="rId4" Type="http://schemas.openxmlformats.org/officeDocument/2006/relationships/hyperlink" Target="https://humanidades.com/selva/" TargetMode="External"/><Relationship Id="rId9" Type="http://schemas.openxmlformats.org/officeDocument/2006/relationships/hyperlink" Target="https://humanidades.com/sistema-excretor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6DE45B-E8F9-38EB-A38D-7E984BCB8C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PE" dirty="0"/>
              <a:t>Los mamíferos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78B8E34-EA2C-666A-D840-3E292F3895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00" y="4385896"/>
            <a:ext cx="2947386" cy="660734"/>
          </a:xfrm>
        </p:spPr>
        <p:txBody>
          <a:bodyPr>
            <a:normAutofit fontScale="62500" lnSpcReduction="20000"/>
          </a:bodyPr>
          <a:lstStyle/>
          <a:p>
            <a:pPr algn="r"/>
            <a:r>
              <a:rPr lang="es-PE" dirty="0"/>
              <a:t>Alumno: Saihaj J. Singh </a:t>
            </a:r>
            <a:r>
              <a:rPr lang="es-PE" dirty="0" err="1"/>
              <a:t>Laure</a:t>
            </a:r>
            <a:r>
              <a:rPr lang="es-PE" dirty="0"/>
              <a:t>.</a:t>
            </a:r>
          </a:p>
          <a:p>
            <a:pPr algn="ctr"/>
            <a:r>
              <a:rPr lang="es-PE" dirty="0"/>
              <a:t>                                                                                           1° </a:t>
            </a:r>
            <a:r>
              <a:rPr lang="es-PE" dirty="0" err="1"/>
              <a:t>sec</a:t>
            </a:r>
            <a:r>
              <a:rPr lang="es-PE" dirty="0"/>
              <a:t> “A”</a:t>
            </a:r>
          </a:p>
        </p:txBody>
      </p:sp>
    </p:spTree>
    <p:extLst>
      <p:ext uri="{BB962C8B-B14F-4D97-AF65-F5344CB8AC3E}">
        <p14:creationId xmlns:p14="http://schemas.microsoft.com/office/powerpoint/2010/main" val="418181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C0E398-0097-F139-0E4E-068A96C30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i="0" dirty="0">
                <a:solidFill>
                  <a:srgbClr val="000000"/>
                </a:solidFill>
                <a:effectLst/>
                <a:latin typeface="Montserrat" panose="020F0502020204030204" pitchFamily="2" charset="0"/>
              </a:rPr>
              <a:t>¿Qué son los mamíferos?</a:t>
            </a:r>
            <a:br>
              <a:rPr lang="es-MX" b="1" i="0" dirty="0">
                <a:solidFill>
                  <a:srgbClr val="000000"/>
                </a:solidFill>
                <a:effectLst/>
                <a:latin typeface="Montserrat" panose="020F0502020204030204" pitchFamily="2" charset="0"/>
              </a:rPr>
            </a:br>
            <a:endParaRPr lang="es-PE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8F9139-0082-FE6E-FCBC-784F6BF4D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24615"/>
            <a:ext cx="5980918" cy="4545366"/>
          </a:xfrm>
        </p:spPr>
        <p:txBody>
          <a:bodyPr>
            <a:normAutofit fontScale="325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s-MX" sz="3700" b="0" i="0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Los mamíferos son un grupo de animales que engloba seres muy diversos:  desde la enorme ballena azul al murciélago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MX" sz="3700" b="0" i="0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Se conoce como mamíferos a los</a:t>
            </a:r>
            <a:r>
              <a:rPr lang="es-MX" sz="3700" b="1" i="0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 </a:t>
            </a:r>
            <a:r>
              <a:rPr lang="es-MX" sz="3700" b="1" i="0" dirty="0">
                <a:solidFill>
                  <a:srgbClr val="E84E2B"/>
                </a:solidFill>
                <a:effectLst/>
                <a:latin typeface="Book Antiqua" panose="02040602050305030304" pitchFamily="18" charset="0"/>
                <a:hlinkClick r:id="rId2"/>
              </a:rPr>
              <a:t>animales vertebrados</a:t>
            </a:r>
            <a:r>
              <a:rPr lang="es-MX" sz="3700" b="1" i="0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 y de sangre caliente pertenecientes a la clase </a:t>
            </a:r>
            <a:r>
              <a:rPr lang="es-MX" sz="3700" b="1" i="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mammalia</a:t>
            </a:r>
            <a:r>
              <a:rPr lang="es-MX" sz="3700" b="0" i="0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, cuya característica esencial es que las hembras poseen glándulas mamarias que sirven para generar leche con que alimentar a sus crías. Se conocen unas 5.486 </a:t>
            </a:r>
            <a:r>
              <a:rPr lang="es-MX" sz="3700" b="0" i="0" dirty="0">
                <a:solidFill>
                  <a:srgbClr val="E84E2B"/>
                </a:solidFill>
                <a:effectLst/>
                <a:latin typeface="Book Antiqua" panose="02040602050305030304" pitchFamily="18" charset="0"/>
                <a:hlinkClick r:id="rId3"/>
              </a:rPr>
              <a:t>especies</a:t>
            </a:r>
            <a:r>
              <a:rPr lang="es-MX" sz="3700" b="0" i="0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 actuales de mamíferos, entre ellas el propio </a:t>
            </a:r>
            <a:r>
              <a:rPr lang="es-MX" sz="3700" b="0" i="0" dirty="0">
                <a:solidFill>
                  <a:srgbClr val="E84E2B"/>
                </a:solidFill>
                <a:effectLst/>
                <a:latin typeface="Book Antiqua" panose="02040602050305030304" pitchFamily="18" charset="0"/>
                <a:hlinkClick r:id="rId4"/>
              </a:rPr>
              <a:t>ser humano</a:t>
            </a:r>
            <a:r>
              <a:rPr lang="es-MX" sz="3700" b="0" i="0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, y en su mayoría son todas vivíparas, es decir que </a:t>
            </a:r>
            <a:r>
              <a:rPr lang="es-MX" sz="3700" b="1" i="0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tras la fecundación, el embrión se desarrolla dentro del vientre de la hembra</a:t>
            </a:r>
            <a:r>
              <a:rPr lang="es-MX" sz="3700" b="0" i="0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, donde recibe alimento y oxígeno  hasta el momento del alumbramiento.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MX" sz="3700" b="0" i="0" dirty="0">
                <a:solidFill>
                  <a:srgbClr val="000000"/>
                </a:solidFill>
                <a:effectLst/>
                <a:latin typeface="ProximaNova"/>
              </a:rPr>
              <a:t>Las únicas </a:t>
            </a:r>
            <a:r>
              <a:rPr lang="es-MX" sz="3700" b="1" i="0" dirty="0">
                <a:solidFill>
                  <a:srgbClr val="000000"/>
                </a:solidFill>
                <a:effectLst/>
                <a:latin typeface="ProximaNova"/>
              </a:rPr>
              <a:t>excepciones son los monotremas (el ornitorrinco y el equidna)</a:t>
            </a:r>
            <a:r>
              <a:rPr lang="es-MX" sz="3700" b="0" i="0" dirty="0">
                <a:solidFill>
                  <a:srgbClr val="000000"/>
                </a:solidFill>
                <a:effectLst/>
                <a:latin typeface="ProximaNova"/>
              </a:rPr>
              <a:t>, que ponen huevos, y los marsupiales, cuyas crías no se desarrollan en una placenta y que al nacer deben continuar desarrollándose en una bolsa exterior en el cuerpo de la hembra.</a:t>
            </a:r>
            <a:br>
              <a:rPr lang="es-MX" sz="3700" b="0" i="0" dirty="0">
                <a:solidFill>
                  <a:srgbClr val="000000"/>
                </a:solidFill>
                <a:effectLst/>
                <a:latin typeface="ProximaNova"/>
              </a:rPr>
            </a:br>
            <a:br>
              <a:rPr lang="es-MX" b="0" i="0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</a:br>
            <a:br>
              <a:rPr lang="es-MX" b="0" i="0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</a:br>
            <a:br>
              <a:rPr lang="es-MX" b="0" i="0" dirty="0">
                <a:solidFill>
                  <a:srgbClr val="000000"/>
                </a:solidFill>
                <a:effectLst/>
                <a:latin typeface="Montserrat" panose="020F0502020204030204" pitchFamily="2" charset="0"/>
              </a:rPr>
            </a:br>
            <a:endParaRPr lang="es-PE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0E1A51-EA94-DB09-5C03-BB8B9128B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2711" y="93705"/>
            <a:ext cx="3210757" cy="268771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455608D-E63A-1246-849B-D25F2C1BC0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247" t="16310" r="34684" b="25954"/>
          <a:stretch/>
        </p:blipFill>
        <p:spPr>
          <a:xfrm>
            <a:off x="7140606" y="2781421"/>
            <a:ext cx="4746594" cy="200413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4D6CD6E-9332-BAE2-17A1-DCDEB6C399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3417" y="4853865"/>
            <a:ext cx="3920971" cy="200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78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95BA65-C222-7338-1DB6-89553C689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/>
              <a:t>Características comunes de los mamíferos.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F2DC9B-E8A5-E37D-FB2A-62FA4AFC7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6353410" cy="4453275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s-MX" sz="1400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Presencia de glándulas mamarias.</a:t>
            </a:r>
            <a:r>
              <a:rPr lang="es-MX" sz="1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 Ubicadas en el cuerpo de la hembra de la especie, con las que segregan leche y amamantan a sus crías.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MX" sz="1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Poseen </a:t>
            </a:r>
            <a:r>
              <a:rPr lang="es-MX" sz="1400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cabeza, tronco y extremidades</a:t>
            </a:r>
            <a:r>
              <a:rPr lang="es-MX" sz="1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MX" sz="1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Son los únicos que </a:t>
            </a:r>
            <a:r>
              <a:rPr lang="es-MX" sz="1400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poseen pelo</a:t>
            </a:r>
            <a:r>
              <a:rPr lang="es-MX" sz="1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, a excepción de los mamíferos marinos.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MX" sz="1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Los mamíferos </a:t>
            </a:r>
            <a:r>
              <a:rPr lang="es-MX" sz="1400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respiran por pulmones</a:t>
            </a:r>
            <a:r>
              <a:rPr lang="es-MX" sz="1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, y pueden vivir en la tierra y en el agua.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MX" sz="1400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Mandíbula compuesta por un hueso dentario.</a:t>
            </a:r>
            <a:r>
              <a:rPr lang="es-MX" sz="1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 En lugar de por varios huesos o partes móviles. Además, la mandíbula se articula con el cráneo entre el dentario y el escamosal.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MX" sz="1400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Presentan un oído con tres huesecillos.</a:t>
            </a:r>
            <a:r>
              <a:rPr lang="es-MX" sz="1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 Conocidos como yunque, martillo y estribo, con la excepción de los monotremas (que tienen oído reptiliano).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MX" sz="1400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Presentan pelo en casi todas las etapas de su vida.</a:t>
            </a:r>
            <a:r>
              <a:rPr lang="es-MX" sz="1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 Y todas las especies lo tienen en alguna medida.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MX" sz="1400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Pueden regular el calor corporal </a:t>
            </a:r>
            <a:r>
              <a:rPr lang="es-MX" sz="1700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(</a:t>
            </a:r>
            <a:r>
              <a:rPr lang="es-PE" sz="1700" b="1" i="0" dirty="0">
                <a:solidFill>
                  <a:srgbClr val="000000"/>
                </a:solidFill>
                <a:effectLst/>
                <a:latin typeface="ProximaNova"/>
              </a:rPr>
              <a:t>homeotermos)</a:t>
            </a:r>
            <a:r>
              <a:rPr lang="es-MX" sz="1700" b="1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 </a:t>
            </a:r>
            <a:r>
              <a:rPr lang="es-MX" sz="1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Mediante sudoración, temblores y otras formas de preservar la </a:t>
            </a:r>
            <a:r>
              <a:rPr lang="es-MX" sz="1400" b="0" i="0" dirty="0">
                <a:solidFill>
                  <a:schemeClr val="tx1"/>
                </a:solidFill>
                <a:effectLst/>
                <a:latin typeface="Montserrat" panose="000005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homeostasis</a:t>
            </a:r>
            <a:r>
              <a:rPr lang="es-MX" sz="1400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 sin acudir a elementos externos.</a:t>
            </a:r>
          </a:p>
          <a:p>
            <a:endParaRPr lang="es-PE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A237599-2F78-5F74-FD99-08AC1A0B29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626" t="34900" r="11979" b="10892"/>
          <a:stretch/>
        </p:blipFill>
        <p:spPr>
          <a:xfrm>
            <a:off x="10244503" y="244136"/>
            <a:ext cx="1518409" cy="179383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FD1E5EF-2D07-4F30-12E9-525B69A846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0744" y="1930400"/>
            <a:ext cx="3009900" cy="17145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BCEBBF7-767F-83E4-82FB-1058A7A114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601" t="50000" r="35325" b="5631"/>
          <a:stretch/>
        </p:blipFill>
        <p:spPr>
          <a:xfrm>
            <a:off x="8318376" y="3844031"/>
            <a:ext cx="3444536" cy="276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36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7B63D3-DC6A-3DC4-E868-2F7FB9C1E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615" y="496026"/>
            <a:ext cx="7090627" cy="4928230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es-MX" sz="5600" b="0" i="0" dirty="0">
                <a:solidFill>
                  <a:schemeClr val="tx1"/>
                </a:solidFill>
                <a:effectLst/>
                <a:latin typeface="ProximaNova"/>
              </a:rPr>
              <a:t>Los mamíferos </a:t>
            </a:r>
            <a:r>
              <a:rPr lang="es-MX" sz="5600" b="1" i="0" dirty="0">
                <a:solidFill>
                  <a:schemeClr val="tx1"/>
                </a:solidFill>
                <a:effectLst/>
                <a:latin typeface="ProximaNova"/>
              </a:rPr>
              <a:t>habitan en toda clase de hábitats a lo largo de la superficie terrestre</a:t>
            </a:r>
            <a:r>
              <a:rPr lang="es-MX" sz="5600" b="0" i="0" dirty="0">
                <a:solidFill>
                  <a:schemeClr val="tx1"/>
                </a:solidFill>
                <a:effectLst/>
                <a:latin typeface="ProximaNova"/>
              </a:rPr>
              <a:t>, desde llanuras, </a:t>
            </a:r>
            <a:r>
              <a:rPr lang="es-MX" sz="5600" b="0" i="0" dirty="0">
                <a:solidFill>
                  <a:schemeClr val="tx1"/>
                </a:solidFill>
                <a:effectLst/>
                <a:latin typeface="ProximaNov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bosques</a:t>
            </a:r>
            <a:r>
              <a:rPr lang="es-MX" sz="5600" b="0" i="0" dirty="0">
                <a:solidFill>
                  <a:schemeClr val="tx1"/>
                </a:solidFill>
                <a:effectLst/>
                <a:latin typeface="ProximaNova"/>
              </a:rPr>
              <a:t> y </a:t>
            </a:r>
            <a:r>
              <a:rPr lang="es-MX" sz="5600" b="0" i="0" dirty="0">
                <a:solidFill>
                  <a:schemeClr val="tx1"/>
                </a:solidFill>
                <a:effectLst/>
                <a:latin typeface="ProximaNov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montañas</a:t>
            </a:r>
            <a:r>
              <a:rPr lang="es-MX" sz="5600" b="0" i="0" dirty="0">
                <a:solidFill>
                  <a:schemeClr val="tx1"/>
                </a:solidFill>
                <a:effectLst/>
                <a:latin typeface="ProximaNova"/>
              </a:rPr>
              <a:t> hasta </a:t>
            </a:r>
            <a:r>
              <a:rPr lang="es-MX" sz="5600" b="0" i="0" dirty="0">
                <a:solidFill>
                  <a:schemeClr val="tx1"/>
                </a:solidFill>
                <a:effectLst/>
                <a:latin typeface="ProximaNov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selvas tropicales</a:t>
            </a:r>
            <a:r>
              <a:rPr lang="es-MX" sz="5600" b="0" i="0" dirty="0">
                <a:solidFill>
                  <a:schemeClr val="tx1"/>
                </a:solidFill>
                <a:effectLst/>
                <a:latin typeface="ProximaNova"/>
              </a:rPr>
              <a:t>, </a:t>
            </a:r>
            <a:r>
              <a:rPr lang="es-MX" sz="5600" b="0" i="0" dirty="0">
                <a:solidFill>
                  <a:schemeClr val="tx1"/>
                </a:solidFill>
                <a:effectLst/>
                <a:latin typeface="ProximaNov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desiertos</a:t>
            </a:r>
            <a:r>
              <a:rPr lang="es-MX" sz="5600" b="0" i="0" dirty="0">
                <a:solidFill>
                  <a:schemeClr val="tx1"/>
                </a:solidFill>
                <a:effectLst/>
                <a:latin typeface="ProximaNova"/>
              </a:rPr>
              <a:t> y regiones polares.</a:t>
            </a:r>
          </a:p>
          <a:p>
            <a:pPr algn="just"/>
            <a:r>
              <a:rPr lang="es-MX" sz="5600" b="0" i="0" dirty="0">
                <a:solidFill>
                  <a:schemeClr val="tx1"/>
                </a:solidFill>
                <a:effectLst/>
                <a:latin typeface="ProximaNova"/>
              </a:rPr>
              <a:t>Los mamíferos poseen un sistema nervioso central muy desarrollado que</a:t>
            </a:r>
            <a:r>
              <a:rPr lang="es-MX" sz="5600" b="1" i="0" dirty="0">
                <a:solidFill>
                  <a:schemeClr val="tx1"/>
                </a:solidFill>
                <a:effectLst/>
                <a:latin typeface="ProximaNova"/>
              </a:rPr>
              <a:t> les permite responder a estímulos del entorno procesando información.</a:t>
            </a:r>
          </a:p>
          <a:p>
            <a:pPr algn="just"/>
            <a:r>
              <a:rPr lang="es-MX" sz="5600" b="0" i="0" dirty="0">
                <a:solidFill>
                  <a:schemeClr val="tx1"/>
                </a:solidFill>
                <a:effectLst/>
                <a:latin typeface="ProximaNova"/>
              </a:rPr>
              <a:t>Las extremidades de los mamíferos han evolucionado a lo largo de millones de años para adaptarse al ambiente donde el animal vive. </a:t>
            </a:r>
            <a:r>
              <a:rPr lang="es-MX" sz="5600" b="1" i="0" dirty="0">
                <a:solidFill>
                  <a:schemeClr val="tx1"/>
                </a:solidFill>
                <a:effectLst/>
                <a:latin typeface="ProximaNova"/>
              </a:rPr>
              <a:t>En el caso de los animales terrestres, las extremidades terminan en patas</a:t>
            </a:r>
            <a:r>
              <a:rPr lang="es-MX" sz="5600" b="0" i="0" dirty="0">
                <a:solidFill>
                  <a:schemeClr val="tx1"/>
                </a:solidFill>
                <a:effectLst/>
                <a:latin typeface="ProximaNova"/>
              </a:rPr>
              <a:t>, que pueden tener pezuñas, garras, cascos o uñas según las características del animal.</a:t>
            </a:r>
          </a:p>
          <a:p>
            <a:pPr algn="just"/>
            <a:r>
              <a:rPr lang="es-MX" sz="5600" b="0" i="0" dirty="0">
                <a:solidFill>
                  <a:schemeClr val="tx1"/>
                </a:solidFill>
                <a:effectLst/>
                <a:latin typeface="ProximaNova"/>
              </a:rPr>
              <a:t>En los casos de</a:t>
            </a:r>
            <a:r>
              <a:rPr lang="es-MX" sz="5600" b="1" i="0" dirty="0">
                <a:solidFill>
                  <a:schemeClr val="tx1"/>
                </a:solidFill>
                <a:effectLst/>
                <a:latin typeface="ProximaNova"/>
              </a:rPr>
              <a:t> los mamíferos acuáticos (focas, orcas) las extremidades terminan en aletas hidrodinámicas</a:t>
            </a:r>
            <a:r>
              <a:rPr lang="es-MX" sz="5600" b="0" i="0" dirty="0">
                <a:solidFill>
                  <a:schemeClr val="tx1"/>
                </a:solidFill>
                <a:effectLst/>
                <a:latin typeface="ProximaNova"/>
              </a:rPr>
              <a:t>, mientras que en los mamíferos voladores (murciélagos) terminan en alas membranosas. Las jirafas han evolucionado con el correr de las eras, alargando su cuello para alcanzar las hojas de </a:t>
            </a:r>
            <a:r>
              <a:rPr lang="es-MX" sz="5600" b="0" i="0" dirty="0">
                <a:solidFill>
                  <a:schemeClr val="tx1"/>
                </a:solidFill>
                <a:effectLst/>
                <a:latin typeface="ProximaNov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plantas</a:t>
            </a:r>
            <a:r>
              <a:rPr lang="es-MX" sz="5600" b="0" i="0" dirty="0">
                <a:solidFill>
                  <a:schemeClr val="tx1"/>
                </a:solidFill>
                <a:effectLst/>
                <a:latin typeface="ProximaNova"/>
              </a:rPr>
              <a:t> de altura, con las cuales se aseguran la </a:t>
            </a:r>
            <a:r>
              <a:rPr lang="es-MX" sz="5600" b="0" i="0" dirty="0">
                <a:solidFill>
                  <a:schemeClr val="tx1"/>
                </a:solidFill>
                <a:effectLst/>
                <a:latin typeface="ProximaNova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alimentación</a:t>
            </a:r>
            <a:r>
              <a:rPr lang="es-MX" sz="5600" b="0" i="0" dirty="0">
                <a:solidFill>
                  <a:schemeClr val="tx1"/>
                </a:solidFill>
                <a:effectLst/>
                <a:latin typeface="ProximaNova"/>
              </a:rPr>
              <a:t>.</a:t>
            </a:r>
          </a:p>
          <a:p>
            <a:r>
              <a:rPr lang="es-MX" sz="5600" b="0" i="0" dirty="0">
                <a:solidFill>
                  <a:schemeClr val="tx1"/>
                </a:solidFill>
                <a:effectLst/>
                <a:latin typeface="ProximaNova"/>
              </a:rPr>
              <a:t>Los mamíferos no tienen cloaca (como las </a:t>
            </a:r>
            <a:r>
              <a:rPr lang="es-MX" sz="5600" b="1" i="0" dirty="0">
                <a:solidFill>
                  <a:schemeClr val="tx1"/>
                </a:solidFill>
                <a:effectLst/>
                <a:latin typeface="ProximaNova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aves</a:t>
            </a:r>
            <a:r>
              <a:rPr lang="es-MX" sz="5600" b="0" i="0" dirty="0">
                <a:solidFill>
                  <a:schemeClr val="tx1"/>
                </a:solidFill>
                <a:effectLst/>
                <a:latin typeface="ProximaNova"/>
              </a:rPr>
              <a:t>), ya que el </a:t>
            </a:r>
            <a:r>
              <a:rPr lang="es-MX" sz="5600" b="0" i="0" dirty="0">
                <a:solidFill>
                  <a:schemeClr val="tx1"/>
                </a:solidFill>
                <a:effectLst/>
                <a:latin typeface="ProximaNova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sistema excretor</a:t>
            </a:r>
            <a:r>
              <a:rPr lang="es-MX" sz="5600" b="0" i="0" dirty="0">
                <a:solidFill>
                  <a:schemeClr val="tx1"/>
                </a:solidFill>
                <a:effectLst/>
                <a:latin typeface="ProximaNova"/>
              </a:rPr>
              <a:t> se encuentra separado del aparato genital. Además, todos los mamíferos</a:t>
            </a:r>
            <a:r>
              <a:rPr lang="es-MX" sz="5600" b="1" i="0" dirty="0">
                <a:solidFill>
                  <a:schemeClr val="tx1"/>
                </a:solidFill>
                <a:effectLst/>
                <a:latin typeface="ProximaNova"/>
              </a:rPr>
              <a:t> tienen una membrana llamada diafragma</a:t>
            </a:r>
            <a:r>
              <a:rPr lang="es-MX" sz="5600" b="0" i="0" dirty="0">
                <a:solidFill>
                  <a:schemeClr val="tx1"/>
                </a:solidFill>
                <a:effectLst/>
                <a:latin typeface="ProximaNova"/>
              </a:rPr>
              <a:t> que separa el </a:t>
            </a:r>
            <a:r>
              <a:rPr lang="es-MX" sz="5600" b="0" i="0" dirty="0">
                <a:solidFill>
                  <a:schemeClr val="tx1"/>
                </a:solidFill>
                <a:effectLst/>
                <a:latin typeface="ProximaNova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aparato digestivo</a:t>
            </a:r>
            <a:r>
              <a:rPr lang="es-MX" sz="5600" b="0" i="0" dirty="0">
                <a:solidFill>
                  <a:schemeClr val="tx1"/>
                </a:solidFill>
                <a:effectLst/>
                <a:latin typeface="ProximaNova"/>
              </a:rPr>
              <a:t> del </a:t>
            </a:r>
            <a:r>
              <a:rPr lang="es-MX" sz="5600" b="0" i="0" dirty="0">
                <a:solidFill>
                  <a:schemeClr val="tx1"/>
                </a:solidFill>
                <a:effectLst/>
                <a:latin typeface="ProximaNova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respiratorio</a:t>
            </a:r>
            <a:r>
              <a:rPr lang="es-MX" sz="5600" dirty="0">
                <a:solidFill>
                  <a:schemeClr val="tx1"/>
                </a:solidFill>
                <a:latin typeface="ProximaNova"/>
              </a:rPr>
              <a:t>.</a:t>
            </a:r>
          </a:p>
          <a:p>
            <a:r>
              <a:rPr lang="es-MX" sz="5600" b="0" i="0" dirty="0">
                <a:solidFill>
                  <a:schemeClr val="tx1"/>
                </a:solidFill>
                <a:effectLst/>
                <a:latin typeface="ProximaNova"/>
              </a:rPr>
              <a:t>Las especies de mamíferos suelen cuidar de sus crías una vez nacidas durante el tiempo suficiente para que éstas puedan valerse por sí mismas, si bien</a:t>
            </a:r>
            <a:r>
              <a:rPr lang="es-MX" sz="5600" b="1" i="0" dirty="0">
                <a:solidFill>
                  <a:schemeClr val="tx1"/>
                </a:solidFill>
                <a:effectLst/>
                <a:latin typeface="ProximaNova"/>
              </a:rPr>
              <a:t> el tiempo de cuidado parental varía de especie en especie</a:t>
            </a:r>
            <a:r>
              <a:rPr lang="es-MX" sz="5600" b="0" i="0" dirty="0">
                <a:solidFill>
                  <a:schemeClr val="tx1"/>
                </a:solidFill>
                <a:effectLst/>
                <a:latin typeface="ProximaNova"/>
              </a:rPr>
              <a:t>. Las hembras cuentan con glándulas mamarias, a través de las cuales segregan leche con la que alimentan a sus crías en la primera etapa de crecimiento</a:t>
            </a:r>
            <a:br>
              <a:rPr lang="es-MX" sz="5600" b="0" i="0" dirty="0">
                <a:solidFill>
                  <a:schemeClr val="tx1"/>
                </a:solidFill>
                <a:effectLst/>
                <a:latin typeface="ProximaNova"/>
              </a:rPr>
            </a:br>
            <a:br>
              <a:rPr lang="es-MX" sz="5600" b="0" i="0" dirty="0">
                <a:solidFill>
                  <a:schemeClr val="tx1"/>
                </a:solidFill>
                <a:effectLst/>
                <a:latin typeface="ProximaNova"/>
              </a:rPr>
            </a:br>
            <a:br>
              <a:rPr lang="es-MX" sz="5600" b="0" i="0" dirty="0">
                <a:solidFill>
                  <a:schemeClr val="tx1"/>
                </a:solidFill>
                <a:effectLst/>
                <a:latin typeface="ProximaNova"/>
              </a:rPr>
            </a:br>
            <a:br>
              <a:rPr lang="es-MX" sz="5600" b="0" i="0" dirty="0">
                <a:solidFill>
                  <a:schemeClr val="tx1"/>
                </a:solidFill>
                <a:effectLst/>
                <a:latin typeface="ProximaNova"/>
              </a:rPr>
            </a:br>
            <a:br>
              <a:rPr lang="es-MX" b="0" i="0" dirty="0">
                <a:solidFill>
                  <a:schemeClr val="tx1"/>
                </a:solidFill>
                <a:effectLst/>
                <a:latin typeface="ProximaNova"/>
              </a:rPr>
            </a:br>
            <a:endParaRPr lang="es-PE" dirty="0">
              <a:solidFill>
                <a:schemeClr val="tx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15B49B5-6D65-1B2A-5AF1-BBE0EB170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190" y="4013439"/>
            <a:ext cx="3613212" cy="274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E92D1AA-1938-3BDE-D4C7-0DA427E25D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97848" y="102093"/>
            <a:ext cx="2845895" cy="373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938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5EA8D0-055F-63A9-3218-5CD34CACD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/>
              <a:t>Clasificación de los mamíferos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BD3E14-65B2-1AF3-2B8C-435F223F7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3921" y="2157274"/>
            <a:ext cx="3639845" cy="4091126"/>
          </a:xfrm>
        </p:spPr>
        <p:txBody>
          <a:bodyPr/>
          <a:lstStyle/>
          <a:p>
            <a:r>
              <a:rPr lang="es-PE" dirty="0"/>
              <a:t>Mamíferos terrestres: carnívoros, ungulados y primates.</a:t>
            </a:r>
          </a:p>
          <a:p>
            <a:r>
              <a:rPr lang="es-PE" dirty="0" err="1"/>
              <a:t>Mamiferos</a:t>
            </a:r>
            <a:r>
              <a:rPr lang="es-PE" dirty="0"/>
              <a:t> acuáticos: </a:t>
            </a:r>
            <a:r>
              <a:rPr lang="es-MX" dirty="0"/>
              <a:t>son los que viven siempre en el agua. Los mamíferos acuáticos no pueden respirar debajo del agua, deben salir a la superficie del agua para coger aire, porque también respiran con pulmones (cetáceos).</a:t>
            </a:r>
            <a:endParaRPr lang="es-PE" dirty="0"/>
          </a:p>
          <a:p>
            <a:pPr marL="0" indent="0">
              <a:buNone/>
            </a:pPr>
            <a:endParaRPr lang="es-PE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0C1866A-9779-22DB-4431-2E1E494CF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36" y="1517650"/>
            <a:ext cx="2046257" cy="17145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9837F0E-15C3-35F9-1811-663D94ED70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897"/>
          <a:stretch/>
        </p:blipFill>
        <p:spPr>
          <a:xfrm>
            <a:off x="1345730" y="3345218"/>
            <a:ext cx="1899820" cy="157911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0071E3E-C998-F00A-E10A-1C80777F2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529" y="5037401"/>
            <a:ext cx="2656736" cy="17145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79021D4-C839-9AAF-B89D-7C06C08E6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955" y="1270000"/>
            <a:ext cx="25717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1827420-1AFB-2951-C159-77E794F581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1422" y="3207241"/>
            <a:ext cx="4338221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4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22177C-BAD7-37A6-52E7-B74C5D997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7268181" cy="997258"/>
          </a:xfrm>
        </p:spPr>
        <p:txBody>
          <a:bodyPr/>
          <a:lstStyle/>
          <a:p>
            <a:r>
              <a:rPr lang="es-PE" dirty="0"/>
              <a:t>Mamíferos en peligro de extinción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C1630FFA-CA4A-94B4-E8E2-5A22925F66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764" y="1255274"/>
            <a:ext cx="2950631" cy="2757434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B2B52B1-4EF6-C335-B8BE-278BA72007BA}"/>
              </a:ext>
            </a:extLst>
          </p:cNvPr>
          <p:cNvSpPr txBox="1"/>
          <p:nvPr/>
        </p:nvSpPr>
        <p:spPr>
          <a:xfrm>
            <a:off x="201764" y="4087251"/>
            <a:ext cx="29506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PE" sz="1200" b="1" i="0" dirty="0">
                <a:effectLst/>
                <a:latin typeface="Catamaran"/>
              </a:rPr>
              <a:t>Gorila de montaña, </a:t>
            </a:r>
            <a:r>
              <a:rPr lang="es-PE" sz="1200" b="0" i="0" dirty="0">
                <a:effectLst/>
                <a:latin typeface="Catamaran"/>
              </a:rPr>
              <a:t>África central</a:t>
            </a:r>
            <a:r>
              <a:rPr lang="es-PE" sz="1200" b="1" dirty="0">
                <a:latin typeface="Catamaran"/>
              </a:rPr>
              <a:t>.</a:t>
            </a:r>
            <a:endParaRPr lang="es-PE" sz="1200" b="1" i="0" dirty="0">
              <a:effectLst/>
              <a:latin typeface="Catamaran"/>
            </a:endParaRPr>
          </a:p>
          <a:p>
            <a:pPr algn="l"/>
            <a:r>
              <a:rPr lang="es-PE" sz="1200" b="1" dirty="0">
                <a:latin typeface="Catamaran"/>
              </a:rPr>
              <a:t>Peligro crítico.(solo 700 ejemplares</a:t>
            </a:r>
            <a:r>
              <a:rPr lang="es-PE" sz="1200" b="1" dirty="0">
                <a:solidFill>
                  <a:srgbClr val="333333"/>
                </a:solidFill>
                <a:latin typeface="Catamaran"/>
              </a:rPr>
              <a:t>)</a:t>
            </a:r>
            <a:endParaRPr lang="es-PE" sz="1200" b="1" i="0" dirty="0">
              <a:solidFill>
                <a:srgbClr val="333333"/>
              </a:solidFill>
              <a:effectLst/>
              <a:latin typeface="Catamaran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E2C458B-28D7-7D25-7410-3B05190A9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652" y="1482572"/>
            <a:ext cx="2654424" cy="243248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B6F613B-EDFE-1856-3935-75C98295F127}"/>
              </a:ext>
            </a:extLst>
          </p:cNvPr>
          <p:cNvSpPr txBox="1"/>
          <p:nvPr/>
        </p:nvSpPr>
        <p:spPr>
          <a:xfrm>
            <a:off x="4823452" y="3975434"/>
            <a:ext cx="29506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200" dirty="0"/>
              <a:t>Tigre de </a:t>
            </a:r>
            <a:r>
              <a:rPr lang="es-PE" sz="1200" dirty="0" err="1"/>
              <a:t>sumatra</a:t>
            </a:r>
            <a:r>
              <a:rPr lang="es-PE" sz="1200" dirty="0"/>
              <a:t>,</a:t>
            </a:r>
            <a:r>
              <a:rPr lang="es-MX" sz="1200" i="0" dirty="0">
                <a:effectLst/>
                <a:latin typeface="Catamaran"/>
              </a:rPr>
              <a:t>isla de Sumatra, en el archipiélago de Indonesia)</a:t>
            </a:r>
            <a:endParaRPr lang="es-PE" sz="1200" dirty="0"/>
          </a:p>
          <a:p>
            <a:r>
              <a:rPr lang="es-PE" sz="1200" dirty="0"/>
              <a:t>Peligro crítico (solo 500 ejemplares)</a:t>
            </a:r>
          </a:p>
        </p:txBody>
      </p:sp>
      <p:pic>
        <p:nvPicPr>
          <p:cNvPr id="3074" name="Picture 2" descr="Mamíferos en peligro de extinción - ">
            <a:extLst>
              <a:ext uri="{FF2B5EF4-FFF2-40B4-BE49-F238E27FC236}">
                <a16:creationId xmlns:a16="http://schemas.microsoft.com/office/drawing/2014/main" id="{8D5E260A-9532-4E83-EE53-AB5390A57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144" y="1255274"/>
            <a:ext cx="2472801" cy="261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80A2D845-1DFF-74EC-D1A6-7FCAB9F2F716}"/>
              </a:ext>
            </a:extLst>
          </p:cNvPr>
          <p:cNvSpPr txBox="1"/>
          <p:nvPr/>
        </p:nvSpPr>
        <p:spPr>
          <a:xfrm>
            <a:off x="9206144" y="3975434"/>
            <a:ext cx="2778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PE" sz="1200" b="1" i="0" dirty="0">
                <a:solidFill>
                  <a:srgbClr val="333333"/>
                </a:solidFill>
                <a:effectLst/>
                <a:latin typeface="Catamaran"/>
              </a:rPr>
              <a:t>Rinoceronte negro, </a:t>
            </a:r>
            <a:r>
              <a:rPr lang="es-MX" sz="1200" b="0" i="0" dirty="0">
                <a:solidFill>
                  <a:srgbClr val="333333"/>
                </a:solidFill>
                <a:effectLst/>
                <a:latin typeface="Catamaran"/>
              </a:rPr>
              <a:t>sabana africana</a:t>
            </a:r>
          </a:p>
          <a:p>
            <a:pPr algn="l"/>
            <a:r>
              <a:rPr lang="es-MX" sz="1200" dirty="0">
                <a:solidFill>
                  <a:srgbClr val="333333"/>
                </a:solidFill>
                <a:latin typeface="Catamaran"/>
              </a:rPr>
              <a:t>(1000 ejemplares aproximadamente</a:t>
            </a:r>
            <a:endParaRPr lang="es-PE" sz="1200" b="1" i="0" dirty="0">
              <a:solidFill>
                <a:srgbClr val="333333"/>
              </a:solidFill>
              <a:effectLst/>
              <a:latin typeface="Catamaran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7C6790C-6A80-FE94-0583-D5DBCBD56C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1088" y="4682145"/>
            <a:ext cx="3824427" cy="2060199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6C2DBE57-528E-DCBC-B4E2-2D17141A5B87}"/>
              </a:ext>
            </a:extLst>
          </p:cNvPr>
          <p:cNvSpPr txBox="1"/>
          <p:nvPr/>
        </p:nvSpPr>
        <p:spPr>
          <a:xfrm>
            <a:off x="8084434" y="5231615"/>
            <a:ext cx="10240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PE" sz="1200" b="1" i="0" dirty="0">
                <a:solidFill>
                  <a:srgbClr val="333333"/>
                </a:solidFill>
                <a:effectLst/>
                <a:latin typeface="Catamaran"/>
              </a:rPr>
              <a:t>Hipopótamo pigmeo, </a:t>
            </a:r>
            <a:r>
              <a:rPr lang="es-PE" sz="1200" b="0" i="0" dirty="0">
                <a:solidFill>
                  <a:srgbClr val="333333"/>
                </a:solidFill>
                <a:effectLst/>
                <a:latin typeface="Catamaran"/>
              </a:rPr>
              <a:t>África.(3000 ejemplares)</a:t>
            </a:r>
            <a:endParaRPr lang="es-PE" sz="1200" b="1" i="0" dirty="0">
              <a:solidFill>
                <a:srgbClr val="333333"/>
              </a:solidFill>
              <a:effectLst/>
              <a:latin typeface="Catamaran"/>
            </a:endParaRPr>
          </a:p>
        </p:txBody>
      </p:sp>
    </p:spTree>
    <p:extLst>
      <p:ext uri="{BB962C8B-B14F-4D97-AF65-F5344CB8AC3E}">
        <p14:creationId xmlns:p14="http://schemas.microsoft.com/office/powerpoint/2010/main" val="1096715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míferos en peligro de extinción - Mamíferos en España">
            <a:extLst>
              <a:ext uri="{FF2B5EF4-FFF2-40B4-BE49-F238E27FC236}">
                <a16:creationId xmlns:a16="http://schemas.microsoft.com/office/drawing/2014/main" id="{B0CC672B-9A0A-CA7C-E627-12BF2129FB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5" y="551433"/>
            <a:ext cx="3817096" cy="253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2A0DBF4-9C14-1A2C-F2C4-F9E17B12793D}"/>
              </a:ext>
            </a:extLst>
          </p:cNvPr>
          <p:cNvSpPr txBox="1"/>
          <p:nvPr/>
        </p:nvSpPr>
        <p:spPr>
          <a:xfrm>
            <a:off x="260310" y="3134059"/>
            <a:ext cx="34664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400" dirty="0"/>
              <a:t>lobo ibérico, España (</a:t>
            </a:r>
            <a:r>
              <a:rPr lang="es-PE" sz="1400" i="0" dirty="0">
                <a:solidFill>
                  <a:srgbClr val="333333"/>
                </a:solidFill>
                <a:effectLst/>
                <a:latin typeface="Catamaran"/>
              </a:rPr>
              <a:t>2000 ejemplares)</a:t>
            </a:r>
            <a:endParaRPr lang="es-PE" sz="1400" dirty="0"/>
          </a:p>
        </p:txBody>
      </p:sp>
      <p:pic>
        <p:nvPicPr>
          <p:cNvPr id="4100" name="Picture 4" descr="Mamíferos en peligro de extinción - ">
            <a:extLst>
              <a:ext uri="{FF2B5EF4-FFF2-40B4-BE49-F238E27FC236}">
                <a16:creationId xmlns:a16="http://schemas.microsoft.com/office/drawing/2014/main" id="{F83A4B14-28B5-7AF6-40AE-BCD379405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555" y="3287947"/>
            <a:ext cx="3401997" cy="265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DE8C212-D9A5-7EB1-BC70-DE7C5E43599C}"/>
              </a:ext>
            </a:extLst>
          </p:cNvPr>
          <p:cNvSpPr txBox="1"/>
          <p:nvPr/>
        </p:nvSpPr>
        <p:spPr>
          <a:xfrm>
            <a:off x="4685561" y="6147306"/>
            <a:ext cx="34019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PE" sz="1400" i="0" dirty="0">
                <a:solidFill>
                  <a:srgbClr val="333333"/>
                </a:solidFill>
                <a:effectLst/>
                <a:latin typeface="Catamaran"/>
              </a:rPr>
              <a:t>Lince ibérico, España (300 ejemplares)</a:t>
            </a:r>
          </a:p>
        </p:txBody>
      </p:sp>
      <p:pic>
        <p:nvPicPr>
          <p:cNvPr id="4102" name="Picture 6" descr="Mamíferos en peligro de extinción - ">
            <a:extLst>
              <a:ext uri="{FF2B5EF4-FFF2-40B4-BE49-F238E27FC236}">
                <a16:creationId xmlns:a16="http://schemas.microsoft.com/office/drawing/2014/main" id="{A30D73AF-0D50-9E01-E767-A99590CFA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882" y="338395"/>
            <a:ext cx="4053026" cy="265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2404E3E-41DB-F664-991D-D30B746F7044}"/>
              </a:ext>
            </a:extLst>
          </p:cNvPr>
          <p:cNvSpPr txBox="1"/>
          <p:nvPr/>
        </p:nvSpPr>
        <p:spPr>
          <a:xfrm>
            <a:off x="8325742" y="2990840"/>
            <a:ext cx="38170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PE" sz="1400" i="0" dirty="0">
                <a:solidFill>
                  <a:srgbClr val="333333"/>
                </a:solidFill>
                <a:effectLst/>
                <a:latin typeface="Catamaran"/>
              </a:rPr>
              <a:t>Oso pardo, España (200-250 ejemplares)</a:t>
            </a:r>
          </a:p>
        </p:txBody>
      </p:sp>
    </p:spTree>
    <p:extLst>
      <p:ext uri="{BB962C8B-B14F-4D97-AF65-F5344CB8AC3E}">
        <p14:creationId xmlns:p14="http://schemas.microsoft.com/office/powerpoint/2010/main" val="2096728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A1F0D9-C735-70C9-0BAF-6AF607693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/>
              <a:t>Mamíferos en peligro de extinción en Perú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FC3BD97-E7B9-9C66-A1C1-2EE72412AD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80" y="1996668"/>
            <a:ext cx="2798567" cy="231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568CE5D-04D3-FDD1-BD57-DF10A6557CBD}"/>
              </a:ext>
            </a:extLst>
          </p:cNvPr>
          <p:cNvSpPr txBox="1"/>
          <p:nvPr/>
        </p:nvSpPr>
        <p:spPr>
          <a:xfrm>
            <a:off x="601580" y="4376694"/>
            <a:ext cx="279856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i="0" dirty="0">
                <a:solidFill>
                  <a:srgbClr val="4B5563"/>
                </a:solidFill>
                <a:effectLst/>
                <a:latin typeface="ui-sans-serif"/>
              </a:rPr>
              <a:t>El mono Tocón o el </a:t>
            </a:r>
            <a:r>
              <a:rPr lang="es-MX" sz="1400" b="1" i="0" dirty="0" err="1">
                <a:solidFill>
                  <a:srgbClr val="4B5563"/>
                </a:solidFill>
                <a:effectLst/>
                <a:latin typeface="ui-sans-serif"/>
              </a:rPr>
              <a:t>títí</a:t>
            </a:r>
            <a:r>
              <a:rPr lang="es-MX" sz="1400" b="1" i="0" dirty="0">
                <a:solidFill>
                  <a:srgbClr val="4B5563"/>
                </a:solidFill>
                <a:effectLst/>
                <a:latin typeface="ui-sans-serif"/>
              </a:rPr>
              <a:t> de los Andes, habita la región San Martín en la selva peruana</a:t>
            </a:r>
            <a:endParaRPr lang="es-PE" sz="1400" dirty="0"/>
          </a:p>
        </p:txBody>
      </p:sp>
      <p:pic>
        <p:nvPicPr>
          <p:cNvPr id="5124" name="Picture 4" descr="Musaraña de orejas cortas peruana">
            <a:extLst>
              <a:ext uri="{FF2B5EF4-FFF2-40B4-BE49-F238E27FC236}">
                <a16:creationId xmlns:a16="http://schemas.microsoft.com/office/drawing/2014/main" id="{6AF2BFBB-009B-4351-9CA4-8E07D27A4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301" y="1165440"/>
            <a:ext cx="2251347" cy="231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F683C44-9053-85C0-CA13-2F1DE04046FF}"/>
              </a:ext>
            </a:extLst>
          </p:cNvPr>
          <p:cNvSpPr txBox="1"/>
          <p:nvPr/>
        </p:nvSpPr>
        <p:spPr>
          <a:xfrm>
            <a:off x="4668303" y="3422586"/>
            <a:ext cx="293406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i="0" dirty="0">
                <a:solidFill>
                  <a:srgbClr val="4B5563"/>
                </a:solidFill>
                <a:effectLst/>
                <a:latin typeface="ui-sans-serif"/>
              </a:rPr>
              <a:t>La musaraña de orejas cortas peruana, </a:t>
            </a:r>
            <a:r>
              <a:rPr lang="es-MX" sz="1400" b="0" i="0" dirty="0">
                <a:solidFill>
                  <a:srgbClr val="4B5563"/>
                </a:solidFill>
                <a:effectLst/>
                <a:latin typeface="ui-sans-serif"/>
              </a:rPr>
              <a:t>Habita los bosques fríos y húmedos de la región Cajamarca</a:t>
            </a:r>
            <a:endParaRPr lang="es-PE" sz="1400" dirty="0"/>
          </a:p>
        </p:txBody>
      </p:sp>
      <p:pic>
        <p:nvPicPr>
          <p:cNvPr id="5126" name="Picture 6" descr="Tucotuco de dientes blancos">
            <a:extLst>
              <a:ext uri="{FF2B5EF4-FFF2-40B4-BE49-F238E27FC236}">
                <a16:creationId xmlns:a16="http://schemas.microsoft.com/office/drawing/2014/main" id="{FDB34DFA-E2E3-9795-BDE8-1CAFF5E15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803" y="1284303"/>
            <a:ext cx="2776538" cy="186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9FD6B4C-3FF8-8849-C94B-7C6B44BCB10B}"/>
              </a:ext>
            </a:extLst>
          </p:cNvPr>
          <p:cNvSpPr txBox="1"/>
          <p:nvPr/>
        </p:nvSpPr>
        <p:spPr>
          <a:xfrm>
            <a:off x="8791855" y="3207143"/>
            <a:ext cx="279856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PE" sz="1400" b="1" i="0" dirty="0" err="1">
                <a:effectLst/>
                <a:latin typeface="ui-sans-serif"/>
              </a:rPr>
              <a:t>Tucotuco</a:t>
            </a:r>
            <a:r>
              <a:rPr lang="es-PE" sz="1400" b="1" i="0" dirty="0">
                <a:effectLst/>
                <a:latin typeface="ui-sans-serif"/>
              </a:rPr>
              <a:t> de dientes blancos, </a:t>
            </a:r>
            <a:r>
              <a:rPr lang="es-MX" sz="1400" b="0" i="0" dirty="0">
                <a:solidFill>
                  <a:srgbClr val="4B5563"/>
                </a:solidFill>
                <a:effectLst/>
                <a:latin typeface="ui-sans-serif"/>
              </a:rPr>
              <a:t>habita el sur del lago Titicaca, en las regiones de Puno y Tacna</a:t>
            </a:r>
            <a:endParaRPr lang="es-PE" sz="1400" b="1" i="0" dirty="0">
              <a:effectLst/>
              <a:latin typeface="ui-sans-serif"/>
            </a:endParaRPr>
          </a:p>
          <a:p>
            <a:br>
              <a:rPr lang="es-PE" sz="1400" b="0" i="0" dirty="0">
                <a:solidFill>
                  <a:srgbClr val="4B5563"/>
                </a:solidFill>
                <a:effectLst/>
                <a:latin typeface="ui-sans-serif"/>
              </a:rPr>
            </a:br>
            <a:endParaRPr lang="es-PE" sz="14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057BF85-8915-6B10-96C4-09EA22E0CF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0656" y="4491557"/>
            <a:ext cx="4109365" cy="219288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2505167-8C63-C32A-3D75-D22312E718E4}"/>
              </a:ext>
            </a:extLst>
          </p:cNvPr>
          <p:cNvSpPr txBox="1"/>
          <p:nvPr/>
        </p:nvSpPr>
        <p:spPr>
          <a:xfrm>
            <a:off x="8437611" y="4742935"/>
            <a:ext cx="324135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400" dirty="0"/>
              <a:t>Tapir andino o tapir de montaña, </a:t>
            </a:r>
            <a:r>
              <a:rPr lang="es-MX" sz="1400" b="0" i="0" dirty="0">
                <a:solidFill>
                  <a:srgbClr val="4B5563"/>
                </a:solidFill>
                <a:effectLst/>
                <a:latin typeface="ui-sans-serif"/>
              </a:rPr>
              <a:t>habita el norte, en Piura y Cajamarca,</a:t>
            </a:r>
            <a:r>
              <a:rPr lang="es-PE" sz="1400" b="0" i="0" dirty="0">
                <a:solidFill>
                  <a:srgbClr val="4B5563"/>
                </a:solidFill>
                <a:effectLst/>
                <a:latin typeface="ui-sans-serif"/>
              </a:rPr>
              <a:t> existen solo 350 especies.</a:t>
            </a:r>
            <a:endParaRPr lang="es-PE" sz="1400" dirty="0"/>
          </a:p>
        </p:txBody>
      </p:sp>
    </p:spTree>
    <p:extLst>
      <p:ext uri="{BB962C8B-B14F-4D97-AF65-F5344CB8AC3E}">
        <p14:creationId xmlns:p14="http://schemas.microsoft.com/office/powerpoint/2010/main" val="2729014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uanaco">
            <a:extLst>
              <a:ext uri="{FF2B5EF4-FFF2-40B4-BE49-F238E27FC236}">
                <a16:creationId xmlns:a16="http://schemas.microsoft.com/office/drawing/2014/main" id="{7C37C7FC-DA95-4A89-FDD1-73884ADD04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62" y="180869"/>
            <a:ext cx="2570615" cy="214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FD0C3BD-F1A3-0895-23D1-AFDB43441589}"/>
              </a:ext>
            </a:extLst>
          </p:cNvPr>
          <p:cNvSpPr txBox="1"/>
          <p:nvPr/>
        </p:nvSpPr>
        <p:spPr>
          <a:xfrm>
            <a:off x="189062" y="2403174"/>
            <a:ext cx="27316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400" b="1" i="0" dirty="0">
                <a:solidFill>
                  <a:srgbClr val="4B5563"/>
                </a:solidFill>
                <a:effectLst/>
                <a:latin typeface="ui-sans-serif"/>
              </a:rPr>
              <a:t>El guanaco (Lama </a:t>
            </a:r>
            <a:r>
              <a:rPr lang="es-PE" sz="1400" b="1" i="0" dirty="0" err="1">
                <a:solidFill>
                  <a:srgbClr val="4B5563"/>
                </a:solidFill>
                <a:effectLst/>
                <a:latin typeface="ui-sans-serif"/>
              </a:rPr>
              <a:t>guanicoe</a:t>
            </a:r>
            <a:r>
              <a:rPr lang="es-PE" sz="1400" b="1" i="0" dirty="0">
                <a:solidFill>
                  <a:srgbClr val="4B5563"/>
                </a:solidFill>
                <a:effectLst/>
                <a:latin typeface="ui-sans-serif"/>
              </a:rPr>
              <a:t>), </a:t>
            </a:r>
            <a:r>
              <a:rPr lang="es-MX" sz="1400" b="0" i="0" dirty="0">
                <a:solidFill>
                  <a:srgbClr val="4B5563"/>
                </a:solidFill>
                <a:effectLst/>
                <a:latin typeface="ui-sans-serif"/>
              </a:rPr>
              <a:t>habita las regiones de La Libertad, Tacna y Puno solo existen 3 mil ejemplares</a:t>
            </a:r>
            <a:endParaRPr lang="es-PE" sz="1400" dirty="0"/>
          </a:p>
        </p:txBody>
      </p:sp>
      <p:pic>
        <p:nvPicPr>
          <p:cNvPr id="6148" name="Picture 4" descr="Ratón arrozalero de Zúñiga">
            <a:extLst>
              <a:ext uri="{FF2B5EF4-FFF2-40B4-BE49-F238E27FC236}">
                <a16:creationId xmlns:a16="http://schemas.microsoft.com/office/drawing/2014/main" id="{4D9C6D5D-BEEE-B57F-F552-2FF4A6634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420" y="272573"/>
            <a:ext cx="2731691" cy="236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B116AC3-AE14-1ECB-3BAF-ECF0122625CE}"/>
              </a:ext>
            </a:extLst>
          </p:cNvPr>
          <p:cNvSpPr txBox="1"/>
          <p:nvPr/>
        </p:nvSpPr>
        <p:spPr>
          <a:xfrm>
            <a:off x="3670341" y="2636667"/>
            <a:ext cx="31678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PE" sz="1400" b="1" i="0" dirty="0">
                <a:effectLst/>
                <a:latin typeface="ui-sans-serif"/>
              </a:rPr>
              <a:t>Ratón </a:t>
            </a:r>
            <a:r>
              <a:rPr lang="es-PE" sz="1400" b="1" i="0" dirty="0" err="1">
                <a:effectLst/>
                <a:latin typeface="ui-sans-serif"/>
              </a:rPr>
              <a:t>arrozalero</a:t>
            </a:r>
            <a:r>
              <a:rPr lang="es-PE" sz="1400" b="1" i="0" dirty="0">
                <a:effectLst/>
                <a:latin typeface="ui-sans-serif"/>
              </a:rPr>
              <a:t> de Zúñiga, </a:t>
            </a:r>
            <a:r>
              <a:rPr lang="es-PE" sz="1400" b="0" i="0" dirty="0">
                <a:solidFill>
                  <a:srgbClr val="4B5563"/>
                </a:solidFill>
                <a:effectLst/>
                <a:latin typeface="ui-sans-serif"/>
              </a:rPr>
              <a:t>región Lima.</a:t>
            </a:r>
            <a:endParaRPr lang="es-PE" sz="1400" b="1" i="0" dirty="0">
              <a:effectLst/>
              <a:latin typeface="ui-sans-serif"/>
            </a:endParaRPr>
          </a:p>
        </p:txBody>
      </p:sp>
      <p:pic>
        <p:nvPicPr>
          <p:cNvPr id="6152" name="Picture 8" descr="Murciélago de hoja nasal peluda de Koepcke">
            <a:extLst>
              <a:ext uri="{FF2B5EF4-FFF2-40B4-BE49-F238E27FC236}">
                <a16:creationId xmlns:a16="http://schemas.microsoft.com/office/drawing/2014/main" id="{A80F4ABC-DA85-40C6-E96D-DF499DA06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854" y="272573"/>
            <a:ext cx="3293616" cy="246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7B24DCA-31DD-13E5-88FA-9DBF894B2617}"/>
              </a:ext>
            </a:extLst>
          </p:cNvPr>
          <p:cNvSpPr txBox="1"/>
          <p:nvPr/>
        </p:nvSpPr>
        <p:spPr>
          <a:xfrm>
            <a:off x="7816789" y="2847767"/>
            <a:ext cx="295182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PE" sz="1400" b="1" i="0" dirty="0">
                <a:effectLst/>
                <a:latin typeface="ui-sans-serif"/>
              </a:rPr>
              <a:t>Murciélago de hoja nasal peluda de </a:t>
            </a:r>
            <a:r>
              <a:rPr lang="es-PE" sz="1400" b="1" i="0" dirty="0" err="1">
                <a:effectLst/>
                <a:latin typeface="ui-sans-serif"/>
              </a:rPr>
              <a:t>Koepcke</a:t>
            </a:r>
            <a:r>
              <a:rPr lang="es-PE" sz="1400" b="1" i="0" dirty="0">
                <a:effectLst/>
                <a:latin typeface="ui-sans-serif"/>
              </a:rPr>
              <a:t>, </a:t>
            </a:r>
            <a:r>
              <a:rPr lang="es-MX" sz="1400" b="0" i="0" dirty="0">
                <a:solidFill>
                  <a:srgbClr val="4B5563"/>
                </a:solidFill>
                <a:effectLst/>
                <a:latin typeface="ui-sans-serif"/>
              </a:rPr>
              <a:t>habita la cuenca del río Santa Rosa, </a:t>
            </a:r>
            <a:r>
              <a:rPr lang="es-PE" sz="1400" b="0" i="0" dirty="0">
                <a:solidFill>
                  <a:srgbClr val="4B5563"/>
                </a:solidFill>
                <a:effectLst/>
                <a:latin typeface="ui-sans-serif"/>
              </a:rPr>
              <a:t>Ayacucho</a:t>
            </a:r>
            <a:endParaRPr lang="es-PE" sz="1400" b="1" i="0" dirty="0">
              <a:effectLst/>
              <a:latin typeface="ui-sans-serif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0CBB305-6199-72E0-8BA9-5C72A89090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062" y="3616749"/>
            <a:ext cx="3246596" cy="214659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37C933BB-D634-5FF6-DDCF-9858E0BD7C56}"/>
              </a:ext>
            </a:extLst>
          </p:cNvPr>
          <p:cNvSpPr txBox="1"/>
          <p:nvPr/>
        </p:nvSpPr>
        <p:spPr>
          <a:xfrm>
            <a:off x="189063" y="5763341"/>
            <a:ext cx="324659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PE" sz="1400" b="1" i="0" dirty="0">
                <a:effectLst/>
                <a:latin typeface="ui-sans-serif"/>
              </a:rPr>
              <a:t>Mono choro de cola amarilla o maquisapa chusca, </a:t>
            </a:r>
            <a:r>
              <a:rPr lang="es-MX" sz="1400" b="0" i="0" dirty="0">
                <a:solidFill>
                  <a:srgbClr val="4B5563"/>
                </a:solidFill>
                <a:effectLst/>
                <a:latin typeface="ui-sans-serif"/>
              </a:rPr>
              <a:t>bosques montañosos de las regiones de Amazonas, San Martín y La Libertad</a:t>
            </a:r>
            <a:endParaRPr lang="es-PE" sz="1400" b="1" i="0" dirty="0">
              <a:effectLst/>
              <a:latin typeface="ui-sans-serif"/>
            </a:endParaRPr>
          </a:p>
          <a:p>
            <a:br>
              <a:rPr lang="es-PE" b="0" i="0" dirty="0">
                <a:solidFill>
                  <a:srgbClr val="4B5563"/>
                </a:solidFill>
                <a:effectLst/>
                <a:latin typeface="ui-sans-serif"/>
              </a:rPr>
            </a:br>
            <a:endParaRPr lang="es-PE" dirty="0"/>
          </a:p>
        </p:txBody>
      </p:sp>
      <p:pic>
        <p:nvPicPr>
          <p:cNvPr id="6154" name="Picture 10" descr="Murciélago de cola libre incaico">
            <a:extLst>
              <a:ext uri="{FF2B5EF4-FFF2-40B4-BE49-F238E27FC236}">
                <a16:creationId xmlns:a16="http://schemas.microsoft.com/office/drawing/2014/main" id="{90968AE8-780B-466A-149C-A00E4DF3A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441" y="3623809"/>
            <a:ext cx="3098307" cy="203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2D531C4-4EC0-72BA-0E67-466158188978}"/>
              </a:ext>
            </a:extLst>
          </p:cNvPr>
          <p:cNvSpPr txBox="1"/>
          <p:nvPr/>
        </p:nvSpPr>
        <p:spPr>
          <a:xfrm>
            <a:off x="4055040" y="5810721"/>
            <a:ext cx="27831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MX" sz="1400" b="1" i="0" dirty="0">
                <a:effectLst/>
                <a:latin typeface="ui-sans-serif"/>
              </a:rPr>
              <a:t>Murciélago de cola libre incaico, </a:t>
            </a:r>
            <a:r>
              <a:rPr lang="es-MX" sz="1400" b="0" i="0" dirty="0">
                <a:solidFill>
                  <a:srgbClr val="4B5563"/>
                </a:solidFill>
                <a:effectLst/>
                <a:latin typeface="ui-sans-serif"/>
              </a:rPr>
              <a:t>Machu Picchu en la región Cusco.</a:t>
            </a:r>
            <a:endParaRPr lang="es-MX" sz="1400" b="1" i="0" dirty="0">
              <a:effectLst/>
              <a:latin typeface="ui-sans-serif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939EE6F-83CC-851E-D291-EE03945BCD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8854" y="3616749"/>
            <a:ext cx="3548567" cy="2139532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DC033920-EB5A-01AD-D908-295F9319A313}"/>
              </a:ext>
            </a:extLst>
          </p:cNvPr>
          <p:cNvSpPr txBox="1"/>
          <p:nvPr/>
        </p:nvSpPr>
        <p:spPr>
          <a:xfrm>
            <a:off x="7425737" y="5810721"/>
            <a:ext cx="39398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PE" sz="1400" b="1" i="0" dirty="0">
                <a:effectLst/>
                <a:latin typeface="ui-sans-serif"/>
              </a:rPr>
              <a:t>Rata trepadora de vientre ocre, </a:t>
            </a:r>
            <a:r>
              <a:rPr lang="es-MX" sz="1400" b="0" i="0" dirty="0">
                <a:solidFill>
                  <a:srgbClr val="4B5563"/>
                </a:solidFill>
                <a:effectLst/>
                <a:latin typeface="ui-sans-serif"/>
              </a:rPr>
              <a:t>habita los bosques tropicales de la selva baja en las regiones de Puno y Madre de Dios</a:t>
            </a:r>
            <a:endParaRPr lang="es-PE" sz="1400" b="1" i="0" dirty="0">
              <a:effectLst/>
              <a:latin typeface="ui-sans-serif"/>
            </a:endParaRPr>
          </a:p>
        </p:txBody>
      </p:sp>
    </p:spTree>
    <p:extLst>
      <p:ext uri="{BB962C8B-B14F-4D97-AF65-F5344CB8AC3E}">
        <p14:creationId xmlns:p14="http://schemas.microsoft.com/office/powerpoint/2010/main" val="148623816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125</TotalTime>
  <Words>968</Words>
  <Application>Microsoft Office PowerPoint</Application>
  <PresentationFormat>Panorámica</PresentationFormat>
  <Paragraphs>50</Paragraphs>
  <Slides>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9" baseType="lpstr">
      <vt:lpstr>Arial</vt:lpstr>
      <vt:lpstr>Book Antiqua</vt:lpstr>
      <vt:lpstr>Calibri</vt:lpstr>
      <vt:lpstr>Catamaran</vt:lpstr>
      <vt:lpstr>Montserrat</vt:lpstr>
      <vt:lpstr>ProximaNova</vt:lpstr>
      <vt:lpstr>Trebuchet MS</vt:lpstr>
      <vt:lpstr>ui-sans-serif</vt:lpstr>
      <vt:lpstr>Wingdings 3</vt:lpstr>
      <vt:lpstr>Faceta</vt:lpstr>
      <vt:lpstr>Los mamíferos </vt:lpstr>
      <vt:lpstr>¿Qué son los mamíferos? </vt:lpstr>
      <vt:lpstr>Características comunes de los mamíferos.</vt:lpstr>
      <vt:lpstr>Presentación de PowerPoint</vt:lpstr>
      <vt:lpstr>Clasificación de los mamíferos</vt:lpstr>
      <vt:lpstr>Mamíferos en peligro de extinción</vt:lpstr>
      <vt:lpstr>Presentación de PowerPoint</vt:lpstr>
      <vt:lpstr>Mamíferos en peligro de extinción en Perú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Los mamíferos</dc:title>
  <dc:creator>Saihaj Singh</dc:creator>
  <cp:lastModifiedBy>Saihaj Singh</cp:lastModifiedBy>
  <cp:revision>10</cp:revision>
  <dcterms:created xsi:type="dcterms:W3CDTF">2023-09-03T20:45:06Z</dcterms:created>
  <dcterms:modified xsi:type="dcterms:W3CDTF">2023-09-03T23:25:24Z</dcterms:modified>
</cp:coreProperties>
</file>