
<file path=[Content_Types].xml><?xml version="1.0" encoding="utf-8"?>
<Types xmlns="http://schemas.openxmlformats.org/package/2006/content-types">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0" r:id="rId5"/>
    <p:sldId id="261" r:id="rId6"/>
    <p:sldId id="262" r:id="rId7"/>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25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8A9EA6-AC5C-4D6C-BC76-734B6280589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8849367E-255E-416A-8864-DC4B5096B8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52738272-8CBC-46A2-90F9-9FE0B32912AB}"/>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5" name="Marcador de pie de página 4">
            <a:extLst>
              <a:ext uri="{FF2B5EF4-FFF2-40B4-BE49-F238E27FC236}">
                <a16:creationId xmlns:a16="http://schemas.microsoft.com/office/drawing/2014/main" id="{A8A6DE42-3F94-4073-A2D4-9DA3A0F769C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9949655-8001-4F80-9A97-FCD476C5CB1A}"/>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160750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65C1C6-2278-4397-8FC9-1DCACC0F56C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AD11C4B-8727-4B0E-8728-B0CF0C9553F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B35370F-0560-4E77-88D2-81D70B02B62D}"/>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5" name="Marcador de pie de página 4">
            <a:extLst>
              <a:ext uri="{FF2B5EF4-FFF2-40B4-BE49-F238E27FC236}">
                <a16:creationId xmlns:a16="http://schemas.microsoft.com/office/drawing/2014/main" id="{8EEC5845-FE91-42A6-8BF0-41982737634F}"/>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83C67F62-F28C-481C-BD6B-3523BADC2725}"/>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99333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48668C8-BC42-49FD-B159-622044B4C2D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A204EFFE-755B-462C-9A0B-0C531D5FCB4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B65C430-E725-4039-BE6E-74490F07817F}"/>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5" name="Marcador de pie de página 4">
            <a:extLst>
              <a:ext uri="{FF2B5EF4-FFF2-40B4-BE49-F238E27FC236}">
                <a16:creationId xmlns:a16="http://schemas.microsoft.com/office/drawing/2014/main" id="{CEA4EDB1-BA51-4BC5-BF08-3242198F5AF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2024512-01C2-459B-B5DA-913614B566F7}"/>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488560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E89FA3-8F69-4B2A-961A-AFF8C22477B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7786DC6E-CF5C-4DEC-B353-C0FB17A8671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3D89EF9-E9B1-4D33-9ED0-5DF196A95320}"/>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5" name="Marcador de pie de página 4">
            <a:extLst>
              <a:ext uri="{FF2B5EF4-FFF2-40B4-BE49-F238E27FC236}">
                <a16:creationId xmlns:a16="http://schemas.microsoft.com/office/drawing/2014/main" id="{3DBE86C7-3668-462E-BA17-9725DA95BD2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3D629B4-C00D-46F1-BD34-E4E34A553225}"/>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1770734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A8B0E0-FA96-4109-9D34-E3986D85C91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2F040C86-5187-4AB6-AB13-1CA9FFD5DE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824C61C-24BA-4010-B103-3A52FF9B90DF}"/>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5" name="Marcador de pie de página 4">
            <a:extLst>
              <a:ext uri="{FF2B5EF4-FFF2-40B4-BE49-F238E27FC236}">
                <a16:creationId xmlns:a16="http://schemas.microsoft.com/office/drawing/2014/main" id="{B4A4625F-D4A9-46DF-95C6-71998D7362E8}"/>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C27139B1-1042-4EF4-8EAE-150FB6293CDF}"/>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3798003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DF2401-9134-4202-A796-F3D799E5CA9E}"/>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5BBBCC66-2B4C-498E-9CFF-C1D0BC0938F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1F630892-1AB9-49E9-A349-F6ADA24EA24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4E7F2F45-EE05-4E6D-94A8-40CC312F7D84}"/>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6" name="Marcador de pie de página 5">
            <a:extLst>
              <a:ext uri="{FF2B5EF4-FFF2-40B4-BE49-F238E27FC236}">
                <a16:creationId xmlns:a16="http://schemas.microsoft.com/office/drawing/2014/main" id="{95B5CFA5-579C-4963-A71E-35A7DCFC5C1A}"/>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EA451434-CBE2-4C5C-B8F9-7D3B293AFB62}"/>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360112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BE5297-11DC-46B0-97E1-3445650BE84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A5AF534F-32C8-4AF5-8AB2-92307FC380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F669082-1921-406B-A3C3-8BD56DDA4D8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7986CDFB-964D-4733-822B-80AE550C37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07DBED6-6403-474D-9A47-8A94D906083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A3D28A7-7CD0-40BE-A535-782348278A53}"/>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8" name="Marcador de pie de página 7">
            <a:extLst>
              <a:ext uri="{FF2B5EF4-FFF2-40B4-BE49-F238E27FC236}">
                <a16:creationId xmlns:a16="http://schemas.microsoft.com/office/drawing/2014/main" id="{B4BCCCE1-91A8-479D-B305-1CA91FD370E6}"/>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6AE061EC-2DCA-436C-A7CC-BF377020EA4F}"/>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184369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E13360-1871-4831-B498-AD845DD160B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E2F8EDEA-E963-4DF8-A0BC-988B71A40F53}"/>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4" name="Marcador de pie de página 3">
            <a:extLst>
              <a:ext uri="{FF2B5EF4-FFF2-40B4-BE49-F238E27FC236}">
                <a16:creationId xmlns:a16="http://schemas.microsoft.com/office/drawing/2014/main" id="{07364EC7-43D0-494B-9D25-BBD79D7D1A69}"/>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8DE2E3FB-CB27-4E38-BF09-261C8B542DB2}"/>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239182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E26D063-8608-4CA2-ADA9-B79B640C70B9}"/>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3" name="Marcador de pie de página 2">
            <a:extLst>
              <a:ext uri="{FF2B5EF4-FFF2-40B4-BE49-F238E27FC236}">
                <a16:creationId xmlns:a16="http://schemas.microsoft.com/office/drawing/2014/main" id="{01D5B8C4-FE0A-4FF6-9AE3-7EEEA8D9BCFC}"/>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0B923D47-8E57-465A-B721-4939148D1CEB}"/>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60747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E72057-0DE0-4A13-9CCD-E6555889A4B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70B91B1-B8FD-4135-B27D-A9C8C8CDC5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F66BD5CF-0ECE-4A5C-BBD3-2E5FC17A7A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225C933-55A0-4966-B6FD-7CCCC3FAEE09}"/>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6" name="Marcador de pie de página 5">
            <a:extLst>
              <a:ext uri="{FF2B5EF4-FFF2-40B4-BE49-F238E27FC236}">
                <a16:creationId xmlns:a16="http://schemas.microsoft.com/office/drawing/2014/main" id="{EE1AAA6D-B0B8-4F70-B0E2-800FD4E4DD6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6B62EDDE-EA4B-4B43-846A-530B9EFC6E62}"/>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4164014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DB5A66-7B69-4371-B2A0-7901720CAE8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6F60EC4E-2C58-4973-ADD0-277B6ED37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190EE359-ED29-4162-90DD-3F2163173E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15974C8-FABB-4D33-9A21-2DC04799DB4A}"/>
              </a:ext>
            </a:extLst>
          </p:cNvPr>
          <p:cNvSpPr>
            <a:spLocks noGrp="1"/>
          </p:cNvSpPr>
          <p:nvPr>
            <p:ph type="dt" sz="half" idx="10"/>
          </p:nvPr>
        </p:nvSpPr>
        <p:spPr/>
        <p:txBody>
          <a:bodyPr/>
          <a:lstStyle/>
          <a:p>
            <a:fld id="{4CC7DEFB-085D-49A9-99FE-30B28BC90024}" type="datetimeFigureOut">
              <a:rPr lang="es-PE" smtClean="0"/>
              <a:t>26/10/2021</a:t>
            </a:fld>
            <a:endParaRPr lang="es-PE"/>
          </a:p>
        </p:txBody>
      </p:sp>
      <p:sp>
        <p:nvSpPr>
          <p:cNvPr id="6" name="Marcador de pie de página 5">
            <a:extLst>
              <a:ext uri="{FF2B5EF4-FFF2-40B4-BE49-F238E27FC236}">
                <a16:creationId xmlns:a16="http://schemas.microsoft.com/office/drawing/2014/main" id="{F59838FE-B64D-466B-A0D3-649E9CE4F1AA}"/>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48F16B5F-5F0A-4010-93BF-7B016E85119F}"/>
              </a:ext>
            </a:extLst>
          </p:cNvPr>
          <p:cNvSpPr>
            <a:spLocks noGrp="1"/>
          </p:cNvSpPr>
          <p:nvPr>
            <p:ph type="sldNum" sz="quarter" idx="12"/>
          </p:nvPr>
        </p:nvSpPr>
        <p:spPr/>
        <p:txBody>
          <a:bodyPr/>
          <a:lstStyle/>
          <a:p>
            <a:fld id="{97AB4C82-8B23-437D-A058-2DBDD2413975}" type="slidenum">
              <a:rPr lang="es-PE" smtClean="0"/>
              <a:t>‹Nº›</a:t>
            </a:fld>
            <a:endParaRPr lang="es-PE"/>
          </a:p>
        </p:txBody>
      </p:sp>
    </p:spTree>
    <p:extLst>
      <p:ext uri="{BB962C8B-B14F-4D97-AF65-F5344CB8AC3E}">
        <p14:creationId xmlns:p14="http://schemas.microsoft.com/office/powerpoint/2010/main" val="146718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677AD8B-CB77-414A-A6E1-629D22BE39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8B0D5797-D3D5-4C54-A5A7-EE71C46A11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5BC60C1-D3B0-47A2-8FBD-D2F6BB18DF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C7DEFB-085D-49A9-99FE-30B28BC90024}" type="datetimeFigureOut">
              <a:rPr lang="es-PE" smtClean="0"/>
              <a:t>26/10/2021</a:t>
            </a:fld>
            <a:endParaRPr lang="es-PE"/>
          </a:p>
        </p:txBody>
      </p:sp>
      <p:sp>
        <p:nvSpPr>
          <p:cNvPr id="5" name="Marcador de pie de página 4">
            <a:extLst>
              <a:ext uri="{FF2B5EF4-FFF2-40B4-BE49-F238E27FC236}">
                <a16:creationId xmlns:a16="http://schemas.microsoft.com/office/drawing/2014/main" id="{AA2E177F-56CC-4676-B475-042422C78E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6BB62EAC-1BD5-486C-9A95-25EEF2BD38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B4C82-8B23-437D-A058-2DBDD2413975}" type="slidenum">
              <a:rPr lang="es-PE" smtClean="0"/>
              <a:t>‹Nº›</a:t>
            </a:fld>
            <a:endParaRPr lang="es-PE"/>
          </a:p>
        </p:txBody>
      </p:sp>
    </p:spTree>
    <p:extLst>
      <p:ext uri="{BB962C8B-B14F-4D97-AF65-F5344CB8AC3E}">
        <p14:creationId xmlns:p14="http://schemas.microsoft.com/office/powerpoint/2010/main" val="4078815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2.m4a"/><Relationship Id="rId1" Type="http://schemas.microsoft.com/office/2007/relationships/media" Target="../media/media2.m4a"/><Relationship Id="rId5" Type="http://schemas.openxmlformats.org/officeDocument/2006/relationships/image" Target="../media/image1.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3.m4a"/><Relationship Id="rId1" Type="http://schemas.microsoft.com/office/2007/relationships/media" Target="../media/media3.m4a"/><Relationship Id="rId5" Type="http://schemas.openxmlformats.org/officeDocument/2006/relationships/image" Target="../media/image1.png"/><Relationship Id="rId4" Type="http://schemas.openxmlformats.org/officeDocument/2006/relationships/hyperlink" Target="https://es.wikipedia.org/wiki/Isla_del_So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hyperlink" Target="https://es.wikipedia.org/wiki/G%C3%A9nero_(biolog%C3%ADa)" TargetMode="External"/><Relationship Id="rId13" Type="http://schemas.openxmlformats.org/officeDocument/2006/relationships/hyperlink" Target="https://es.wikipedia.org/wiki/Am%C3%A9rica_del_Sur" TargetMode="External"/><Relationship Id="rId3" Type="http://schemas.openxmlformats.org/officeDocument/2006/relationships/hyperlink" Target="https://es.wikipedia.org/wiki/Per%C3%BA" TargetMode="External"/><Relationship Id="rId7" Type="http://schemas.openxmlformats.org/officeDocument/2006/relationships/hyperlink" Target="https://es.wikipedia.org/wiki/Passeriformes" TargetMode="External"/><Relationship Id="rId12" Type="http://schemas.openxmlformats.org/officeDocument/2006/relationships/hyperlink" Target="https://es.wikipedia.org/wiki/Andes" TargetMode="External"/><Relationship Id="rId2" Type="http://schemas.openxmlformats.org/officeDocument/2006/relationships/hyperlink" Target="https://es.wikipedia.org/wiki/Cinclodes_aricomae#cite_note-seo-3" TargetMode="External"/><Relationship Id="rId1" Type="http://schemas.openxmlformats.org/officeDocument/2006/relationships/slideLayout" Target="../slideLayouts/slideLayout7.xml"/><Relationship Id="rId6" Type="http://schemas.openxmlformats.org/officeDocument/2006/relationships/hyperlink" Target="https://es.wikipedia.org/wiki/Ave" TargetMode="External"/><Relationship Id="rId11" Type="http://schemas.openxmlformats.org/officeDocument/2006/relationships/hyperlink" Target="https://es.wikipedia.org/wiki/Furnariidae" TargetMode="External"/><Relationship Id="rId5" Type="http://schemas.openxmlformats.org/officeDocument/2006/relationships/hyperlink" Target="https://es.wikipedia.org/wiki/Especie" TargetMode="External"/><Relationship Id="rId15" Type="http://schemas.openxmlformats.org/officeDocument/2006/relationships/hyperlink" Target="https://es.wikipedia.org/wiki/Cinclodes_aricomae#cite_note-iucn-1" TargetMode="External"/><Relationship Id="rId10" Type="http://schemas.openxmlformats.org/officeDocument/2006/relationships/hyperlink" Target="https://es.wikipedia.org/wiki/Familia_(biolog%C3%ADa)" TargetMode="External"/><Relationship Id="rId4" Type="http://schemas.openxmlformats.org/officeDocument/2006/relationships/hyperlink" Target="https://es.wikipedia.org/wiki/Cinclodes_aricomae#cite_note-AB-2" TargetMode="External"/><Relationship Id="rId9" Type="http://schemas.openxmlformats.org/officeDocument/2006/relationships/hyperlink" Target="https://es.wikipedia.org/wiki/Cinclodes" TargetMode="External"/><Relationship Id="rId14" Type="http://schemas.openxmlformats.org/officeDocument/2006/relationships/hyperlink" Target="https://es.wikipedia.org/wiki/Especie_cr%C3%ADticamente_amenazad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1A7568E0-7F37-4F74-899F-D34FDDAEBD58}"/>
              </a:ext>
            </a:extLst>
          </p:cNvPr>
          <p:cNvSpPr txBox="1"/>
          <p:nvPr/>
        </p:nvSpPr>
        <p:spPr>
          <a:xfrm>
            <a:off x="675730" y="930195"/>
            <a:ext cx="10095199" cy="830997"/>
          </a:xfrm>
          <a:prstGeom prst="rect">
            <a:avLst/>
          </a:prstGeom>
          <a:noFill/>
        </p:spPr>
        <p:txBody>
          <a:bodyPr wrap="none" rtlCol="0">
            <a:spAutoFit/>
          </a:bodyPr>
          <a:lstStyle/>
          <a:p>
            <a:r>
              <a:rPr lang="es-PE" sz="4800" dirty="0"/>
              <a:t>Presentación echa por Mario Alejandro </a:t>
            </a:r>
          </a:p>
        </p:txBody>
      </p:sp>
      <p:sp>
        <p:nvSpPr>
          <p:cNvPr id="4" name="CuadroTexto 3">
            <a:extLst>
              <a:ext uri="{FF2B5EF4-FFF2-40B4-BE49-F238E27FC236}">
                <a16:creationId xmlns:a16="http://schemas.microsoft.com/office/drawing/2014/main" id="{9EE33D89-F709-4B8F-BB0F-C179CA6245B1}"/>
              </a:ext>
            </a:extLst>
          </p:cNvPr>
          <p:cNvSpPr txBox="1"/>
          <p:nvPr/>
        </p:nvSpPr>
        <p:spPr>
          <a:xfrm>
            <a:off x="4571999" y="-57665"/>
            <a:ext cx="1989647" cy="923330"/>
          </a:xfrm>
          <a:prstGeom prst="rect">
            <a:avLst/>
          </a:prstGeom>
          <a:noFill/>
        </p:spPr>
        <p:txBody>
          <a:bodyPr wrap="none" rtlCol="0">
            <a:spAutoFit/>
          </a:bodyPr>
          <a:lstStyle/>
          <a:p>
            <a:r>
              <a:rPr lang="es-PE" sz="5400" dirty="0"/>
              <a:t>Sala 9 </a:t>
            </a:r>
          </a:p>
        </p:txBody>
      </p:sp>
      <p:pic>
        <p:nvPicPr>
          <p:cNvPr id="5" name="Audio 4">
            <a:hlinkClick r:id="" action="ppaction://media"/>
            <a:extLst>
              <a:ext uri="{FF2B5EF4-FFF2-40B4-BE49-F238E27FC236}">
                <a16:creationId xmlns:a16="http://schemas.microsoft.com/office/drawing/2014/main" id="{1088CA73-B9BA-48BA-9D93-7FB95C47A66E}"/>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606539746"/>
      </p:ext>
    </p:extLst>
  </p:cSld>
  <p:clrMapOvr>
    <a:masterClrMapping/>
  </p:clrMapOvr>
  <mc:AlternateContent xmlns:mc="http://schemas.openxmlformats.org/markup-compatibility/2006">
    <mc:Choice xmlns:p14="http://schemas.microsoft.com/office/powerpoint/2010/main" Requires="p14">
      <p:transition spd="slow" p14:dur="2000" advTm="15406"/>
    </mc:Choice>
    <mc:Fallback>
      <p:transition spd="slow" advTm="1540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2FD8995-BCA8-42D7-BED2-179AC8CDA662}"/>
              </a:ext>
            </a:extLst>
          </p:cNvPr>
          <p:cNvSpPr txBox="1"/>
          <p:nvPr/>
        </p:nvSpPr>
        <p:spPr>
          <a:xfrm>
            <a:off x="205946" y="181232"/>
            <a:ext cx="6530827" cy="830997"/>
          </a:xfrm>
          <a:prstGeom prst="rect">
            <a:avLst/>
          </a:prstGeom>
          <a:noFill/>
        </p:spPr>
        <p:txBody>
          <a:bodyPr wrap="none" rtlCol="0">
            <a:spAutoFit/>
          </a:bodyPr>
          <a:lstStyle/>
          <a:p>
            <a:r>
              <a:rPr lang="es-PE" sz="4800" dirty="0"/>
              <a:t>Que es el guapo colorado</a:t>
            </a:r>
          </a:p>
        </p:txBody>
      </p:sp>
      <p:pic>
        <p:nvPicPr>
          <p:cNvPr id="5" name="Imagen 4">
            <a:extLst>
              <a:ext uri="{FF2B5EF4-FFF2-40B4-BE49-F238E27FC236}">
                <a16:creationId xmlns:a16="http://schemas.microsoft.com/office/drawing/2014/main" id="{9E6D5D4D-8348-45F6-9240-9A56C5E5A233}"/>
              </a:ext>
            </a:extLst>
          </p:cNvPr>
          <p:cNvPicPr>
            <a:picLocks noChangeAspect="1"/>
          </p:cNvPicPr>
          <p:nvPr/>
        </p:nvPicPr>
        <p:blipFill>
          <a:blip r:embed="rId4"/>
          <a:stretch>
            <a:fillRect/>
          </a:stretch>
        </p:blipFill>
        <p:spPr>
          <a:xfrm>
            <a:off x="340664" y="1131297"/>
            <a:ext cx="2514951" cy="1695687"/>
          </a:xfrm>
          <a:prstGeom prst="rect">
            <a:avLst/>
          </a:prstGeom>
        </p:spPr>
      </p:pic>
      <p:sp>
        <p:nvSpPr>
          <p:cNvPr id="8" name="CuadroTexto 7">
            <a:extLst>
              <a:ext uri="{FF2B5EF4-FFF2-40B4-BE49-F238E27FC236}">
                <a16:creationId xmlns:a16="http://schemas.microsoft.com/office/drawing/2014/main" id="{D04E39F8-1ECE-4F40-917D-5471493596B4}"/>
              </a:ext>
            </a:extLst>
          </p:cNvPr>
          <p:cNvSpPr txBox="1"/>
          <p:nvPr/>
        </p:nvSpPr>
        <p:spPr>
          <a:xfrm>
            <a:off x="205946" y="3370467"/>
            <a:ext cx="6133070" cy="3416320"/>
          </a:xfrm>
          <a:prstGeom prst="rect">
            <a:avLst/>
          </a:prstGeom>
          <a:noFill/>
        </p:spPr>
        <p:txBody>
          <a:bodyPr wrap="square">
            <a:spAutoFit/>
          </a:bodyPr>
          <a:lstStyle/>
          <a:p>
            <a:r>
              <a:rPr lang="es-PE" b="0" i="0" dirty="0">
                <a:solidFill>
                  <a:srgbClr val="27231D"/>
                </a:solidFill>
                <a:effectLst/>
                <a:latin typeface="Erato Light"/>
              </a:rPr>
              <a:t>El </a:t>
            </a:r>
            <a:r>
              <a:rPr lang="es-PE" b="0" i="0" dirty="0" err="1">
                <a:solidFill>
                  <a:srgbClr val="27231D"/>
                </a:solidFill>
                <a:effectLst/>
                <a:latin typeface="Erato Light"/>
              </a:rPr>
              <a:t>huapo</a:t>
            </a:r>
            <a:r>
              <a:rPr lang="es-PE" b="0" i="0" dirty="0">
                <a:solidFill>
                  <a:srgbClr val="27231D"/>
                </a:solidFill>
                <a:effectLst/>
                <a:latin typeface="Erato Light"/>
              </a:rPr>
              <a:t> colorado (</a:t>
            </a:r>
            <a:r>
              <a:rPr lang="es-PE" b="0" i="1" dirty="0" err="1">
                <a:solidFill>
                  <a:srgbClr val="27231D"/>
                </a:solidFill>
                <a:effectLst/>
                <a:latin typeface="Erato Light"/>
              </a:rPr>
              <a:t>Cacajao</a:t>
            </a:r>
            <a:r>
              <a:rPr lang="es-PE" b="0" i="1" dirty="0">
                <a:solidFill>
                  <a:srgbClr val="27231D"/>
                </a:solidFill>
                <a:effectLst/>
                <a:latin typeface="Erato Light"/>
              </a:rPr>
              <a:t> </a:t>
            </a:r>
            <a:r>
              <a:rPr lang="es-PE" b="0" i="1" dirty="0" err="1">
                <a:solidFill>
                  <a:srgbClr val="27231D"/>
                </a:solidFill>
                <a:effectLst/>
                <a:latin typeface="Erato Light"/>
              </a:rPr>
              <a:t>calvus</a:t>
            </a:r>
            <a:r>
              <a:rPr lang="es-PE" b="0" i="1" dirty="0">
                <a:solidFill>
                  <a:srgbClr val="27231D"/>
                </a:solidFill>
                <a:effectLst/>
                <a:latin typeface="Erato Light"/>
              </a:rPr>
              <a:t> </a:t>
            </a:r>
            <a:r>
              <a:rPr lang="es-PE" b="0" i="1" dirty="0" err="1">
                <a:solidFill>
                  <a:srgbClr val="27231D"/>
                </a:solidFill>
                <a:effectLst/>
                <a:latin typeface="Erato Light"/>
              </a:rPr>
              <a:t>ucayalii</a:t>
            </a:r>
            <a:r>
              <a:rPr lang="es-PE" b="0" i="0" dirty="0">
                <a:solidFill>
                  <a:srgbClr val="27231D"/>
                </a:solidFill>
                <a:effectLst/>
                <a:latin typeface="Erato Light"/>
              </a:rPr>
              <a:t>), también conocido como “</a:t>
            </a:r>
            <a:r>
              <a:rPr lang="es-PE" b="0" i="0" dirty="0" err="1">
                <a:solidFill>
                  <a:srgbClr val="27231D"/>
                </a:solidFill>
                <a:effectLst/>
                <a:latin typeface="Erato Light"/>
              </a:rPr>
              <a:t>uácari</a:t>
            </a:r>
            <a:r>
              <a:rPr lang="es-PE" b="0" i="0" dirty="0">
                <a:solidFill>
                  <a:srgbClr val="27231D"/>
                </a:solidFill>
                <a:effectLst/>
                <a:latin typeface="Erato Light"/>
              </a:rPr>
              <a:t> rojo" o “</a:t>
            </a:r>
            <a:r>
              <a:rPr lang="es-PE" b="0" i="0" dirty="0" err="1">
                <a:solidFill>
                  <a:srgbClr val="27231D"/>
                </a:solidFill>
                <a:effectLst/>
                <a:latin typeface="Erato Light"/>
              </a:rPr>
              <a:t>uácari</a:t>
            </a:r>
            <a:r>
              <a:rPr lang="es-PE" b="0" i="0" dirty="0">
                <a:solidFill>
                  <a:srgbClr val="27231D"/>
                </a:solidFill>
                <a:effectLst/>
                <a:latin typeface="Erato Light"/>
              </a:rPr>
              <a:t> calvo”, es un primate amazónico de aspecto muy peculiar: tiene la cara roja y lampiña, la cola corta y el pelaje rojizo. Se trata de una especie altamente especializada que se encuentra en un estrecho rango de distribución geográfica, habiéndose identificado las mayores poblaciones conocidas cerca a la desembocadura del río Yavarí Mirín, en la frontera de Perú y Brasil. Su cara de color rojo brillante es un indicador de buena salud, reflejando una dieta balanceada de semillas, frutas, flores e insectos. Viven en grupos familiares, aunque los machos tienden a dejarlos para iniciar sus propios grupos.</a:t>
            </a:r>
            <a:endParaRPr lang="es-PE" dirty="0"/>
          </a:p>
        </p:txBody>
      </p:sp>
      <p:pic>
        <p:nvPicPr>
          <p:cNvPr id="7" name="Audio 6">
            <a:hlinkClick r:id="" action="ppaction://media"/>
            <a:extLst>
              <a:ext uri="{FF2B5EF4-FFF2-40B4-BE49-F238E27FC236}">
                <a16:creationId xmlns:a16="http://schemas.microsoft.com/office/drawing/2014/main" id="{CCE4EC52-8FB9-40B3-9AC7-875646A2869B}"/>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1039403792"/>
      </p:ext>
    </p:extLst>
  </p:cSld>
  <p:clrMapOvr>
    <a:masterClrMapping/>
  </p:clrMapOvr>
  <mc:AlternateContent xmlns:mc="http://schemas.openxmlformats.org/markup-compatibility/2006">
    <mc:Choice xmlns:p14="http://schemas.microsoft.com/office/powerpoint/2010/main" Requires="p14">
      <p:transition spd="slow" p14:dur="2000" advTm="10560"/>
    </mc:Choice>
    <mc:Fallback>
      <p:transition spd="slow" advTm="1056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7"/>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7B2D67D-8C95-4BF1-A7B4-F0A51804C5B6}"/>
              </a:ext>
            </a:extLst>
          </p:cNvPr>
          <p:cNvSpPr txBox="1"/>
          <p:nvPr/>
        </p:nvSpPr>
        <p:spPr>
          <a:xfrm>
            <a:off x="0" y="57665"/>
            <a:ext cx="7500708" cy="923330"/>
          </a:xfrm>
          <a:prstGeom prst="rect">
            <a:avLst/>
          </a:prstGeom>
          <a:noFill/>
        </p:spPr>
        <p:txBody>
          <a:bodyPr wrap="none" rtlCol="0">
            <a:spAutoFit/>
          </a:bodyPr>
          <a:lstStyle/>
          <a:p>
            <a:r>
              <a:rPr lang="es-PE" sz="5400" dirty="0"/>
              <a:t>Que es la rana del Titicaca</a:t>
            </a:r>
          </a:p>
        </p:txBody>
      </p:sp>
      <p:sp>
        <p:nvSpPr>
          <p:cNvPr id="4" name="CuadroTexto 3">
            <a:extLst>
              <a:ext uri="{FF2B5EF4-FFF2-40B4-BE49-F238E27FC236}">
                <a16:creationId xmlns:a16="http://schemas.microsoft.com/office/drawing/2014/main" id="{D230B632-C86F-48D1-95A9-9E8CAFAA2355}"/>
              </a:ext>
            </a:extLst>
          </p:cNvPr>
          <p:cNvSpPr txBox="1"/>
          <p:nvPr/>
        </p:nvSpPr>
        <p:spPr>
          <a:xfrm>
            <a:off x="88557" y="1062322"/>
            <a:ext cx="6256638" cy="5355312"/>
          </a:xfrm>
          <a:prstGeom prst="rect">
            <a:avLst/>
          </a:prstGeom>
          <a:noFill/>
        </p:spPr>
        <p:txBody>
          <a:bodyPr wrap="square">
            <a:spAutoFit/>
          </a:bodyPr>
          <a:lstStyle/>
          <a:p>
            <a:r>
              <a:rPr lang="es-PE" b="0" i="0" dirty="0">
                <a:solidFill>
                  <a:srgbClr val="202122"/>
                </a:solidFill>
                <a:effectLst/>
                <a:latin typeface="Arial" panose="020B0604020202020204" pitchFamily="34" charset="0"/>
              </a:rPr>
              <a:t>Especie de cuerpo grande, cabeza redondeada frontalmente, ancha y aplanada, tímpano oculto. Su principal característica es la piel, que es suave muy holgada en forma de un saco que cuelga en pliegues desprendidos. Su dorso es muy glandular provocando, cuando la especie es cogida con la mano, la secreción de una mucosa muy pegajosa no irritante. La piel puede ser verrugosa sobre los costados. La coloración del dorso es variable, desde olivo claro uniforme a oscuro con diferentes diseños que pueden variar desde motas blancas o puntos hasta parecer grises, ventralmente el color es más claro y uniforme pudiendo ser blanco, gris claro hasta anaranjado como generalmente se observa en el Lago Menor. Los dedos anteriores son libres, los posteriores </a:t>
            </a:r>
            <a:r>
              <a:rPr lang="es-PE" b="0" i="0" dirty="0" err="1">
                <a:solidFill>
                  <a:srgbClr val="202122"/>
                </a:solidFill>
                <a:effectLst/>
                <a:latin typeface="Arial" panose="020B0604020202020204" pitchFamily="34" charset="0"/>
              </a:rPr>
              <a:t>semiunidos</a:t>
            </a:r>
            <a:r>
              <a:rPr lang="es-PE" b="0" i="0" dirty="0">
                <a:solidFill>
                  <a:srgbClr val="202122"/>
                </a:solidFill>
                <a:effectLst/>
                <a:latin typeface="Arial" panose="020B0604020202020204" pitchFamily="34" charset="0"/>
              </a:rPr>
              <a:t>. Largo del cuerpo mayor a 140 mm, pesan alrededor de 150g. Dependiendo del lugar de captura el tamaño es variable habiéndose encontrado los especímenes más grandes en los alrededores de la </a:t>
            </a:r>
            <a:r>
              <a:rPr lang="es-PE" b="0" i="0" u="none" strike="noStrike" dirty="0">
                <a:solidFill>
                  <a:srgbClr val="0645AD"/>
                </a:solidFill>
                <a:effectLst/>
                <a:latin typeface="Arial" panose="020B0604020202020204" pitchFamily="34" charset="0"/>
                <a:hlinkClick r:id="rId4" tooltip="Isla del Sol"/>
              </a:rPr>
              <a:t>isla del Sol</a:t>
            </a:r>
            <a:r>
              <a:rPr lang="es-PE" b="0" i="0" dirty="0">
                <a:solidFill>
                  <a:srgbClr val="202122"/>
                </a:solidFill>
                <a:effectLst/>
                <a:latin typeface="Arial" panose="020B0604020202020204" pitchFamily="34" charset="0"/>
              </a:rPr>
              <a:t> con más de 380 g (modificado de </a:t>
            </a:r>
            <a:r>
              <a:rPr lang="es-PE" b="0" i="0" dirty="0" err="1">
                <a:solidFill>
                  <a:srgbClr val="202122"/>
                </a:solidFill>
                <a:effectLst/>
                <a:latin typeface="Arial" panose="020B0604020202020204" pitchFamily="34" charset="0"/>
              </a:rPr>
              <a:t>Garman</a:t>
            </a:r>
            <a:r>
              <a:rPr lang="es-PE" b="0" i="0" dirty="0">
                <a:solidFill>
                  <a:srgbClr val="202122"/>
                </a:solidFill>
                <a:effectLst/>
                <a:latin typeface="Arial" panose="020B0604020202020204" pitchFamily="34" charset="0"/>
              </a:rPr>
              <a:t> 1875).</a:t>
            </a:r>
            <a:endParaRPr lang="es-PE" dirty="0"/>
          </a:p>
        </p:txBody>
      </p:sp>
      <p:pic>
        <p:nvPicPr>
          <p:cNvPr id="5" name="Audio 4">
            <a:hlinkClick r:id="" action="ppaction://media"/>
            <a:extLst>
              <a:ext uri="{FF2B5EF4-FFF2-40B4-BE49-F238E27FC236}">
                <a16:creationId xmlns:a16="http://schemas.microsoft.com/office/drawing/2014/main" id="{D197E573-7C2F-4F5C-9830-0D9D393B563A}"/>
              </a:ext>
            </a:extLst>
          </p:cNvPr>
          <p:cNvPicPr>
            <a:picLocks noChangeAspect="1"/>
          </p:cNvPicPr>
          <p:nvPr>
            <a:audioFile r:link="rId2"/>
            <p:extLst>
              <p:ext uri="{DAA4B4D4-6D71-4841-9C94-3DE7FCFB9230}">
                <p14:media xmlns:p14="http://schemas.microsoft.com/office/powerpoint/2010/main" r:embed="rId1"/>
              </p:ext>
            </p:extLst>
          </p:nvPr>
        </p:nvPicPr>
        <p:blipFill>
          <a:blip r:embed="rId5"/>
          <a:stretch>
            <a:fillRect/>
          </a:stretch>
        </p:blipFill>
        <p:spPr>
          <a:xfrm>
            <a:off x="11366500" y="6032500"/>
            <a:ext cx="609600" cy="609600"/>
          </a:xfrm>
          <a:prstGeom prst="rect">
            <a:avLst/>
          </a:prstGeom>
        </p:spPr>
      </p:pic>
    </p:spTree>
    <p:extLst>
      <p:ext uri="{BB962C8B-B14F-4D97-AF65-F5344CB8AC3E}">
        <p14:creationId xmlns:p14="http://schemas.microsoft.com/office/powerpoint/2010/main" val="1136349460"/>
      </p:ext>
    </p:extLst>
  </p:cSld>
  <p:clrMapOvr>
    <a:masterClrMapping/>
  </p:clrMapOvr>
  <mc:AlternateContent xmlns:mc="http://schemas.openxmlformats.org/markup-compatibility/2006">
    <mc:Choice xmlns:p14="http://schemas.microsoft.com/office/powerpoint/2010/main" Requires="p14">
      <p:transition spd="slow" p14:dur="2000" advTm="5652"/>
    </mc:Choice>
    <mc:Fallback>
      <p:transition spd="slow" advTm="5652"/>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14FD6B2-80E5-4CD3-96EE-935F42FB91F0}"/>
              </a:ext>
            </a:extLst>
          </p:cNvPr>
          <p:cNvSpPr txBox="1"/>
          <p:nvPr/>
        </p:nvSpPr>
        <p:spPr>
          <a:xfrm>
            <a:off x="123568" y="0"/>
            <a:ext cx="9007915" cy="1107996"/>
          </a:xfrm>
          <a:prstGeom prst="rect">
            <a:avLst/>
          </a:prstGeom>
          <a:noFill/>
        </p:spPr>
        <p:txBody>
          <a:bodyPr wrap="none" rtlCol="0">
            <a:spAutoFit/>
          </a:bodyPr>
          <a:lstStyle/>
          <a:p>
            <a:r>
              <a:rPr lang="es-PE" sz="6600" dirty="0"/>
              <a:t>Que es la tortuga charapa</a:t>
            </a:r>
          </a:p>
        </p:txBody>
      </p:sp>
      <p:sp>
        <p:nvSpPr>
          <p:cNvPr id="4" name="CuadroTexto 3">
            <a:extLst>
              <a:ext uri="{FF2B5EF4-FFF2-40B4-BE49-F238E27FC236}">
                <a16:creationId xmlns:a16="http://schemas.microsoft.com/office/drawing/2014/main" id="{70A8C249-1DB9-4B45-807D-7C3FBADB568A}"/>
              </a:ext>
            </a:extLst>
          </p:cNvPr>
          <p:cNvSpPr txBox="1"/>
          <p:nvPr/>
        </p:nvSpPr>
        <p:spPr>
          <a:xfrm>
            <a:off x="123568" y="1107996"/>
            <a:ext cx="6240162" cy="1754326"/>
          </a:xfrm>
          <a:prstGeom prst="rect">
            <a:avLst/>
          </a:prstGeom>
          <a:noFill/>
        </p:spPr>
        <p:txBody>
          <a:bodyPr wrap="square">
            <a:spAutoFit/>
          </a:bodyPr>
          <a:lstStyle/>
          <a:p>
            <a:r>
              <a:rPr lang="es-PE" b="0" i="0" dirty="0">
                <a:solidFill>
                  <a:srgbClr val="474747"/>
                </a:solidFill>
                <a:effectLst/>
                <a:latin typeface="Adamina"/>
              </a:rPr>
              <a:t>La tortuga charapa o también llamada por su nombre científico </a:t>
            </a:r>
            <a:r>
              <a:rPr lang="es-PE" b="0" i="0" dirty="0" err="1">
                <a:solidFill>
                  <a:srgbClr val="474747"/>
                </a:solidFill>
                <a:effectLst/>
                <a:latin typeface="Adamina"/>
              </a:rPr>
              <a:t>Podocnemis</a:t>
            </a:r>
            <a:r>
              <a:rPr lang="es-PE" b="0" i="0" dirty="0">
                <a:solidFill>
                  <a:srgbClr val="474747"/>
                </a:solidFill>
                <a:effectLst/>
                <a:latin typeface="Adamina"/>
              </a:rPr>
              <a:t> </a:t>
            </a:r>
            <a:r>
              <a:rPr lang="es-PE" b="0" i="0" dirty="0" err="1">
                <a:solidFill>
                  <a:srgbClr val="474747"/>
                </a:solidFill>
                <a:effectLst/>
                <a:latin typeface="Adamina"/>
              </a:rPr>
              <a:t>expansa</a:t>
            </a:r>
            <a:r>
              <a:rPr lang="es-PE" b="0" i="0" dirty="0">
                <a:solidFill>
                  <a:srgbClr val="474747"/>
                </a:solidFill>
                <a:effectLst/>
                <a:latin typeface="Adamina"/>
              </a:rPr>
              <a:t>, es una especie de tortuga que proviene de la familia </a:t>
            </a:r>
            <a:r>
              <a:rPr lang="es-PE" b="0" i="0" dirty="0" err="1">
                <a:solidFill>
                  <a:srgbClr val="474747"/>
                </a:solidFill>
                <a:effectLst/>
                <a:latin typeface="Adamina"/>
              </a:rPr>
              <a:t>Podocnemididae</a:t>
            </a:r>
            <a:r>
              <a:rPr lang="es-PE" b="0" i="0" dirty="0">
                <a:solidFill>
                  <a:srgbClr val="474747"/>
                </a:solidFill>
                <a:effectLst/>
                <a:latin typeface="Adamina"/>
              </a:rPr>
              <a:t>, la cual pertenece a una de las tres familias del suborden </a:t>
            </a:r>
            <a:r>
              <a:rPr lang="es-PE" b="0" i="0" dirty="0" err="1">
                <a:solidFill>
                  <a:srgbClr val="474747"/>
                </a:solidFill>
                <a:effectLst/>
                <a:latin typeface="Adamina"/>
              </a:rPr>
              <a:t>Pleurodira</a:t>
            </a:r>
            <a:r>
              <a:rPr lang="es-PE" b="0" i="0" dirty="0">
                <a:solidFill>
                  <a:srgbClr val="474747"/>
                </a:solidFill>
                <a:effectLst/>
                <a:latin typeface="Adamina"/>
              </a:rPr>
              <a:t>. Estas tortugas poseen un cuello parecido al de una serpiente, que los ayuda a proteger la cabeza bajo un lado del caparazón, sin necesidad de retraerlo. </a:t>
            </a:r>
            <a:endParaRPr lang="es-PE" dirty="0"/>
          </a:p>
        </p:txBody>
      </p:sp>
    </p:spTree>
    <p:extLst>
      <p:ext uri="{BB962C8B-B14F-4D97-AF65-F5344CB8AC3E}">
        <p14:creationId xmlns:p14="http://schemas.microsoft.com/office/powerpoint/2010/main" val="223878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8892ACE-AA71-44FB-ACEB-C0A7DAFDE67A}"/>
              </a:ext>
            </a:extLst>
          </p:cNvPr>
          <p:cNvSpPr txBox="1"/>
          <p:nvPr/>
        </p:nvSpPr>
        <p:spPr>
          <a:xfrm>
            <a:off x="477795" y="222422"/>
            <a:ext cx="45719" cy="369332"/>
          </a:xfrm>
          <a:prstGeom prst="rect">
            <a:avLst/>
          </a:prstGeom>
          <a:noFill/>
        </p:spPr>
        <p:txBody>
          <a:bodyPr wrap="square" rtlCol="0">
            <a:spAutoFit/>
          </a:bodyPr>
          <a:lstStyle/>
          <a:p>
            <a:r>
              <a:rPr lang="es-PE" dirty="0"/>
              <a:t>    </a:t>
            </a:r>
          </a:p>
        </p:txBody>
      </p:sp>
      <p:sp>
        <p:nvSpPr>
          <p:cNvPr id="3" name="CuadroTexto 2">
            <a:extLst>
              <a:ext uri="{FF2B5EF4-FFF2-40B4-BE49-F238E27FC236}">
                <a16:creationId xmlns:a16="http://schemas.microsoft.com/office/drawing/2014/main" id="{623B9DA7-D7B2-4886-956D-30CDBF5BF02E}"/>
              </a:ext>
            </a:extLst>
          </p:cNvPr>
          <p:cNvSpPr txBox="1"/>
          <p:nvPr/>
        </p:nvSpPr>
        <p:spPr>
          <a:xfrm>
            <a:off x="82378" y="-54577"/>
            <a:ext cx="6581738" cy="923330"/>
          </a:xfrm>
          <a:prstGeom prst="rect">
            <a:avLst/>
          </a:prstGeom>
          <a:noFill/>
        </p:spPr>
        <p:txBody>
          <a:bodyPr wrap="none" rtlCol="0">
            <a:spAutoFit/>
          </a:bodyPr>
          <a:lstStyle/>
          <a:p>
            <a:r>
              <a:rPr lang="es-PE" sz="5400" dirty="0"/>
              <a:t>Que es el churrete real</a:t>
            </a:r>
          </a:p>
        </p:txBody>
      </p:sp>
      <p:sp>
        <p:nvSpPr>
          <p:cNvPr id="5" name="CuadroTexto 4">
            <a:extLst>
              <a:ext uri="{FF2B5EF4-FFF2-40B4-BE49-F238E27FC236}">
                <a16:creationId xmlns:a16="http://schemas.microsoft.com/office/drawing/2014/main" id="{1DDF8778-67E4-4A54-B655-7FF36FAAEA9F}"/>
              </a:ext>
            </a:extLst>
          </p:cNvPr>
          <p:cNvSpPr txBox="1"/>
          <p:nvPr/>
        </p:nvSpPr>
        <p:spPr>
          <a:xfrm>
            <a:off x="523514" y="868753"/>
            <a:ext cx="6215448" cy="1754326"/>
          </a:xfrm>
          <a:prstGeom prst="rect">
            <a:avLst/>
          </a:prstGeom>
          <a:noFill/>
        </p:spPr>
        <p:txBody>
          <a:bodyPr wrap="square">
            <a:spAutoFit/>
          </a:bodyPr>
          <a:lstStyle/>
          <a:p>
            <a:r>
              <a:rPr lang="es-PE" b="0" i="0" dirty="0">
                <a:solidFill>
                  <a:srgbClr val="202122"/>
                </a:solidFill>
                <a:effectLst/>
                <a:latin typeface="Arial" panose="020B0604020202020204" pitchFamily="34" charset="0"/>
              </a:rPr>
              <a:t>La </a:t>
            </a:r>
            <a:r>
              <a:rPr lang="es-PE" b="1" i="0" dirty="0">
                <a:solidFill>
                  <a:srgbClr val="202122"/>
                </a:solidFill>
                <a:effectLst/>
                <a:latin typeface="Arial" panose="020B0604020202020204" pitchFamily="34" charset="0"/>
              </a:rPr>
              <a:t>remolinera real</a:t>
            </a:r>
            <a:r>
              <a:rPr lang="es-PE" b="0" i="0" u="none" strike="noStrike" baseline="30000" dirty="0">
                <a:solidFill>
                  <a:srgbClr val="0645AD"/>
                </a:solidFill>
                <a:effectLst/>
                <a:latin typeface="Arial" panose="020B0604020202020204" pitchFamily="34" charset="0"/>
                <a:hlinkClick r:id="rId2"/>
              </a:rPr>
              <a:t>3</a:t>
            </a:r>
            <a:r>
              <a:rPr lang="es-PE" b="0" i="0" dirty="0">
                <a:solidFill>
                  <a:srgbClr val="202122"/>
                </a:solidFill>
                <a:effectLst/>
                <a:latin typeface="Arial" panose="020B0604020202020204" pitchFamily="34" charset="0"/>
              </a:rPr>
              <a:t>​ o </a:t>
            </a:r>
            <a:r>
              <a:rPr lang="es-PE" b="1" i="0" dirty="0">
                <a:solidFill>
                  <a:srgbClr val="202122"/>
                </a:solidFill>
                <a:effectLst/>
                <a:latin typeface="Arial" panose="020B0604020202020204" pitchFamily="34" charset="0"/>
              </a:rPr>
              <a:t>churrete real</a:t>
            </a:r>
            <a:r>
              <a:rPr lang="es-PE" b="0" i="0" dirty="0">
                <a:solidFill>
                  <a:srgbClr val="202122"/>
                </a:solidFill>
                <a:effectLst/>
                <a:latin typeface="Arial" panose="020B0604020202020204" pitchFamily="34" charset="0"/>
              </a:rPr>
              <a:t> (en </a:t>
            </a:r>
            <a:r>
              <a:rPr lang="es-PE" b="0" i="0" u="none" strike="noStrike" dirty="0">
                <a:solidFill>
                  <a:srgbClr val="0645AD"/>
                </a:solidFill>
                <a:effectLst/>
                <a:latin typeface="Arial" panose="020B0604020202020204" pitchFamily="34" charset="0"/>
                <a:hlinkClick r:id="rId3" tooltip="Perú"/>
              </a:rPr>
              <a:t>Perú</a:t>
            </a:r>
            <a:r>
              <a:rPr lang="es-PE" b="0" i="0" dirty="0">
                <a:solidFill>
                  <a:srgbClr val="202122"/>
                </a:solidFill>
                <a:effectLst/>
                <a:latin typeface="Arial" panose="020B0604020202020204" pitchFamily="34" charset="0"/>
              </a:rPr>
              <a:t>)</a:t>
            </a:r>
            <a:r>
              <a:rPr lang="es-PE" b="0" i="0" u="none" strike="noStrike" baseline="30000" dirty="0">
                <a:solidFill>
                  <a:srgbClr val="0645AD"/>
                </a:solidFill>
                <a:effectLst/>
                <a:latin typeface="Arial" panose="020B0604020202020204" pitchFamily="34" charset="0"/>
                <a:hlinkClick r:id="rId4"/>
              </a:rPr>
              <a:t>2</a:t>
            </a:r>
            <a:r>
              <a:rPr lang="es-PE" b="0" i="0" dirty="0">
                <a:solidFill>
                  <a:srgbClr val="202122"/>
                </a:solidFill>
                <a:effectLst/>
                <a:latin typeface="Arial" panose="020B0604020202020204" pitchFamily="34" charset="0"/>
              </a:rPr>
              <a:t>​ (</a:t>
            </a:r>
            <a:r>
              <a:rPr lang="es-PE" b="1" i="1" dirty="0" err="1">
                <a:solidFill>
                  <a:srgbClr val="202122"/>
                </a:solidFill>
                <a:effectLst/>
                <a:latin typeface="Arial" panose="020B0604020202020204" pitchFamily="34" charset="0"/>
              </a:rPr>
              <a:t>Cinclodes</a:t>
            </a:r>
            <a:r>
              <a:rPr lang="es-PE" b="1" i="1" dirty="0">
                <a:solidFill>
                  <a:srgbClr val="202122"/>
                </a:solidFill>
                <a:effectLst/>
                <a:latin typeface="Arial" panose="020B0604020202020204" pitchFamily="34" charset="0"/>
              </a:rPr>
              <a:t> </a:t>
            </a:r>
            <a:r>
              <a:rPr lang="es-PE" b="1" i="1" dirty="0" err="1">
                <a:solidFill>
                  <a:srgbClr val="202122"/>
                </a:solidFill>
                <a:effectLst/>
                <a:latin typeface="Arial" panose="020B0604020202020204" pitchFamily="34" charset="0"/>
              </a:rPr>
              <a:t>aricomae</a:t>
            </a:r>
            <a:r>
              <a:rPr lang="es-PE" b="0" i="0" dirty="0">
                <a:solidFill>
                  <a:srgbClr val="202122"/>
                </a:solidFill>
                <a:effectLst/>
                <a:latin typeface="Arial" panose="020B0604020202020204" pitchFamily="34" charset="0"/>
              </a:rPr>
              <a:t>), es una </a:t>
            </a:r>
            <a:r>
              <a:rPr lang="es-PE" b="0" i="0" u="none" strike="noStrike" dirty="0">
                <a:solidFill>
                  <a:srgbClr val="0645AD"/>
                </a:solidFill>
                <a:effectLst/>
                <a:latin typeface="Arial" panose="020B0604020202020204" pitchFamily="34" charset="0"/>
                <a:hlinkClick r:id="rId5" tooltip="Especie"/>
              </a:rPr>
              <a:t>especie</a:t>
            </a:r>
            <a:r>
              <a:rPr lang="es-PE" b="0" i="0" dirty="0">
                <a:solidFill>
                  <a:srgbClr val="202122"/>
                </a:solidFill>
                <a:effectLst/>
                <a:latin typeface="Arial" panose="020B0604020202020204" pitchFamily="34" charset="0"/>
              </a:rPr>
              <a:t> de </a:t>
            </a:r>
            <a:r>
              <a:rPr lang="es-PE" b="0" i="0" u="none" strike="noStrike" dirty="0">
                <a:solidFill>
                  <a:srgbClr val="0645AD"/>
                </a:solidFill>
                <a:effectLst/>
                <a:latin typeface="Arial" panose="020B0604020202020204" pitchFamily="34" charset="0"/>
                <a:hlinkClick r:id="rId6" tooltip="Ave"/>
              </a:rPr>
              <a:t>ave</a:t>
            </a:r>
            <a:r>
              <a:rPr lang="es-PE" b="0" i="0" dirty="0">
                <a:solidFill>
                  <a:srgbClr val="202122"/>
                </a:solidFill>
                <a:effectLst/>
                <a:latin typeface="Arial" panose="020B0604020202020204" pitchFamily="34" charset="0"/>
              </a:rPr>
              <a:t> </a:t>
            </a:r>
            <a:r>
              <a:rPr lang="es-PE" b="0" i="0" u="none" strike="noStrike" dirty="0">
                <a:solidFill>
                  <a:srgbClr val="0645AD"/>
                </a:solidFill>
                <a:effectLst/>
                <a:latin typeface="Arial" panose="020B0604020202020204" pitchFamily="34" charset="0"/>
                <a:hlinkClick r:id="rId7" tooltip="Passeriformes"/>
              </a:rPr>
              <a:t>paseriforme</a:t>
            </a:r>
            <a:r>
              <a:rPr lang="es-PE" b="0" i="0" dirty="0">
                <a:solidFill>
                  <a:srgbClr val="202122"/>
                </a:solidFill>
                <a:effectLst/>
                <a:latin typeface="Arial" panose="020B0604020202020204" pitchFamily="34" charset="0"/>
              </a:rPr>
              <a:t> perteneciente al </a:t>
            </a:r>
            <a:r>
              <a:rPr lang="es-PE" b="0" i="0" u="none" strike="noStrike" dirty="0">
                <a:solidFill>
                  <a:srgbClr val="0645AD"/>
                </a:solidFill>
                <a:effectLst/>
                <a:latin typeface="Arial" panose="020B0604020202020204" pitchFamily="34" charset="0"/>
                <a:hlinkClick r:id="rId8" tooltip="Género (biología)"/>
              </a:rPr>
              <a:t>género</a:t>
            </a:r>
            <a:r>
              <a:rPr lang="es-PE" b="0" i="0" dirty="0">
                <a:solidFill>
                  <a:srgbClr val="202122"/>
                </a:solidFill>
                <a:effectLst/>
                <a:latin typeface="Arial" panose="020B0604020202020204" pitchFamily="34" charset="0"/>
              </a:rPr>
              <a:t> </a:t>
            </a:r>
            <a:r>
              <a:rPr lang="es-PE" b="0" i="1" u="none" strike="noStrike" dirty="0" err="1">
                <a:solidFill>
                  <a:srgbClr val="0645AD"/>
                </a:solidFill>
                <a:effectLst/>
                <a:latin typeface="Arial" panose="020B0604020202020204" pitchFamily="34" charset="0"/>
                <a:hlinkClick r:id="rId9" tooltip="Cinclodes"/>
              </a:rPr>
              <a:t>Cinclodes</a:t>
            </a:r>
            <a:r>
              <a:rPr lang="es-PE" b="0" i="0" dirty="0">
                <a:solidFill>
                  <a:srgbClr val="202122"/>
                </a:solidFill>
                <a:effectLst/>
                <a:latin typeface="Arial" panose="020B0604020202020204" pitchFamily="34" charset="0"/>
              </a:rPr>
              <a:t> de la </a:t>
            </a:r>
            <a:r>
              <a:rPr lang="es-PE" b="0" i="0" u="none" strike="noStrike" dirty="0">
                <a:solidFill>
                  <a:srgbClr val="0645AD"/>
                </a:solidFill>
                <a:effectLst/>
                <a:latin typeface="Arial" panose="020B0604020202020204" pitchFamily="34" charset="0"/>
                <a:hlinkClick r:id="rId10" tooltip="Familia (biología)"/>
              </a:rPr>
              <a:t>familia</a:t>
            </a:r>
            <a:r>
              <a:rPr lang="es-PE" b="0" i="0" dirty="0">
                <a:solidFill>
                  <a:srgbClr val="202122"/>
                </a:solidFill>
                <a:effectLst/>
                <a:latin typeface="Arial" panose="020B0604020202020204" pitchFamily="34" charset="0"/>
              </a:rPr>
              <a:t> </a:t>
            </a:r>
            <a:r>
              <a:rPr lang="es-PE" b="0" i="0" u="none" strike="noStrike" dirty="0" err="1">
                <a:solidFill>
                  <a:srgbClr val="0645AD"/>
                </a:solidFill>
                <a:effectLst/>
                <a:latin typeface="Arial" panose="020B0604020202020204" pitchFamily="34" charset="0"/>
                <a:hlinkClick r:id="rId11" tooltip="Furnariidae"/>
              </a:rPr>
              <a:t>Furnariidae</a:t>
            </a:r>
            <a:r>
              <a:rPr lang="es-PE" b="0" i="0" dirty="0">
                <a:solidFill>
                  <a:srgbClr val="202122"/>
                </a:solidFill>
                <a:effectLst/>
                <a:latin typeface="Arial" panose="020B0604020202020204" pitchFamily="34" charset="0"/>
              </a:rPr>
              <a:t>. Es nativa de los </a:t>
            </a:r>
            <a:r>
              <a:rPr lang="es-PE" b="0" i="0" u="none" strike="noStrike" dirty="0">
                <a:solidFill>
                  <a:srgbClr val="0645AD"/>
                </a:solidFill>
                <a:effectLst/>
                <a:latin typeface="Arial" panose="020B0604020202020204" pitchFamily="34" charset="0"/>
                <a:hlinkClick r:id="rId12" tooltip="Andes"/>
              </a:rPr>
              <a:t>Andes</a:t>
            </a:r>
            <a:r>
              <a:rPr lang="es-PE" b="0" i="0" dirty="0">
                <a:solidFill>
                  <a:srgbClr val="202122"/>
                </a:solidFill>
                <a:effectLst/>
                <a:latin typeface="Arial" panose="020B0604020202020204" pitchFamily="34" charset="0"/>
              </a:rPr>
              <a:t> del centro oeste de </a:t>
            </a:r>
            <a:r>
              <a:rPr lang="es-PE" b="0" i="0" u="none" strike="noStrike" dirty="0">
                <a:solidFill>
                  <a:srgbClr val="0645AD"/>
                </a:solidFill>
                <a:effectLst/>
                <a:latin typeface="Arial" panose="020B0604020202020204" pitchFamily="34" charset="0"/>
                <a:hlinkClick r:id="rId13" tooltip="América del Sur"/>
              </a:rPr>
              <a:t>América del Sur</a:t>
            </a:r>
            <a:r>
              <a:rPr lang="es-PE" b="0" i="0" dirty="0">
                <a:solidFill>
                  <a:srgbClr val="202122"/>
                </a:solidFill>
                <a:effectLst/>
                <a:latin typeface="Arial" panose="020B0604020202020204" pitchFamily="34" charset="0"/>
              </a:rPr>
              <a:t> y se la considera en </a:t>
            </a:r>
            <a:r>
              <a:rPr lang="es-PE" b="0" i="0" u="none" strike="noStrike" dirty="0">
                <a:solidFill>
                  <a:srgbClr val="0645AD"/>
                </a:solidFill>
                <a:effectLst/>
                <a:latin typeface="Arial" panose="020B0604020202020204" pitchFamily="34" charset="0"/>
                <a:hlinkClick r:id="rId14" tooltip="Especie críticamente amenazada"/>
              </a:rPr>
              <a:t>peligro crítico</a:t>
            </a:r>
            <a:r>
              <a:rPr lang="es-PE" b="0" i="0" dirty="0">
                <a:solidFill>
                  <a:srgbClr val="202122"/>
                </a:solidFill>
                <a:effectLst/>
                <a:latin typeface="Arial" panose="020B0604020202020204" pitchFamily="34" charset="0"/>
              </a:rPr>
              <a:t> de extinción.</a:t>
            </a:r>
            <a:r>
              <a:rPr lang="es-PE" b="0" i="0" u="none" strike="noStrike" baseline="30000" dirty="0">
                <a:solidFill>
                  <a:srgbClr val="0645AD"/>
                </a:solidFill>
                <a:effectLst/>
                <a:latin typeface="Arial" panose="020B0604020202020204" pitchFamily="34" charset="0"/>
                <a:hlinkClick r:id="rId15"/>
              </a:rPr>
              <a:t>1</a:t>
            </a:r>
            <a:r>
              <a:rPr lang="es-PE" b="0" i="0" dirty="0">
                <a:solidFill>
                  <a:srgbClr val="202122"/>
                </a:solidFill>
                <a:effectLst/>
                <a:latin typeface="Arial" panose="020B0604020202020204" pitchFamily="34" charset="0"/>
              </a:rPr>
              <a:t>​</a:t>
            </a:r>
            <a:endParaRPr lang="es-PE" dirty="0"/>
          </a:p>
        </p:txBody>
      </p:sp>
    </p:spTree>
    <p:extLst>
      <p:ext uri="{BB962C8B-B14F-4D97-AF65-F5344CB8AC3E}">
        <p14:creationId xmlns:p14="http://schemas.microsoft.com/office/powerpoint/2010/main" val="91457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090028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464</Words>
  <Application>Microsoft Office PowerPoint</Application>
  <PresentationFormat>Panorámica</PresentationFormat>
  <Paragraphs>11</Paragraphs>
  <Slides>6</Slides>
  <Notes>0</Notes>
  <HiddenSlides>0</HiddenSlides>
  <MMClips>3</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Adamina</vt:lpstr>
      <vt:lpstr>Arial</vt:lpstr>
      <vt:lpstr>Calibri</vt:lpstr>
      <vt:lpstr>Calibri Light</vt:lpstr>
      <vt:lpstr>Erato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dc:creator>
  <cp:lastModifiedBy>Microsoft</cp:lastModifiedBy>
  <cp:revision>1</cp:revision>
  <dcterms:created xsi:type="dcterms:W3CDTF">2021-10-26T15:16:59Z</dcterms:created>
  <dcterms:modified xsi:type="dcterms:W3CDTF">2021-10-26T15:45:18Z</dcterms:modified>
</cp:coreProperties>
</file>