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213908-766C-40DC-B3B4-CCE15C770F2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791482EC-E1C8-40FF-B808-16E67048AC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1E91AC22-FDA0-4AF6-94F8-50E82D833C1D}"/>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5" name="Marcador de pie de página 4">
            <a:extLst>
              <a:ext uri="{FF2B5EF4-FFF2-40B4-BE49-F238E27FC236}">
                <a16:creationId xmlns:a16="http://schemas.microsoft.com/office/drawing/2014/main" id="{AA08BC17-9FD2-4D15-B1FD-ACEA054CD5A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7AE2738-33E3-4CA1-BD88-42D4669443BA}"/>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14522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38F4E1-27F8-4B75-8EC9-D87987ACF5E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FE7FB9A-575E-44D5-9195-4F9F16C171C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6B6DD9F-D7B7-4236-8AEC-4BCD82536F40}"/>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5" name="Marcador de pie de página 4">
            <a:extLst>
              <a:ext uri="{FF2B5EF4-FFF2-40B4-BE49-F238E27FC236}">
                <a16:creationId xmlns:a16="http://schemas.microsoft.com/office/drawing/2014/main" id="{02C7DC12-4BB1-4FEB-90CA-A09F97E7A3A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0DB708A-684F-4310-BF14-76266070020C}"/>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1561374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3C42087-4F12-469F-99B6-B38500A63FE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00E746C6-FCCC-4726-9249-FC20C1FD432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F358469-9B23-4AB2-A69A-2C176DE1AA0E}"/>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5" name="Marcador de pie de página 4">
            <a:extLst>
              <a:ext uri="{FF2B5EF4-FFF2-40B4-BE49-F238E27FC236}">
                <a16:creationId xmlns:a16="http://schemas.microsoft.com/office/drawing/2014/main" id="{8ABA803A-FA71-483D-BF27-AFD3A17AA52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5F9DC60-6652-412E-9D86-66CD5F5A4E20}"/>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4213005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85C91-5491-4302-8D75-EA2E207E3060}"/>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775C7E77-F69A-4518-B3A8-2E877614E4B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A079B1E3-2A34-4F95-979D-02FF69E43FF8}"/>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5" name="Marcador de pie de página 4">
            <a:extLst>
              <a:ext uri="{FF2B5EF4-FFF2-40B4-BE49-F238E27FC236}">
                <a16:creationId xmlns:a16="http://schemas.microsoft.com/office/drawing/2014/main" id="{E94F4D53-0882-4D07-9380-4CF43E5A389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0BCF3F9-FBED-4383-B08F-2C1B09C48618}"/>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331281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84449F-6D7E-4EEA-A397-B4C952F5463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5D6E8F3-0D8B-4F6A-95AD-3C8D397F7C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7EA48D4-502C-4292-B898-D2A4425D10CD}"/>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5" name="Marcador de pie de página 4">
            <a:extLst>
              <a:ext uri="{FF2B5EF4-FFF2-40B4-BE49-F238E27FC236}">
                <a16:creationId xmlns:a16="http://schemas.microsoft.com/office/drawing/2014/main" id="{746F2E8A-CC59-4EE7-8FC0-4EE2BE66318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BFE128A-8955-4BE5-A965-90D97B36F25F}"/>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3846749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99208E-CE65-48E4-8305-31B78123BC9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C331C83E-FD48-463F-AE1A-AD96C2559F3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EE933B26-A8B5-4356-81B6-6A651F96CBA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E4624E60-2F2D-47BD-B0FA-2CFADACE61BA}"/>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6" name="Marcador de pie de página 5">
            <a:extLst>
              <a:ext uri="{FF2B5EF4-FFF2-40B4-BE49-F238E27FC236}">
                <a16:creationId xmlns:a16="http://schemas.microsoft.com/office/drawing/2014/main" id="{0472D684-2406-45E0-989A-9449CD1279E9}"/>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F0A7389F-FA09-42AC-9AB4-72CAF3B4DAD1}"/>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98706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2B9F48-F16A-49C9-98F9-24E77445CD9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86CCB596-5604-4BBE-96CC-3C7D2CE2E4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E6EE999-D760-4A59-8F6D-8CDA55E9125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9671963F-1F02-43C6-85FA-9336DB95B2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B14C58A-B639-4FEC-9452-0A8FE994CE3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0932FAA9-DB69-4FA2-A357-9E9BB124F3B0}"/>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8" name="Marcador de pie de página 7">
            <a:extLst>
              <a:ext uri="{FF2B5EF4-FFF2-40B4-BE49-F238E27FC236}">
                <a16:creationId xmlns:a16="http://schemas.microsoft.com/office/drawing/2014/main" id="{263408BA-BCFA-44FE-9CE3-EF7BF4B098BC}"/>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3A566263-75DF-4225-85BD-5CE3952B2A78}"/>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329773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F2261B-67A5-42CC-920C-457A64AF8A88}"/>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BEAF3545-A759-45EF-A4DC-FE27BA9A8D8B}"/>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4" name="Marcador de pie de página 3">
            <a:extLst>
              <a:ext uri="{FF2B5EF4-FFF2-40B4-BE49-F238E27FC236}">
                <a16:creationId xmlns:a16="http://schemas.microsoft.com/office/drawing/2014/main" id="{1E5A81FC-EA60-40BE-8A23-3235890DE834}"/>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A041955D-6849-4213-B54C-B67933356C4C}"/>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85811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323A19-E6A7-4A20-BDB7-D27AF1BAA3AC}"/>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3" name="Marcador de pie de página 2">
            <a:extLst>
              <a:ext uri="{FF2B5EF4-FFF2-40B4-BE49-F238E27FC236}">
                <a16:creationId xmlns:a16="http://schemas.microsoft.com/office/drawing/2014/main" id="{9202768B-C7C3-4174-AF01-1ABDA2B9BDA4}"/>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0528F6BD-BEB5-428D-8023-EA4810E0CDA9}"/>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422131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9EDAD8-3990-4762-B6FC-BA89A0DD9D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9C5C2EF-3497-4D65-993E-AB73E1FEA2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2644A1AB-33F0-4075-B132-C2998C1779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0C5DB50-3D2C-4AC9-9AA6-35A5513E8654}"/>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6" name="Marcador de pie de página 5">
            <a:extLst>
              <a:ext uri="{FF2B5EF4-FFF2-40B4-BE49-F238E27FC236}">
                <a16:creationId xmlns:a16="http://schemas.microsoft.com/office/drawing/2014/main" id="{3F72CABB-233A-47BC-B115-DDBF44A25775}"/>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73FBEC22-9236-4861-A72D-E077338A4772}"/>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2434690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AB8582-64A8-46D1-9C87-E2C504BC90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0375049F-BCE3-4C53-963C-A8B7C98A5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133FC454-538A-4073-B949-56AC510484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EBFEE36-B86B-424B-B665-8F6D8E6A036B}"/>
              </a:ext>
            </a:extLst>
          </p:cNvPr>
          <p:cNvSpPr>
            <a:spLocks noGrp="1"/>
          </p:cNvSpPr>
          <p:nvPr>
            <p:ph type="dt" sz="half" idx="10"/>
          </p:nvPr>
        </p:nvSpPr>
        <p:spPr/>
        <p:txBody>
          <a:bodyPr/>
          <a:lstStyle/>
          <a:p>
            <a:fld id="{00F5890F-6FE7-4D46-9A20-F06ACCE02D05}" type="datetimeFigureOut">
              <a:rPr lang="es-PE" smtClean="0"/>
              <a:t>16/12/2021</a:t>
            </a:fld>
            <a:endParaRPr lang="es-PE"/>
          </a:p>
        </p:txBody>
      </p:sp>
      <p:sp>
        <p:nvSpPr>
          <p:cNvPr id="6" name="Marcador de pie de página 5">
            <a:extLst>
              <a:ext uri="{FF2B5EF4-FFF2-40B4-BE49-F238E27FC236}">
                <a16:creationId xmlns:a16="http://schemas.microsoft.com/office/drawing/2014/main" id="{D24E41ED-5ED1-47CC-A328-F48D727DAD0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8B62D718-BEDE-476A-8502-BEDDD4B32916}"/>
              </a:ext>
            </a:extLst>
          </p:cNvPr>
          <p:cNvSpPr>
            <a:spLocks noGrp="1"/>
          </p:cNvSpPr>
          <p:nvPr>
            <p:ph type="sldNum" sz="quarter" idx="12"/>
          </p:nvPr>
        </p:nvSpPr>
        <p:spPr/>
        <p:txBody>
          <a:bodyPr/>
          <a:lstStyle/>
          <a:p>
            <a:fld id="{18B6C77F-5F04-4DFB-9BB6-CD3D2C78C180}" type="slidenum">
              <a:rPr lang="es-PE" smtClean="0"/>
              <a:t>‹Nº›</a:t>
            </a:fld>
            <a:endParaRPr lang="es-PE"/>
          </a:p>
        </p:txBody>
      </p:sp>
    </p:spTree>
    <p:extLst>
      <p:ext uri="{BB962C8B-B14F-4D97-AF65-F5344CB8AC3E}">
        <p14:creationId xmlns:p14="http://schemas.microsoft.com/office/powerpoint/2010/main" val="25815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E1FEBF5-7E16-403E-9489-B1749A1CBE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99806415-08C4-48F9-8080-634B5DDA98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D67626E-FA20-454D-9C84-C0FA2739AD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5890F-6FE7-4D46-9A20-F06ACCE02D05}" type="datetimeFigureOut">
              <a:rPr lang="es-PE" smtClean="0"/>
              <a:t>16/12/2021</a:t>
            </a:fld>
            <a:endParaRPr lang="es-PE"/>
          </a:p>
        </p:txBody>
      </p:sp>
      <p:sp>
        <p:nvSpPr>
          <p:cNvPr id="5" name="Marcador de pie de página 4">
            <a:extLst>
              <a:ext uri="{FF2B5EF4-FFF2-40B4-BE49-F238E27FC236}">
                <a16:creationId xmlns:a16="http://schemas.microsoft.com/office/drawing/2014/main" id="{E23A9B86-1C0C-49CD-9D48-3522368FD3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18DE2810-0FBB-436F-B3B8-A0F6882CD3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6C77F-5F04-4DFB-9BB6-CD3D2C78C180}" type="slidenum">
              <a:rPr lang="es-PE" smtClean="0"/>
              <a:t>‹Nº›</a:t>
            </a:fld>
            <a:endParaRPr lang="es-PE"/>
          </a:p>
        </p:txBody>
      </p:sp>
    </p:spTree>
    <p:extLst>
      <p:ext uri="{BB962C8B-B14F-4D97-AF65-F5344CB8AC3E}">
        <p14:creationId xmlns:p14="http://schemas.microsoft.com/office/powerpoint/2010/main" val="355861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7784601-05A2-4F32-8F32-18326AB68D56}"/>
              </a:ext>
            </a:extLst>
          </p:cNvPr>
          <p:cNvSpPr txBox="1"/>
          <p:nvPr/>
        </p:nvSpPr>
        <p:spPr>
          <a:xfrm>
            <a:off x="2874752" y="1071952"/>
            <a:ext cx="6094562" cy="5632311"/>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1.- ¿Qué fue la Capitulación de Toledo y qué establecía?</a:t>
            </a:r>
            <a:br>
              <a:rPr lang="es-ES" sz="2000" dirty="0">
                <a:latin typeface="Poppins" panose="00000500000000000000" pitchFamily="2" charset="0"/>
                <a:cs typeface="Poppins" panose="00000500000000000000" pitchFamily="2" charset="0"/>
              </a:rPr>
            </a:br>
            <a:r>
              <a:rPr lang="es-ES" sz="2000" b="0" i="0" dirty="0">
                <a:solidFill>
                  <a:srgbClr val="464E5F"/>
                </a:solidFill>
                <a:effectLst/>
                <a:latin typeface="Poppins" panose="00000500000000000000" pitchFamily="2" charset="0"/>
                <a:cs typeface="Poppins" panose="00000500000000000000" pitchFamily="2" charset="0"/>
              </a:rPr>
              <a:t>2.- Una vez conquistado el Tahuantinsuyo, ¿Cuál fue la nueva administración territorial? Ósea como se dividieron el</a:t>
            </a:r>
            <a:br>
              <a:rPr lang="es-ES" sz="2000" dirty="0">
                <a:latin typeface="Poppins" panose="00000500000000000000" pitchFamily="2" charset="0"/>
                <a:cs typeface="Poppins" panose="00000500000000000000" pitchFamily="2" charset="0"/>
              </a:rPr>
            </a:br>
            <a:r>
              <a:rPr lang="es-ES" sz="2000" b="0" i="0" dirty="0">
                <a:solidFill>
                  <a:srgbClr val="464E5F"/>
                </a:solidFill>
                <a:effectLst/>
                <a:latin typeface="Poppins" panose="00000500000000000000" pitchFamily="2" charset="0"/>
                <a:cs typeface="Poppins" panose="00000500000000000000" pitchFamily="2" charset="0"/>
              </a:rPr>
              <a:t>Tahuantinsuyo los conquistadores. Presenta un mapa.</a:t>
            </a:r>
            <a:br>
              <a:rPr lang="es-ES" sz="2000" dirty="0">
                <a:latin typeface="Poppins" panose="00000500000000000000" pitchFamily="2" charset="0"/>
                <a:cs typeface="Poppins" panose="00000500000000000000" pitchFamily="2" charset="0"/>
              </a:rPr>
            </a:br>
            <a:r>
              <a:rPr lang="es-ES" sz="2000" b="0" i="0" dirty="0">
                <a:solidFill>
                  <a:srgbClr val="464E5F"/>
                </a:solidFill>
                <a:effectLst/>
                <a:latin typeface="Poppins" panose="00000500000000000000" pitchFamily="2" charset="0"/>
                <a:cs typeface="Poppins" panose="00000500000000000000" pitchFamily="2" charset="0"/>
              </a:rPr>
              <a:t>3.- ¿Cuáles son las principales ciudades fundadas por los conquistadores y qué requisitos debían cumplir? Mapa.</a:t>
            </a:r>
            <a:br>
              <a:rPr lang="es-ES" sz="2000" dirty="0">
                <a:latin typeface="Poppins" panose="00000500000000000000" pitchFamily="2" charset="0"/>
                <a:cs typeface="Poppins" panose="00000500000000000000" pitchFamily="2" charset="0"/>
              </a:rPr>
            </a:br>
            <a:r>
              <a:rPr lang="es-ES" sz="2000" b="0" i="0" dirty="0">
                <a:solidFill>
                  <a:srgbClr val="464E5F"/>
                </a:solidFill>
                <a:effectLst/>
                <a:latin typeface="Poppins" panose="00000500000000000000" pitchFamily="2" charset="0"/>
                <a:cs typeface="Poppins" panose="00000500000000000000" pitchFamily="2" charset="0"/>
              </a:rPr>
              <a:t>4.- ¿Qué fueron las encomiendas en ese tiempo?</a:t>
            </a:r>
            <a:br>
              <a:rPr lang="es-ES" sz="2000" dirty="0">
                <a:latin typeface="Poppins" panose="00000500000000000000" pitchFamily="2" charset="0"/>
                <a:cs typeface="Poppins" panose="00000500000000000000" pitchFamily="2" charset="0"/>
              </a:rPr>
            </a:br>
            <a:r>
              <a:rPr lang="es-ES" sz="2000" b="0" i="0" dirty="0">
                <a:solidFill>
                  <a:srgbClr val="464E5F"/>
                </a:solidFill>
                <a:effectLst/>
                <a:latin typeface="Poppins" panose="00000500000000000000" pitchFamily="2" charset="0"/>
                <a:cs typeface="Poppins" panose="00000500000000000000" pitchFamily="2" charset="0"/>
              </a:rPr>
              <a:t>5.- ¿Quiénes fueron los 4 incas que hicieron resistencia a Pizarro (los incas del Vilcabamba)?</a:t>
            </a:r>
            <a:br>
              <a:rPr lang="es-ES" sz="2000" dirty="0">
                <a:latin typeface="Poppins" panose="00000500000000000000" pitchFamily="2" charset="0"/>
                <a:cs typeface="Poppins" panose="00000500000000000000" pitchFamily="2" charset="0"/>
              </a:rPr>
            </a:br>
            <a:r>
              <a:rPr lang="es-ES" sz="2000" b="0" i="0" dirty="0">
                <a:solidFill>
                  <a:srgbClr val="464E5F"/>
                </a:solidFill>
                <a:effectLst/>
                <a:latin typeface="Poppins" panose="00000500000000000000" pitchFamily="2" charset="0"/>
                <a:cs typeface="Poppins" panose="00000500000000000000" pitchFamily="2" charset="0"/>
              </a:rPr>
              <a:t>6.- Luego de leer sobre los conflictos entre los españoles conquistadores, explica brevemente las guerras civiles entre ellos?</a:t>
            </a:r>
            <a:endParaRPr lang="es-PE" sz="2000" dirty="0">
              <a:latin typeface="Poppins" panose="00000500000000000000" pitchFamily="2" charset="0"/>
              <a:cs typeface="Poppins" panose="00000500000000000000" pitchFamily="2" charset="0"/>
            </a:endParaRPr>
          </a:p>
        </p:txBody>
      </p:sp>
      <p:sp>
        <p:nvSpPr>
          <p:cNvPr id="6" name="CuadroTexto 5">
            <a:extLst>
              <a:ext uri="{FF2B5EF4-FFF2-40B4-BE49-F238E27FC236}">
                <a16:creationId xmlns:a16="http://schemas.microsoft.com/office/drawing/2014/main" id="{BF93FB8A-F0C7-426D-8A07-488C5DC29BA0}"/>
              </a:ext>
            </a:extLst>
          </p:cNvPr>
          <p:cNvSpPr txBox="1"/>
          <p:nvPr/>
        </p:nvSpPr>
        <p:spPr>
          <a:xfrm>
            <a:off x="0" y="232315"/>
            <a:ext cx="12192000" cy="400110"/>
          </a:xfrm>
          <a:prstGeom prst="rect">
            <a:avLst/>
          </a:prstGeom>
          <a:noFill/>
        </p:spPr>
        <p:txBody>
          <a:bodyPr wrap="square">
            <a:spAutoFit/>
          </a:bodyPr>
          <a:lstStyle/>
          <a:p>
            <a:pPr algn="ctr"/>
            <a:r>
              <a:rPr lang="es-ES" sz="2000" b="0" i="0" dirty="0">
                <a:solidFill>
                  <a:srgbClr val="464E5F"/>
                </a:solidFill>
                <a:effectLst/>
                <a:latin typeface="Poppins" panose="00000500000000000000" pitchFamily="2" charset="0"/>
                <a:cs typeface="Poppins" panose="00000500000000000000" pitchFamily="2" charset="0"/>
              </a:rPr>
              <a:t>La conquista del </a:t>
            </a:r>
            <a:r>
              <a:rPr lang="es-ES" sz="2000" dirty="0">
                <a:solidFill>
                  <a:srgbClr val="464E5F"/>
                </a:solidFill>
                <a:latin typeface="Poppins" panose="00000500000000000000" pitchFamily="2" charset="0"/>
                <a:cs typeface="Poppins" panose="00000500000000000000" pitchFamily="2" charset="0"/>
              </a:rPr>
              <a:t>T</a:t>
            </a:r>
            <a:r>
              <a:rPr lang="es-ES" sz="2000" b="0" i="0" dirty="0">
                <a:solidFill>
                  <a:srgbClr val="464E5F"/>
                </a:solidFill>
                <a:effectLst/>
                <a:latin typeface="Poppins" panose="00000500000000000000" pitchFamily="2" charset="0"/>
                <a:cs typeface="Poppins" panose="00000500000000000000" pitchFamily="2" charset="0"/>
              </a:rPr>
              <a:t>ahuantinsuyo</a:t>
            </a:r>
            <a:endParaRPr lang="es-PE" sz="20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1428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E459E38-1B41-42BE-B848-640F7A538EA5}"/>
              </a:ext>
            </a:extLst>
          </p:cNvPr>
          <p:cNvSpPr txBox="1"/>
          <p:nvPr/>
        </p:nvSpPr>
        <p:spPr>
          <a:xfrm>
            <a:off x="1437" y="0"/>
            <a:ext cx="9832675" cy="400110"/>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1.- ¿Qué fue la Capitulación de Toledo y qué establecía?</a:t>
            </a:r>
            <a:endParaRPr lang="es-PE" sz="2000" dirty="0"/>
          </a:p>
        </p:txBody>
      </p:sp>
      <p:sp>
        <p:nvSpPr>
          <p:cNvPr id="4" name="CuadroTexto 3">
            <a:extLst>
              <a:ext uri="{FF2B5EF4-FFF2-40B4-BE49-F238E27FC236}">
                <a16:creationId xmlns:a16="http://schemas.microsoft.com/office/drawing/2014/main" id="{4E13CEE5-F220-4321-8A3C-32EDBA556A97}"/>
              </a:ext>
            </a:extLst>
          </p:cNvPr>
          <p:cNvSpPr txBox="1"/>
          <p:nvPr/>
        </p:nvSpPr>
        <p:spPr>
          <a:xfrm>
            <a:off x="-1" y="400110"/>
            <a:ext cx="12190563" cy="923330"/>
          </a:xfrm>
          <a:prstGeom prst="rect">
            <a:avLst/>
          </a:prstGeom>
          <a:noFill/>
        </p:spPr>
        <p:txBody>
          <a:bodyPr wrap="square">
            <a:spAutoFit/>
          </a:bodyPr>
          <a:lstStyle/>
          <a:p>
            <a:r>
              <a:rPr lang="es-ES" i="0" dirty="0">
                <a:solidFill>
                  <a:srgbClr val="202124"/>
                </a:solidFill>
                <a:effectLst/>
                <a:latin typeface="Poppins" panose="00000500000000000000" pitchFamily="2" charset="0"/>
                <a:cs typeface="Poppins" panose="00000500000000000000" pitchFamily="2" charset="0"/>
              </a:rPr>
              <a:t>La Capitulación de Toledo de 1529 es un decreto real emitido el 26 de julio de 1529 en Toledo por la Corona de Castilla, por medio del cual se otorgaba un adelantamiento al conquistador Francisco Pizarro, en el marco de la conquista y colonización española de América.</a:t>
            </a:r>
            <a:endParaRPr lang="es-PE"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73769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073FDEE-4E57-4B09-98D9-DA973983611C}"/>
              </a:ext>
            </a:extLst>
          </p:cNvPr>
          <p:cNvSpPr txBox="1"/>
          <p:nvPr/>
        </p:nvSpPr>
        <p:spPr>
          <a:xfrm>
            <a:off x="-1" y="0"/>
            <a:ext cx="12076981" cy="707886"/>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2.- Una vez conquistado el Tahuantinsuyo, ¿Cuál fue la nueva administración territorial? Ósea como se dividieron el Tahuantinsuyo los conquistadores. Presenta un mapa.</a:t>
            </a:r>
            <a:endParaRPr lang="es-PE" sz="2000" dirty="0"/>
          </a:p>
        </p:txBody>
      </p:sp>
      <p:pic>
        <p:nvPicPr>
          <p:cNvPr id="1026" name="Picture 2" descr="Evolucion Territorial del Perú timeline | Timetoast timelines">
            <a:extLst>
              <a:ext uri="{FF2B5EF4-FFF2-40B4-BE49-F238E27FC236}">
                <a16:creationId xmlns:a16="http://schemas.microsoft.com/office/drawing/2014/main" id="{B0C4A14F-1901-4601-95B9-EE46830573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198" y="1229264"/>
            <a:ext cx="5895975"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00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09BDEC0-B790-4E8E-8BD7-F2745C322E96}"/>
              </a:ext>
            </a:extLst>
          </p:cNvPr>
          <p:cNvSpPr txBox="1"/>
          <p:nvPr/>
        </p:nvSpPr>
        <p:spPr>
          <a:xfrm>
            <a:off x="0" y="0"/>
            <a:ext cx="12281142" cy="707886"/>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3.- ¿Cuáles son las principales ciudades fundadas por los conquistadores y qué requisitos debían cumplir? Mapa.</a:t>
            </a:r>
            <a:endParaRPr lang="es-PE" sz="2000" dirty="0"/>
          </a:p>
        </p:txBody>
      </p:sp>
      <p:pic>
        <p:nvPicPr>
          <p:cNvPr id="3076" name="Picture 4">
            <a:extLst>
              <a:ext uri="{FF2B5EF4-FFF2-40B4-BE49-F238E27FC236}">
                <a16:creationId xmlns:a16="http://schemas.microsoft.com/office/drawing/2014/main" id="{5A0B64CD-EBCB-41C0-A68C-CC4327B9AE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039" y="707886"/>
            <a:ext cx="4072559" cy="5954033"/>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7A559B2F-F084-4310-8990-5E38DAB36A14}"/>
              </a:ext>
            </a:extLst>
          </p:cNvPr>
          <p:cNvSpPr txBox="1"/>
          <p:nvPr/>
        </p:nvSpPr>
        <p:spPr>
          <a:xfrm>
            <a:off x="4741304" y="1008662"/>
            <a:ext cx="6172200" cy="1754326"/>
          </a:xfrm>
          <a:prstGeom prst="rect">
            <a:avLst/>
          </a:prstGeom>
          <a:noFill/>
        </p:spPr>
        <p:txBody>
          <a:bodyPr wrap="square">
            <a:spAutoFit/>
          </a:bodyPr>
          <a:lstStyle/>
          <a:p>
            <a:r>
              <a:rPr lang="es-ES" b="0" i="0" dirty="0">
                <a:solidFill>
                  <a:srgbClr val="050505"/>
                </a:solidFill>
                <a:effectLst/>
                <a:latin typeface="Segoe UI Historic" panose="020B0502040204020203" pitchFamily="34" charset="0"/>
              </a:rPr>
              <a:t>Los requisitos que debían cumplir eran:</a:t>
            </a:r>
          </a:p>
          <a:p>
            <a:r>
              <a:rPr lang="es-ES" b="0" i="0" dirty="0">
                <a:solidFill>
                  <a:srgbClr val="050505"/>
                </a:solidFill>
                <a:effectLst/>
                <a:latin typeface="Segoe UI Historic" panose="020B0502040204020203" pitchFamily="34" charset="0"/>
              </a:rPr>
              <a:t>1º elección de sitio </a:t>
            </a:r>
          </a:p>
          <a:p>
            <a:r>
              <a:rPr lang="es-ES" b="0" i="0" dirty="0">
                <a:solidFill>
                  <a:srgbClr val="050505"/>
                </a:solidFill>
                <a:effectLst/>
                <a:latin typeface="Segoe UI Historic" panose="020B0502040204020203" pitchFamily="34" charset="0"/>
              </a:rPr>
              <a:t>2º imposición del nombre de la ciudad </a:t>
            </a:r>
          </a:p>
          <a:p>
            <a:r>
              <a:rPr lang="es-ES" b="0" i="0" dirty="0">
                <a:solidFill>
                  <a:srgbClr val="050505"/>
                </a:solidFill>
                <a:effectLst/>
                <a:latin typeface="Segoe UI Historic" panose="020B0502040204020203" pitchFamily="34" charset="0"/>
              </a:rPr>
              <a:t>3º designación de la advocación de la iglesia</a:t>
            </a:r>
          </a:p>
          <a:p>
            <a:r>
              <a:rPr lang="es-ES" b="0" i="0" dirty="0">
                <a:solidFill>
                  <a:srgbClr val="050505"/>
                </a:solidFill>
                <a:effectLst/>
                <a:latin typeface="Segoe UI Historic" panose="020B0502040204020203" pitchFamily="34" charset="0"/>
              </a:rPr>
              <a:t>4° designación del patrón de la ciudad, que algunas veces se sacaba a la suerte, como en Buenos Aires.</a:t>
            </a:r>
            <a:endParaRPr lang="es-PE" dirty="0"/>
          </a:p>
        </p:txBody>
      </p:sp>
    </p:spTree>
    <p:extLst>
      <p:ext uri="{BB962C8B-B14F-4D97-AF65-F5344CB8AC3E}">
        <p14:creationId xmlns:p14="http://schemas.microsoft.com/office/powerpoint/2010/main" val="326030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6ACE555-62F4-4985-B799-851BB4A39358}"/>
              </a:ext>
            </a:extLst>
          </p:cNvPr>
          <p:cNvSpPr txBox="1"/>
          <p:nvPr/>
        </p:nvSpPr>
        <p:spPr>
          <a:xfrm>
            <a:off x="-1" y="0"/>
            <a:ext cx="7039155" cy="400110"/>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4.- ¿Qué fueron las encomiendas en ese tiempo?</a:t>
            </a:r>
            <a:endParaRPr lang="es-PE" sz="2000" dirty="0"/>
          </a:p>
        </p:txBody>
      </p:sp>
      <p:sp>
        <p:nvSpPr>
          <p:cNvPr id="4" name="CuadroTexto 3">
            <a:extLst>
              <a:ext uri="{FF2B5EF4-FFF2-40B4-BE49-F238E27FC236}">
                <a16:creationId xmlns:a16="http://schemas.microsoft.com/office/drawing/2014/main" id="{3409E8D6-1E95-448E-B600-1D22E3C68105}"/>
              </a:ext>
            </a:extLst>
          </p:cNvPr>
          <p:cNvSpPr txBox="1"/>
          <p:nvPr/>
        </p:nvSpPr>
        <p:spPr>
          <a:xfrm>
            <a:off x="0" y="400110"/>
            <a:ext cx="12007970" cy="923330"/>
          </a:xfrm>
          <a:prstGeom prst="rect">
            <a:avLst/>
          </a:prstGeom>
          <a:noFill/>
        </p:spPr>
        <p:txBody>
          <a:bodyPr wrap="square">
            <a:spAutoFit/>
          </a:bodyPr>
          <a:lstStyle/>
          <a:p>
            <a:r>
              <a:rPr lang="es-ES" dirty="0">
                <a:solidFill>
                  <a:srgbClr val="202124"/>
                </a:solidFill>
                <a:effectLst/>
                <a:latin typeface="Poppins" panose="00000500000000000000" pitchFamily="2" charset="0"/>
                <a:cs typeface="Poppins" panose="00000500000000000000" pitchFamily="2" charset="0"/>
              </a:rPr>
              <a:t>La encomienda fue una de las instituciones a través de las cuales se vertebró la colonización del Perú. Los encomenderos tuvieron en los primeros tiempos no sólo el poder político, sino también la mayor fuerza económica, situándose en la cúspide de la naciente sociedad hispano-peruana.</a:t>
            </a:r>
            <a:endParaRPr lang="es-PE"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169880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CB9A933-9AD7-41FF-B54A-DC1331C936D5}"/>
              </a:ext>
            </a:extLst>
          </p:cNvPr>
          <p:cNvSpPr txBox="1"/>
          <p:nvPr/>
        </p:nvSpPr>
        <p:spPr>
          <a:xfrm>
            <a:off x="0" y="0"/>
            <a:ext cx="12102860" cy="400110"/>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5.- ¿Quiénes fueron los 4 incas que hicieron resistencia a Pizarro (los incas del Vilcabamba)?</a:t>
            </a:r>
            <a:endParaRPr lang="es-PE" sz="2000" dirty="0"/>
          </a:p>
        </p:txBody>
      </p:sp>
      <p:pic>
        <p:nvPicPr>
          <p:cNvPr id="1026" name="Picture 2" descr="Biografia de Manco Cápac II o Manco Inca">
            <a:extLst>
              <a:ext uri="{FF2B5EF4-FFF2-40B4-BE49-F238E27FC236}">
                <a16:creationId xmlns:a16="http://schemas.microsoft.com/office/drawing/2014/main" id="{7173EB73-8CA2-4AD7-8EF4-D166707B7A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64" y="1901674"/>
            <a:ext cx="2821198" cy="2796305"/>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FF9DCE41-7BDE-40CF-AFA1-A881F56108ED}"/>
              </a:ext>
            </a:extLst>
          </p:cNvPr>
          <p:cNvSpPr txBox="1"/>
          <p:nvPr/>
        </p:nvSpPr>
        <p:spPr>
          <a:xfrm>
            <a:off x="301564" y="4697979"/>
            <a:ext cx="2743561" cy="338554"/>
          </a:xfrm>
          <a:prstGeom prst="rect">
            <a:avLst/>
          </a:prstGeom>
          <a:noFill/>
        </p:spPr>
        <p:txBody>
          <a:bodyPr wrap="square">
            <a:spAutoFit/>
          </a:bodyPr>
          <a:lstStyle/>
          <a:p>
            <a:r>
              <a:rPr lang="es-ES" sz="1600" b="0" i="0" dirty="0">
                <a:solidFill>
                  <a:srgbClr val="464E5F"/>
                </a:solidFill>
                <a:effectLst/>
                <a:latin typeface="Poppins" panose="00000500000000000000" pitchFamily="2" charset="0"/>
                <a:cs typeface="Poppins" panose="00000500000000000000" pitchFamily="2" charset="0"/>
              </a:rPr>
              <a:t>Manco Inca Yupanqui</a:t>
            </a:r>
            <a:endParaRPr lang="es-PE" sz="1600" dirty="0"/>
          </a:p>
        </p:txBody>
      </p:sp>
      <p:pic>
        <p:nvPicPr>
          <p:cNvPr id="1028" name="Picture 4" descr="Sayri Túpac | Historia Peruana">
            <a:extLst>
              <a:ext uri="{FF2B5EF4-FFF2-40B4-BE49-F238E27FC236}">
                <a16:creationId xmlns:a16="http://schemas.microsoft.com/office/drawing/2014/main" id="{D2CBBE2B-899C-43A3-986C-9785517486A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5788" t="40" r="22618" b="1"/>
          <a:stretch/>
        </p:blipFill>
        <p:spPr bwMode="auto">
          <a:xfrm>
            <a:off x="3752491" y="1568862"/>
            <a:ext cx="1871932" cy="314197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3CD76800-1B0D-489E-8A3F-7D8A87991AE1}"/>
              </a:ext>
            </a:extLst>
          </p:cNvPr>
          <p:cNvSpPr txBox="1"/>
          <p:nvPr/>
        </p:nvSpPr>
        <p:spPr>
          <a:xfrm>
            <a:off x="3645738" y="4697979"/>
            <a:ext cx="1978685" cy="338554"/>
          </a:xfrm>
          <a:prstGeom prst="rect">
            <a:avLst/>
          </a:prstGeom>
          <a:noFill/>
        </p:spPr>
        <p:txBody>
          <a:bodyPr wrap="square">
            <a:spAutoFit/>
          </a:bodyPr>
          <a:lstStyle/>
          <a:p>
            <a:r>
              <a:rPr lang="es-ES" sz="1600" b="0" i="0" dirty="0" err="1">
                <a:solidFill>
                  <a:srgbClr val="464E5F"/>
                </a:solidFill>
                <a:effectLst/>
                <a:latin typeface="Poppins" panose="00000500000000000000" pitchFamily="2" charset="0"/>
                <a:cs typeface="Poppins" panose="00000500000000000000" pitchFamily="2" charset="0"/>
              </a:rPr>
              <a:t>Sayri</a:t>
            </a:r>
            <a:r>
              <a:rPr lang="es-ES" sz="1600" b="0" i="0" dirty="0">
                <a:solidFill>
                  <a:srgbClr val="464E5F"/>
                </a:solidFill>
                <a:effectLst/>
                <a:latin typeface="Poppins" panose="00000500000000000000" pitchFamily="2" charset="0"/>
                <a:cs typeface="Poppins" panose="00000500000000000000" pitchFamily="2" charset="0"/>
              </a:rPr>
              <a:t> Túpac Inca</a:t>
            </a:r>
            <a:endParaRPr lang="es-PE" sz="1600" dirty="0"/>
          </a:p>
        </p:txBody>
      </p:sp>
      <p:pic>
        <p:nvPicPr>
          <p:cNvPr id="1030" name="Picture 6" descr="Conquista del Peru: Titu Cusi Yupanqui">
            <a:extLst>
              <a:ext uri="{FF2B5EF4-FFF2-40B4-BE49-F238E27FC236}">
                <a16:creationId xmlns:a16="http://schemas.microsoft.com/office/drawing/2014/main" id="{3B179438-09F1-4E46-A7BF-E98146679C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7579" y="2657475"/>
            <a:ext cx="1476375" cy="1543050"/>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DE4C7CAB-D456-47C8-BBE4-AA0FCC0AC495}"/>
              </a:ext>
            </a:extLst>
          </p:cNvPr>
          <p:cNvSpPr txBox="1"/>
          <p:nvPr/>
        </p:nvSpPr>
        <p:spPr>
          <a:xfrm>
            <a:off x="6442000" y="4200525"/>
            <a:ext cx="1727531" cy="338554"/>
          </a:xfrm>
          <a:prstGeom prst="rect">
            <a:avLst/>
          </a:prstGeom>
          <a:noFill/>
        </p:spPr>
        <p:txBody>
          <a:bodyPr wrap="square">
            <a:spAutoFit/>
          </a:bodyPr>
          <a:lstStyle/>
          <a:p>
            <a:r>
              <a:rPr lang="es-PE" sz="1600" dirty="0" err="1"/>
              <a:t>Titu</a:t>
            </a:r>
            <a:r>
              <a:rPr lang="es-PE" sz="1600" dirty="0"/>
              <a:t> Cusi Yupanqui</a:t>
            </a:r>
          </a:p>
        </p:txBody>
      </p:sp>
      <p:pic>
        <p:nvPicPr>
          <p:cNvPr id="1032" name="Picture 8" descr="El legado de Túpac Amaru">
            <a:extLst>
              <a:ext uri="{FF2B5EF4-FFF2-40B4-BE49-F238E27FC236}">
                <a16:creationId xmlns:a16="http://schemas.microsoft.com/office/drawing/2014/main" id="{523C73E9-74C7-497F-A173-0D8EB98AAE6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7108" y="2498931"/>
            <a:ext cx="2790207" cy="1860138"/>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a16="http://schemas.microsoft.com/office/drawing/2014/main" id="{E3A80D5E-6E48-4AAF-B5DA-B230BA5C9A1A}"/>
              </a:ext>
            </a:extLst>
          </p:cNvPr>
          <p:cNvSpPr txBox="1"/>
          <p:nvPr/>
        </p:nvSpPr>
        <p:spPr>
          <a:xfrm>
            <a:off x="9518445" y="4372281"/>
            <a:ext cx="1727531" cy="338554"/>
          </a:xfrm>
          <a:prstGeom prst="rect">
            <a:avLst/>
          </a:prstGeom>
          <a:noFill/>
        </p:spPr>
        <p:txBody>
          <a:bodyPr wrap="square">
            <a:spAutoFit/>
          </a:bodyPr>
          <a:lstStyle/>
          <a:p>
            <a:r>
              <a:rPr lang="es-PE" sz="1600" dirty="0"/>
              <a:t>Túpac Amaru</a:t>
            </a:r>
          </a:p>
        </p:txBody>
      </p:sp>
      <p:sp>
        <p:nvSpPr>
          <p:cNvPr id="13" name="CuadroTexto 12">
            <a:extLst>
              <a:ext uri="{FF2B5EF4-FFF2-40B4-BE49-F238E27FC236}">
                <a16:creationId xmlns:a16="http://schemas.microsoft.com/office/drawing/2014/main" id="{54A7F27A-617C-4DB4-8380-60950509E3EC}"/>
              </a:ext>
            </a:extLst>
          </p:cNvPr>
          <p:cNvSpPr txBox="1"/>
          <p:nvPr/>
        </p:nvSpPr>
        <p:spPr>
          <a:xfrm>
            <a:off x="0" y="376653"/>
            <a:ext cx="12102860" cy="369332"/>
          </a:xfrm>
          <a:prstGeom prst="rect">
            <a:avLst/>
          </a:prstGeom>
          <a:noFill/>
        </p:spPr>
        <p:txBody>
          <a:bodyPr wrap="square">
            <a:spAutoFit/>
          </a:bodyPr>
          <a:lstStyle/>
          <a:p>
            <a:r>
              <a:rPr lang="es-ES" b="0" i="0" dirty="0">
                <a:solidFill>
                  <a:srgbClr val="464E5F"/>
                </a:solidFill>
                <a:effectLst/>
                <a:latin typeface="Poppins" panose="00000500000000000000" pitchFamily="2" charset="0"/>
                <a:cs typeface="Poppins" panose="00000500000000000000" pitchFamily="2" charset="0"/>
              </a:rPr>
              <a:t>Los 4 incas que hicieron resistencia a Pizarro fueron:</a:t>
            </a:r>
            <a:endParaRPr lang="es-PE" dirty="0"/>
          </a:p>
        </p:txBody>
      </p:sp>
    </p:spTree>
    <p:extLst>
      <p:ext uri="{BB962C8B-B14F-4D97-AF65-F5344CB8AC3E}">
        <p14:creationId xmlns:p14="http://schemas.microsoft.com/office/powerpoint/2010/main" val="660895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89B907F-D83C-49F5-B1E3-CF6B1C3F2C92}"/>
              </a:ext>
            </a:extLst>
          </p:cNvPr>
          <p:cNvSpPr txBox="1"/>
          <p:nvPr/>
        </p:nvSpPr>
        <p:spPr>
          <a:xfrm>
            <a:off x="0" y="0"/>
            <a:ext cx="12192000" cy="707886"/>
          </a:xfrm>
          <a:prstGeom prst="rect">
            <a:avLst/>
          </a:prstGeom>
          <a:noFill/>
        </p:spPr>
        <p:txBody>
          <a:bodyPr wrap="square">
            <a:spAutoFit/>
          </a:bodyPr>
          <a:lstStyle/>
          <a:p>
            <a:r>
              <a:rPr lang="es-ES" sz="2000" b="0" i="0" dirty="0">
                <a:solidFill>
                  <a:srgbClr val="464E5F"/>
                </a:solidFill>
                <a:effectLst/>
                <a:latin typeface="Poppins" panose="00000500000000000000" pitchFamily="2" charset="0"/>
                <a:cs typeface="Poppins" panose="00000500000000000000" pitchFamily="2" charset="0"/>
              </a:rPr>
              <a:t>6.- Luego de leer sobre los conflictos entre los españoles conquistadores, explica brevemente las guerras civiles entre ellos?</a:t>
            </a:r>
            <a:endParaRPr lang="es-PE" sz="2000" dirty="0"/>
          </a:p>
        </p:txBody>
      </p:sp>
      <p:sp>
        <p:nvSpPr>
          <p:cNvPr id="4" name="CuadroTexto 3">
            <a:extLst>
              <a:ext uri="{FF2B5EF4-FFF2-40B4-BE49-F238E27FC236}">
                <a16:creationId xmlns:a16="http://schemas.microsoft.com/office/drawing/2014/main" id="{68BCF3ED-2E0B-4984-8C18-D54C49E7BA5E}"/>
              </a:ext>
            </a:extLst>
          </p:cNvPr>
          <p:cNvSpPr txBox="1"/>
          <p:nvPr/>
        </p:nvSpPr>
        <p:spPr>
          <a:xfrm>
            <a:off x="0" y="707886"/>
            <a:ext cx="12192000" cy="2308324"/>
          </a:xfrm>
          <a:prstGeom prst="rect">
            <a:avLst/>
          </a:prstGeom>
          <a:noFill/>
        </p:spPr>
        <p:txBody>
          <a:bodyPr wrap="square">
            <a:spAutoFit/>
          </a:bodyPr>
          <a:lstStyle/>
          <a:p>
            <a:r>
              <a:rPr lang="es-ES" i="0" dirty="0">
                <a:solidFill>
                  <a:srgbClr val="202124"/>
                </a:solidFill>
                <a:effectLst/>
                <a:latin typeface="Poppins" panose="00000500000000000000" pitchFamily="2" charset="0"/>
                <a:cs typeface="Poppins" panose="00000500000000000000" pitchFamily="2" charset="0"/>
              </a:rPr>
              <a:t>Se denominan Guerras civiles entre los conquistadores del Perú a las luchas que surgieron entre conquistadores españoles del Imperio Incaico por la disputa de los territorios conquistados, así como por el control del poder político. Estas luchas se extendieron de 1537 a 1554, con intervalos de paz relativa.</a:t>
            </a:r>
          </a:p>
          <a:p>
            <a:r>
              <a:rPr lang="es-ES" i="0" dirty="0">
                <a:solidFill>
                  <a:srgbClr val="202122"/>
                </a:solidFill>
                <a:effectLst/>
                <a:latin typeface="Poppins" panose="00000500000000000000" pitchFamily="2" charset="0"/>
                <a:cs typeface="Poppins" panose="00000500000000000000" pitchFamily="2" charset="0"/>
              </a:rPr>
              <a:t>Su punto de partida fue la toma del Cuzco por parte de </a:t>
            </a:r>
            <a:r>
              <a:rPr lang="es-ES" dirty="0">
                <a:solidFill>
                  <a:srgbClr val="202122"/>
                </a:solidFill>
                <a:latin typeface="Poppins" panose="00000500000000000000" pitchFamily="2" charset="0"/>
                <a:cs typeface="Poppins" panose="00000500000000000000" pitchFamily="2" charset="0"/>
              </a:rPr>
              <a:t>Diego de Almagro,</a:t>
            </a:r>
            <a:r>
              <a:rPr lang="es-ES" i="0" dirty="0">
                <a:solidFill>
                  <a:srgbClr val="202122"/>
                </a:solidFill>
                <a:effectLst/>
                <a:latin typeface="Poppins" panose="00000500000000000000" pitchFamily="2" charset="0"/>
                <a:cs typeface="Poppins" panose="00000500000000000000" pitchFamily="2" charset="0"/>
              </a:rPr>
              <a:t> luego que el rebelde Manco Inca abandonara el cerco de dicha ciudad y se replegara a Vilcabamba. Su culminación ocurrió con el control de la última rebelión de encomenderos encabezada por Francisco Hernández Girón. Poco después llegó el tercer virrey del Perú, Andrés Hurtado de Mendoza, quien se encargó de realizar la pacificación definitiva del Perú.</a:t>
            </a:r>
            <a:endParaRPr lang="es-PE"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26275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534</Words>
  <Application>Microsoft Office PowerPoint</Application>
  <PresentationFormat>Panorámica</PresentationFormat>
  <Paragraphs>22</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Poppins</vt:lpstr>
      <vt:lpstr>Segoe UI Historic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HOME</dc:creator>
  <cp:lastModifiedBy>HOME</cp:lastModifiedBy>
  <cp:revision>4</cp:revision>
  <dcterms:created xsi:type="dcterms:W3CDTF">2021-12-15T20:09:24Z</dcterms:created>
  <dcterms:modified xsi:type="dcterms:W3CDTF">2021-12-16T14:04:58Z</dcterms:modified>
</cp:coreProperties>
</file>