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3" r:id="rId1"/>
  </p:sldMasterIdLst>
  <p:notesMasterIdLst>
    <p:notesMasterId r:id="rId9"/>
  </p:notesMasterIdLst>
  <p:handoutMasterIdLst>
    <p:handoutMasterId r:id="rId10"/>
  </p:handoutMasterIdLst>
  <p:sldIdLst>
    <p:sldId id="309" r:id="rId2"/>
    <p:sldId id="337" r:id="rId3"/>
    <p:sldId id="365" r:id="rId4"/>
    <p:sldId id="362" r:id="rId5"/>
    <p:sldId id="366" r:id="rId6"/>
    <p:sldId id="367" r:id="rId7"/>
    <p:sldId id="368" r:id="rId8"/>
  </p:sldIdLst>
  <p:sldSz cx="9144000" cy="6858000" type="screen4x3"/>
  <p:notesSz cx="6858000" cy="9945688"/>
  <p:defaultTextStyle>
    <a:defPPr>
      <a:defRPr lang="es-ES_tradnl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0">
          <p15:clr>
            <a:srgbClr val="A4A3A4"/>
          </p15:clr>
        </p15:guide>
        <p15:guide id="2" pos="4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  <a:srgbClr val="FFFF00"/>
    <a:srgbClr val="CC9900"/>
    <a:srgbClr val="FAF8D2"/>
    <a:srgbClr val="F9F7CB"/>
    <a:srgbClr val="FFFFCC"/>
    <a:srgbClr val="FF99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407" autoAdjust="0"/>
  </p:normalViewPr>
  <p:slideViewPr>
    <p:cSldViewPr>
      <p:cViewPr varScale="1">
        <p:scale>
          <a:sx n="65" d="100"/>
          <a:sy n="65" d="100"/>
        </p:scale>
        <p:origin x="764" y="40"/>
      </p:cViewPr>
      <p:guideLst>
        <p:guide orient="horz" pos="3360"/>
        <p:guide pos="4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73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s-PE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40B835BC-F49C-45AA-A727-D9A804BA69EB}" type="datetimeFigureOut">
              <a:rPr lang="es-PE"/>
              <a:pPr>
                <a:defRPr/>
              </a:pPr>
              <a:t>27/03/2022</a:t>
            </a:fld>
            <a:endParaRPr lang="es-PE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9447213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s-PE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9447213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1F4727B9-BBBD-4F9B-A71C-5540DF03D345}" type="slidenum">
              <a:rPr lang="es-PE"/>
              <a:pPr>
                <a:defRPr/>
              </a:pPr>
              <a:t>‹Nº›</a:t>
            </a:fld>
            <a:endParaRPr lang="es-P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2052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942975" y="746125"/>
            <a:ext cx="4972050" cy="37290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724400"/>
            <a:ext cx="5029200" cy="4475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noProof="0" smtClean="0"/>
              <a:t>Haga clic para modificar el estilo de texto del patrón</a:t>
            </a:r>
          </a:p>
          <a:p>
            <a:pPr lvl="1"/>
            <a:r>
              <a:rPr lang="es-ES_tradnl" noProof="0" smtClean="0"/>
              <a:t>Segundo nivel</a:t>
            </a:r>
          </a:p>
          <a:p>
            <a:pPr lvl="2"/>
            <a:r>
              <a:rPr lang="es-ES_tradnl" noProof="0" smtClean="0"/>
              <a:t>Tercer nivel</a:t>
            </a:r>
          </a:p>
          <a:p>
            <a:pPr lvl="3"/>
            <a:r>
              <a:rPr lang="es-ES_tradnl" noProof="0" smtClean="0"/>
              <a:t>Cuarto nivel</a:t>
            </a:r>
          </a:p>
          <a:p>
            <a:pPr lvl="4"/>
            <a:r>
              <a:rPr lang="es-ES_tradnl" noProof="0" smtClean="0"/>
              <a:t>Quinto nivel</a:t>
            </a:r>
          </a:p>
        </p:txBody>
      </p:sp>
      <p:sp>
        <p:nvSpPr>
          <p:cNvPr id="184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8800"/>
            <a:ext cx="29718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184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9448800"/>
            <a:ext cx="29718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48179CEC-BC29-4562-8FF8-B0BE6B8B9485}" type="slidenum">
              <a:rPr lang="es-ES_tradnl" altLang="es-PE"/>
              <a:pPr>
                <a:defRPr/>
              </a:pPr>
              <a:t>‹Nº›</a:t>
            </a:fld>
            <a:endParaRPr lang="es-ES_tradnl" altLang="es-P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P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238116-4A19-432D-9DBB-E3D0A3302E7C}" type="slidenum">
              <a:rPr lang="es-ES_tradnl" altLang="es-PE"/>
              <a:pPr>
                <a:defRPr/>
              </a:pPr>
              <a:t>‹Nº›</a:t>
            </a:fld>
            <a:endParaRPr lang="es-ES_tradnl" altLang="es-PE"/>
          </a:p>
        </p:txBody>
      </p:sp>
    </p:spTree>
    <p:extLst>
      <p:ext uri="{BB962C8B-B14F-4D97-AF65-F5344CB8AC3E}">
        <p14:creationId xmlns:p14="http://schemas.microsoft.com/office/powerpoint/2010/main" val="2765182833"/>
      </p:ext>
    </p:extLst>
  </p:cSld>
  <p:clrMapOvr>
    <a:masterClrMapping/>
  </p:clrMapOvr>
  <p:transition spd="slow">
    <p:rand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C10E00-1F5A-490D-8C97-A122C09C9F69}" type="slidenum">
              <a:rPr lang="es-ES_tradnl" altLang="es-PE"/>
              <a:pPr>
                <a:defRPr/>
              </a:pPr>
              <a:t>‹Nº›</a:t>
            </a:fld>
            <a:endParaRPr lang="es-ES_tradnl" altLang="es-PE"/>
          </a:p>
        </p:txBody>
      </p:sp>
    </p:spTree>
    <p:extLst>
      <p:ext uri="{BB962C8B-B14F-4D97-AF65-F5344CB8AC3E}">
        <p14:creationId xmlns:p14="http://schemas.microsoft.com/office/powerpoint/2010/main" val="2074536711"/>
      </p:ext>
    </p:extLst>
  </p:cSld>
  <p:clrMapOvr>
    <a:masterClrMapping/>
  </p:clrMapOvr>
  <p:transition spd="slow">
    <p:rand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605BA3-42DC-46A6-86E7-6626586116DE}" type="slidenum">
              <a:rPr lang="es-ES_tradnl" altLang="es-PE"/>
              <a:pPr>
                <a:defRPr/>
              </a:pPr>
              <a:t>‹Nº›</a:t>
            </a:fld>
            <a:endParaRPr lang="es-ES_tradnl" altLang="es-PE"/>
          </a:p>
        </p:txBody>
      </p:sp>
    </p:spTree>
    <p:extLst>
      <p:ext uri="{BB962C8B-B14F-4D97-AF65-F5344CB8AC3E}">
        <p14:creationId xmlns:p14="http://schemas.microsoft.com/office/powerpoint/2010/main" val="3662080412"/>
      </p:ext>
    </p:extLst>
  </p:cSld>
  <p:clrMapOvr>
    <a:masterClrMapping/>
  </p:clrMapOvr>
  <p:transition spd="slow"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0B9E86-4337-47E0-BDE2-22B35539E248}" type="slidenum">
              <a:rPr lang="es-ES_tradnl" altLang="es-PE"/>
              <a:pPr>
                <a:defRPr/>
              </a:pPr>
              <a:t>‹Nº›</a:t>
            </a:fld>
            <a:endParaRPr lang="es-ES_tradnl" altLang="es-PE"/>
          </a:p>
        </p:txBody>
      </p:sp>
    </p:spTree>
    <p:extLst>
      <p:ext uri="{BB962C8B-B14F-4D97-AF65-F5344CB8AC3E}">
        <p14:creationId xmlns:p14="http://schemas.microsoft.com/office/powerpoint/2010/main" val="409715771"/>
      </p:ext>
    </p:extLst>
  </p:cSld>
  <p:clrMapOvr>
    <a:masterClrMapping/>
  </p:clrMapOvr>
  <p:transition spd="slow">
    <p:rand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D12C55-5E01-45EA-B35D-90DD9A1A01A6}" type="slidenum">
              <a:rPr lang="es-ES_tradnl" altLang="es-PE"/>
              <a:pPr>
                <a:defRPr/>
              </a:pPr>
              <a:t>‹Nº›</a:t>
            </a:fld>
            <a:endParaRPr lang="es-ES_tradnl" altLang="es-PE"/>
          </a:p>
        </p:txBody>
      </p:sp>
    </p:spTree>
    <p:extLst>
      <p:ext uri="{BB962C8B-B14F-4D97-AF65-F5344CB8AC3E}">
        <p14:creationId xmlns:p14="http://schemas.microsoft.com/office/powerpoint/2010/main" val="4032262301"/>
      </p:ext>
    </p:extLst>
  </p:cSld>
  <p:clrMapOvr>
    <a:masterClrMapping/>
  </p:clrMapOvr>
  <p:transition spd="slow"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42A5CD-89E5-4075-B594-BBAA270BCFA4}" type="slidenum">
              <a:rPr lang="es-ES_tradnl" altLang="es-PE"/>
              <a:pPr>
                <a:defRPr/>
              </a:pPr>
              <a:t>‹Nº›</a:t>
            </a:fld>
            <a:endParaRPr lang="es-ES_tradnl" altLang="es-PE"/>
          </a:p>
        </p:txBody>
      </p:sp>
    </p:spTree>
    <p:extLst>
      <p:ext uri="{BB962C8B-B14F-4D97-AF65-F5344CB8AC3E}">
        <p14:creationId xmlns:p14="http://schemas.microsoft.com/office/powerpoint/2010/main" val="3208790891"/>
      </p:ext>
    </p:extLst>
  </p:cSld>
  <p:clrMapOvr>
    <a:masterClrMapping/>
  </p:clrMapOvr>
  <p:transition spd="slow">
    <p:rand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C99BC3-117D-4E7C-AE01-D1BFAA783857}" type="slidenum">
              <a:rPr lang="es-ES_tradnl" altLang="es-PE"/>
              <a:pPr>
                <a:defRPr/>
              </a:pPr>
              <a:t>‹Nº›</a:t>
            </a:fld>
            <a:endParaRPr lang="es-ES_tradnl" altLang="es-PE"/>
          </a:p>
        </p:txBody>
      </p:sp>
    </p:spTree>
    <p:extLst>
      <p:ext uri="{BB962C8B-B14F-4D97-AF65-F5344CB8AC3E}">
        <p14:creationId xmlns:p14="http://schemas.microsoft.com/office/powerpoint/2010/main" val="1862893506"/>
      </p:ext>
    </p:extLst>
  </p:cSld>
  <p:clrMapOvr>
    <a:masterClrMapping/>
  </p:clrMapOvr>
  <p:transition spd="slow">
    <p:rand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5ADDF5-98A9-4D29-A85F-834DB0AC8BFE}" type="slidenum">
              <a:rPr lang="es-ES_tradnl" altLang="es-PE"/>
              <a:pPr>
                <a:defRPr/>
              </a:pPr>
              <a:t>‹Nº›</a:t>
            </a:fld>
            <a:endParaRPr lang="es-ES_tradnl" altLang="es-PE"/>
          </a:p>
        </p:txBody>
      </p:sp>
    </p:spTree>
    <p:extLst>
      <p:ext uri="{BB962C8B-B14F-4D97-AF65-F5344CB8AC3E}">
        <p14:creationId xmlns:p14="http://schemas.microsoft.com/office/powerpoint/2010/main" val="4275463587"/>
      </p:ext>
    </p:extLst>
  </p:cSld>
  <p:clrMapOvr>
    <a:masterClrMapping/>
  </p:clrMapOvr>
  <p:transition spd="slow">
    <p:rand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7E8727-3B64-4E1F-BE5B-B7C9C01F2B42}" type="slidenum">
              <a:rPr lang="es-ES_tradnl" altLang="es-PE"/>
              <a:pPr>
                <a:defRPr/>
              </a:pPr>
              <a:t>‹Nº›</a:t>
            </a:fld>
            <a:endParaRPr lang="es-ES_tradnl" altLang="es-PE"/>
          </a:p>
        </p:txBody>
      </p:sp>
    </p:spTree>
    <p:extLst>
      <p:ext uri="{BB962C8B-B14F-4D97-AF65-F5344CB8AC3E}">
        <p14:creationId xmlns:p14="http://schemas.microsoft.com/office/powerpoint/2010/main" val="438074723"/>
      </p:ext>
    </p:extLst>
  </p:cSld>
  <p:clrMapOvr>
    <a:masterClrMapping/>
  </p:clrMapOvr>
  <p:transition spd="slow">
    <p:rand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9D9E1C-5367-40A1-9967-68B2CCB1EA87}" type="slidenum">
              <a:rPr lang="es-ES_tradnl" altLang="es-PE"/>
              <a:pPr>
                <a:defRPr/>
              </a:pPr>
              <a:t>‹Nº›</a:t>
            </a:fld>
            <a:endParaRPr lang="es-ES_tradnl" altLang="es-PE"/>
          </a:p>
        </p:txBody>
      </p:sp>
    </p:spTree>
    <p:extLst>
      <p:ext uri="{BB962C8B-B14F-4D97-AF65-F5344CB8AC3E}">
        <p14:creationId xmlns:p14="http://schemas.microsoft.com/office/powerpoint/2010/main" val="2397243586"/>
      </p:ext>
    </p:extLst>
  </p:cSld>
  <p:clrMapOvr>
    <a:masterClrMapping/>
  </p:clrMapOvr>
  <p:transition spd="slow">
    <p:rand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PE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9E002C-E5E3-4D3B-BC2E-7FC767FD2958}" type="slidenum">
              <a:rPr lang="es-ES_tradnl" altLang="es-PE"/>
              <a:pPr>
                <a:defRPr/>
              </a:pPr>
              <a:t>‹Nº›</a:t>
            </a:fld>
            <a:endParaRPr lang="es-ES_tradnl" altLang="es-PE"/>
          </a:p>
        </p:txBody>
      </p:sp>
    </p:spTree>
    <p:extLst>
      <p:ext uri="{BB962C8B-B14F-4D97-AF65-F5344CB8AC3E}">
        <p14:creationId xmlns:p14="http://schemas.microsoft.com/office/powerpoint/2010/main" val="3961870049"/>
      </p:ext>
    </p:extLst>
  </p:cSld>
  <p:clrMapOvr>
    <a:masterClrMapping/>
  </p:clrMapOvr>
  <p:transition spd="slow">
    <p:rand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altLang="es-PE" smtClean="0"/>
              <a:t>Haga clic para modificar el estilo de título del patrón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altLang="es-PE" smtClean="0"/>
              <a:t>Haga clic para modificar el estilo de texto del patrón</a:t>
            </a:r>
          </a:p>
          <a:p>
            <a:pPr lvl="1"/>
            <a:r>
              <a:rPr lang="es-ES_tradnl" altLang="es-PE" smtClean="0"/>
              <a:t>Segundo nivel</a:t>
            </a:r>
          </a:p>
          <a:p>
            <a:pPr lvl="2"/>
            <a:r>
              <a:rPr lang="es-ES_tradnl" altLang="es-PE" smtClean="0"/>
              <a:t>Tercer nivel</a:t>
            </a:r>
          </a:p>
          <a:p>
            <a:pPr lvl="3"/>
            <a:r>
              <a:rPr lang="es-ES_tradnl" altLang="es-PE" smtClean="0"/>
              <a:t>Cuarto nivel</a:t>
            </a:r>
          </a:p>
          <a:p>
            <a:pPr lvl="4"/>
            <a:r>
              <a:rPr lang="es-ES_tradnl" altLang="es-PE" smtClean="0"/>
              <a:t>Quinto nivel</a:t>
            </a:r>
          </a:p>
        </p:txBody>
      </p:sp>
      <p:sp>
        <p:nvSpPr>
          <p:cNvPr id="573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73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73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26353A09-A7C4-41F6-A411-7CFA8595B675}" type="slidenum">
              <a:rPr lang="es-ES_tradnl" altLang="es-PE"/>
              <a:pPr>
                <a:defRPr/>
              </a:pPr>
              <a:t>‹Nº›</a:t>
            </a:fld>
            <a:endParaRPr lang="es-ES_tradnl" altLang="es-P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transition spd="slow">
    <p:random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P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WordArt 2"/>
          <p:cNvSpPr>
            <a:spLocks noChangeArrowheads="1" noChangeShapeType="1" noTextEdit="1"/>
          </p:cNvSpPr>
          <p:nvPr/>
        </p:nvSpPr>
        <p:spPr bwMode="auto">
          <a:xfrm>
            <a:off x="1979613" y="2276475"/>
            <a:ext cx="5616575" cy="10080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8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3300"/>
                </a:solidFill>
                <a:latin typeface="Arial Black" panose="020B0A04020102020204" pitchFamily="34" charset="0"/>
              </a:rPr>
              <a:t>Porcentajes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0"/>
          <p:cNvSpPr txBox="1">
            <a:spLocks noChangeArrowheads="1"/>
          </p:cNvSpPr>
          <p:nvPr/>
        </p:nvSpPr>
        <p:spPr bwMode="auto">
          <a:xfrm>
            <a:off x="900113" y="639763"/>
            <a:ext cx="57594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s-ES" altLang="es-PE" sz="2400" b="1">
                <a:solidFill>
                  <a:srgbClr val="C00000"/>
                </a:solidFill>
                <a:latin typeface="Arial" panose="020B0604020202020204" pitchFamily="34" charset="0"/>
              </a:rPr>
              <a:t>Definición:</a:t>
            </a:r>
          </a:p>
        </p:txBody>
      </p:sp>
      <p:sp>
        <p:nvSpPr>
          <p:cNvPr id="4" name="Rectángulo 3"/>
          <p:cNvSpPr>
            <a:spLocks noChangeArrowheads="1"/>
          </p:cNvSpPr>
          <p:nvPr/>
        </p:nvSpPr>
        <p:spPr bwMode="auto">
          <a:xfrm>
            <a:off x="900113" y="2444750"/>
            <a:ext cx="453548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s-ES" altLang="es-PE" sz="2400" b="1">
                <a:solidFill>
                  <a:srgbClr val="C00000"/>
                </a:solidFill>
                <a:latin typeface="Arial" panose="020B0604020202020204" pitchFamily="34" charset="0"/>
              </a:rPr>
              <a:t>La parte y el todo</a:t>
            </a: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6463" y="666750"/>
            <a:ext cx="3959225" cy="868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463" y="2420938"/>
            <a:ext cx="26987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8133" r="10405"/>
          <a:stretch>
            <a:fillRect/>
          </a:stretch>
        </p:blipFill>
        <p:spPr bwMode="auto">
          <a:xfrm>
            <a:off x="468313" y="4437063"/>
            <a:ext cx="4333875" cy="79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Rectángulo 12"/>
          <p:cNvSpPr>
            <a:spLocks noChangeArrowheads="1"/>
          </p:cNvSpPr>
          <p:nvPr/>
        </p:nvSpPr>
        <p:spPr bwMode="auto">
          <a:xfrm>
            <a:off x="1042988" y="1666875"/>
            <a:ext cx="453548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s-ES" altLang="es-PE" sz="2400" b="1">
                <a:solidFill>
                  <a:srgbClr val="C00000"/>
                </a:solidFill>
                <a:latin typeface="Arial" panose="020B0604020202020204" pitchFamily="34" charset="0"/>
              </a:rPr>
              <a:t>0.75   =  75/100  =  75%  = 3/4</a:t>
            </a:r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162" b="23026"/>
          <a:stretch>
            <a:fillRect/>
          </a:stretch>
        </p:blipFill>
        <p:spPr bwMode="auto">
          <a:xfrm>
            <a:off x="4486275" y="4365625"/>
            <a:ext cx="4657725" cy="935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Imagen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231" t="22191" r="26959" b="49509"/>
          <a:stretch>
            <a:fillRect/>
          </a:stretch>
        </p:blipFill>
        <p:spPr bwMode="auto">
          <a:xfrm>
            <a:off x="5003800" y="3068638"/>
            <a:ext cx="3581400" cy="1008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Imagen 1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1467" b="78297"/>
          <a:stretch>
            <a:fillRect/>
          </a:stretch>
        </p:blipFill>
        <p:spPr bwMode="auto">
          <a:xfrm>
            <a:off x="684213" y="3213100"/>
            <a:ext cx="3340100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3059113" y="549275"/>
            <a:ext cx="1152525" cy="400050"/>
          </a:xfrm>
          <a:prstGeom prst="rect">
            <a:avLst/>
          </a:prstGeom>
          <a:solidFill>
            <a:srgbClr val="FFC000">
              <a:alpha val="61176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s-ES" altLang="en-US" sz="2000"/>
              <a:t>30/100</a:t>
            </a:r>
            <a:endParaRPr lang="es-MX" altLang="en-US" sz="2000" b="1">
              <a:solidFill>
                <a:srgbClr val="C00000"/>
              </a:solidFill>
            </a:endParaRPr>
          </a:p>
        </p:txBody>
      </p:sp>
      <p:sp>
        <p:nvSpPr>
          <p:cNvPr id="5" name="Rectangle 17"/>
          <p:cNvSpPr>
            <a:spLocks noChangeArrowheads="1"/>
          </p:cNvSpPr>
          <p:nvPr/>
        </p:nvSpPr>
        <p:spPr bwMode="auto">
          <a:xfrm>
            <a:off x="1042988" y="188913"/>
            <a:ext cx="669766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s-ES" altLang="en-US" sz="1400" b="1">
                <a:cs typeface="Times New Roman" panose="02020603050405020304" pitchFamily="18" charset="0"/>
              </a:rPr>
              <a:t>Porcentaje   </a:t>
            </a:r>
            <a:r>
              <a:rPr lang="es-ES" altLang="en-US" sz="1600">
                <a:cs typeface="Times New Roman" panose="02020603050405020304" pitchFamily="18" charset="0"/>
              </a:rPr>
              <a:t>             </a:t>
            </a:r>
            <a:r>
              <a:rPr lang="es-ES" altLang="en-US" sz="1400" b="1">
                <a:cs typeface="Times New Roman" panose="02020603050405020304" pitchFamily="18" charset="0"/>
              </a:rPr>
              <a:t>Fracción de 100                 N. decimal                  Fracción</a:t>
            </a:r>
            <a:endParaRPr lang="es-ES" altLang="en-US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1042988" y="549275"/>
            <a:ext cx="1144587" cy="400050"/>
          </a:xfrm>
          <a:prstGeom prst="rect">
            <a:avLst/>
          </a:prstGeom>
          <a:solidFill>
            <a:srgbClr val="FFC000">
              <a:alpha val="61176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s-ES" altLang="en-US" sz="2000"/>
              <a:t> 30%</a:t>
            </a:r>
            <a:endParaRPr lang="es-MX" altLang="en-US" sz="2000" b="1">
              <a:solidFill>
                <a:srgbClr val="C00000"/>
              </a:solidFill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5076825" y="549275"/>
            <a:ext cx="790575" cy="400050"/>
          </a:xfrm>
          <a:prstGeom prst="rect">
            <a:avLst/>
          </a:prstGeom>
          <a:solidFill>
            <a:srgbClr val="FFC000">
              <a:alpha val="61176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s-ES" altLang="en-US" sz="2000"/>
              <a:t>0.3</a:t>
            </a:r>
            <a:endParaRPr lang="es-MX" altLang="en-US" sz="2000" b="1">
              <a:solidFill>
                <a:srgbClr val="C00000"/>
              </a:solidFill>
            </a:endParaRPr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6804025" y="549275"/>
            <a:ext cx="1152525" cy="400050"/>
          </a:xfrm>
          <a:prstGeom prst="rect">
            <a:avLst/>
          </a:prstGeom>
          <a:solidFill>
            <a:srgbClr val="FFC000">
              <a:alpha val="61176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s-ES" altLang="en-US" sz="2000"/>
              <a:t>3/10   </a:t>
            </a:r>
            <a:endParaRPr lang="es-MX" altLang="en-US" sz="2000" b="1">
              <a:solidFill>
                <a:srgbClr val="C00000"/>
              </a:solidFill>
            </a:endParaRP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3059113" y="981075"/>
            <a:ext cx="1152525" cy="400050"/>
          </a:xfrm>
          <a:prstGeom prst="rect">
            <a:avLst/>
          </a:prstGeom>
          <a:solidFill>
            <a:srgbClr val="FFC000">
              <a:alpha val="61176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s-ES" altLang="en-US" sz="2000"/>
              <a:t>120/100</a:t>
            </a:r>
            <a:endParaRPr lang="es-MX" altLang="en-US" sz="2000" b="1">
              <a:solidFill>
                <a:srgbClr val="C00000"/>
              </a:solidFill>
            </a:endParaRPr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1042988" y="981075"/>
            <a:ext cx="1144587" cy="400050"/>
          </a:xfrm>
          <a:prstGeom prst="rect">
            <a:avLst/>
          </a:prstGeom>
          <a:solidFill>
            <a:srgbClr val="FFC000">
              <a:alpha val="61176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s-ES" altLang="en-US" sz="2000"/>
              <a:t>120%</a:t>
            </a:r>
            <a:endParaRPr lang="es-MX" altLang="en-US" sz="2000" b="1">
              <a:solidFill>
                <a:srgbClr val="C00000"/>
              </a:solidFill>
            </a:endParaRPr>
          </a:p>
        </p:txBody>
      </p:sp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5076825" y="981075"/>
            <a:ext cx="790575" cy="400050"/>
          </a:xfrm>
          <a:prstGeom prst="rect">
            <a:avLst/>
          </a:prstGeom>
          <a:solidFill>
            <a:srgbClr val="FFC000">
              <a:alpha val="61176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s-ES" altLang="en-US" sz="2000"/>
              <a:t>1.2</a:t>
            </a:r>
            <a:endParaRPr lang="es-MX" altLang="en-US" sz="2000" b="1">
              <a:solidFill>
                <a:srgbClr val="C00000"/>
              </a:solidFill>
            </a:endParaRPr>
          </a:p>
        </p:txBody>
      </p:sp>
      <p:sp>
        <p:nvSpPr>
          <p:cNvPr id="12" name="Rectangle 6"/>
          <p:cNvSpPr>
            <a:spLocks noChangeArrowheads="1"/>
          </p:cNvSpPr>
          <p:nvPr/>
        </p:nvSpPr>
        <p:spPr bwMode="auto">
          <a:xfrm>
            <a:off x="6804025" y="981075"/>
            <a:ext cx="647700" cy="400050"/>
          </a:xfrm>
          <a:prstGeom prst="rect">
            <a:avLst/>
          </a:prstGeom>
          <a:solidFill>
            <a:srgbClr val="FFC000">
              <a:alpha val="61176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s-ES" altLang="en-US" sz="2000"/>
              <a:t>6/5   </a:t>
            </a:r>
            <a:endParaRPr lang="es-MX" altLang="en-US" sz="2000" b="1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9498905"/>
      </p:ext>
    </p:extLst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ChangeArrowheads="1"/>
          </p:cNvSpPr>
          <p:nvPr/>
        </p:nvSpPr>
        <p:spPr bwMode="auto">
          <a:xfrm>
            <a:off x="827088" y="1052513"/>
            <a:ext cx="71501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590550" algn="l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590550" algn="l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5905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59055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59055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59055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59055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59055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59055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ES" altLang="es-PE" sz="1800">
                <a:latin typeface="Arial" panose="020B0604020202020204" pitchFamily="34" charset="0"/>
                <a:cs typeface="Times New Roman" panose="02020603050405020304" pitchFamily="18" charset="0"/>
              </a:rPr>
              <a:t>El 25%  de un aula de 28 alumnos juegan tenis ¿Cuántos alumnos juegan tenis?  </a:t>
            </a:r>
            <a:endParaRPr lang="es-ES" altLang="es-PE" sz="1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900113" y="2997200"/>
            <a:ext cx="71501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590550" algn="l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590550" algn="l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5905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59055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59055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59055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59055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59055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59055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ES" altLang="es-PE" sz="1800">
                <a:latin typeface="Arial" panose="020B0604020202020204" pitchFamily="34" charset="0"/>
                <a:cs typeface="Times New Roman" panose="02020603050405020304" pitchFamily="18" charset="0"/>
              </a:rPr>
              <a:t>7 alumnos juegan tenis y son el 25%  de un aula ¿Cuántos alumnos tiene el aula?   </a:t>
            </a:r>
            <a:endParaRPr lang="es-ES" altLang="es-PE" sz="1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196" name="Rectangle 3"/>
          <p:cNvSpPr>
            <a:spLocks noChangeArrowheads="1"/>
          </p:cNvSpPr>
          <p:nvPr/>
        </p:nvSpPr>
        <p:spPr bwMode="auto">
          <a:xfrm>
            <a:off x="900113" y="4868863"/>
            <a:ext cx="71501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590550" algn="l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590550" algn="l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5905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59055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59055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59055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59055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59055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59055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ES" altLang="es-PE" sz="1800" dirty="0">
                <a:latin typeface="Arial" panose="020B0604020202020204" pitchFamily="34" charset="0"/>
                <a:cs typeface="Times New Roman" panose="02020603050405020304" pitchFamily="18" charset="0"/>
              </a:rPr>
              <a:t>7 alumnos de un aula de </a:t>
            </a:r>
            <a:r>
              <a:rPr lang="es-ES" altLang="es-PE" sz="1800" dirty="0" smtClean="0">
                <a:latin typeface="Arial" panose="020B0604020202020204" pitchFamily="34" charset="0"/>
                <a:cs typeface="Times New Roman" panose="02020603050405020304" pitchFamily="18" charset="0"/>
              </a:rPr>
              <a:t>28  </a:t>
            </a:r>
            <a:r>
              <a:rPr lang="es-ES" altLang="es-PE" sz="1800" dirty="0">
                <a:latin typeface="Arial" panose="020B0604020202020204" pitchFamily="34" charset="0"/>
                <a:cs typeface="Times New Roman" panose="02020603050405020304" pitchFamily="18" charset="0"/>
              </a:rPr>
              <a:t>juegan tenis ¿Cuánto es el porcentaje que juega tenis?  </a:t>
            </a:r>
            <a:endParaRPr lang="es-ES" altLang="es-PE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9"/>
          <p:cNvSpPr>
            <a:spLocks noChangeArrowheads="1"/>
          </p:cNvSpPr>
          <p:nvPr/>
        </p:nvSpPr>
        <p:spPr bwMode="auto">
          <a:xfrm>
            <a:off x="0" y="1552575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es-ES" altLang="en-US" sz="1200">
                <a:cs typeface="Times New Roman" panose="02020603050405020304" pitchFamily="18" charset="0"/>
              </a:rPr>
              <a:t>	  			</a:t>
            </a:r>
            <a:endParaRPr lang="es-ES" altLang="en-US"/>
          </a:p>
        </p:txBody>
      </p:sp>
      <p:sp>
        <p:nvSpPr>
          <p:cNvPr id="9" name="Text Box 40"/>
          <p:cNvSpPr txBox="1">
            <a:spLocks noChangeArrowheads="1"/>
          </p:cNvSpPr>
          <p:nvPr/>
        </p:nvSpPr>
        <p:spPr bwMode="auto">
          <a:xfrm>
            <a:off x="791369" y="2002374"/>
            <a:ext cx="8207375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s-ES" altLang="en-US" sz="2000" dirty="0" smtClean="0"/>
              <a:t>                                  </a:t>
            </a:r>
            <a:endParaRPr lang="es-PE" altLang="en-US" sz="2000" dirty="0"/>
          </a:p>
          <a:p>
            <a:r>
              <a:rPr lang="es-ES" altLang="en-US" sz="2000" dirty="0"/>
              <a:t>                                         </a:t>
            </a:r>
            <a:endParaRPr lang="es-PE" altLang="en-US" sz="2000" dirty="0"/>
          </a:p>
          <a:p>
            <a:r>
              <a:rPr lang="es-ES" altLang="en-US" sz="2000" dirty="0"/>
              <a:t>                75%  x  </a:t>
            </a:r>
            <a:r>
              <a:rPr lang="es-ES" altLang="en-US" sz="2000" dirty="0" smtClean="0"/>
              <a:t>24   = </a:t>
            </a:r>
            <a:endParaRPr lang="es-PE" altLang="en-US" sz="2000" dirty="0"/>
          </a:p>
          <a:p>
            <a:r>
              <a:rPr lang="es-ES" altLang="en-US" sz="2000" dirty="0"/>
              <a:t> </a:t>
            </a:r>
            <a:endParaRPr lang="es-PE" altLang="en-US" sz="2000" dirty="0"/>
          </a:p>
        </p:txBody>
      </p:sp>
      <p:sp>
        <p:nvSpPr>
          <p:cNvPr id="23" name="Rectangle 6"/>
          <p:cNvSpPr>
            <a:spLocks noChangeArrowheads="1"/>
          </p:cNvSpPr>
          <p:nvPr/>
        </p:nvSpPr>
        <p:spPr bwMode="auto">
          <a:xfrm>
            <a:off x="3276600" y="1989138"/>
            <a:ext cx="3024188" cy="40005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defRPr/>
            </a:pPr>
            <a:r>
              <a:rPr lang="en-US" sz="2000" b="1" dirty="0">
                <a:latin typeface="Arial" charset="0"/>
              </a:rPr>
              <a:t>TODO</a:t>
            </a:r>
            <a:r>
              <a:rPr lang="en-US" sz="2000" dirty="0">
                <a:latin typeface="Arial" charset="0"/>
              </a:rPr>
              <a:t> (total, </a:t>
            </a:r>
            <a:r>
              <a:rPr lang="en-US" sz="2000" dirty="0" err="1">
                <a:latin typeface="Arial" charset="0"/>
              </a:rPr>
              <a:t>número</a:t>
            </a:r>
            <a:r>
              <a:rPr lang="en-US" sz="2000" dirty="0">
                <a:latin typeface="Arial" charset="0"/>
              </a:rPr>
              <a:t>)</a:t>
            </a:r>
            <a:endParaRPr lang="es-MX" sz="2000" b="1" dirty="0">
              <a:solidFill>
                <a:srgbClr val="C00000"/>
              </a:solidFill>
              <a:latin typeface="Arial" charset="0"/>
            </a:endParaRPr>
          </a:p>
        </p:txBody>
      </p:sp>
      <p:sp>
        <p:nvSpPr>
          <p:cNvPr id="29698" name="AutoShape 2"/>
          <p:cNvSpPr>
            <a:spLocks noChangeArrowheads="1"/>
          </p:cNvSpPr>
          <p:nvPr/>
        </p:nvSpPr>
        <p:spPr bwMode="auto">
          <a:xfrm rot="-5400000">
            <a:off x="3887787" y="2744788"/>
            <a:ext cx="288925" cy="647700"/>
          </a:xfrm>
          <a:custGeom>
            <a:avLst/>
            <a:gdLst>
              <a:gd name="T0" fmla="*/ 482730085 w 21600"/>
              <a:gd name="T1" fmla="*/ 0 h 21600"/>
              <a:gd name="T2" fmla="*/ 482730085 w 21600"/>
              <a:gd name="T3" fmla="*/ 2147483647 h 21600"/>
              <a:gd name="T4" fmla="*/ 103306110 w 21600"/>
              <a:gd name="T5" fmla="*/ 2147483647 h 21600"/>
              <a:gd name="T6" fmla="*/ 689342225 w 21600"/>
              <a:gd name="T7" fmla="*/ 2147483647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2912 h 21600"/>
              <a:gd name="T14" fmla="*/ 18227 w 21600"/>
              <a:gd name="T15" fmla="*/ 9246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lnTo>
                  <a:pt x="21600" y="6079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699" name="AutoShape 3"/>
          <p:cNvSpPr>
            <a:spLocks noChangeArrowheads="1"/>
          </p:cNvSpPr>
          <p:nvPr/>
        </p:nvSpPr>
        <p:spPr bwMode="auto">
          <a:xfrm>
            <a:off x="1374775" y="2668588"/>
            <a:ext cx="527050" cy="344487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786573738 h 21600"/>
              <a:gd name="T4" fmla="*/ 1146126858 w 21600"/>
              <a:gd name="T5" fmla="*/ 1397429777 h 21600"/>
              <a:gd name="T6" fmla="*/ 2147483647 w 21600"/>
              <a:gd name="T7" fmla="*/ 393286869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2912 h 21600"/>
              <a:gd name="T14" fmla="*/ 18227 w 21600"/>
              <a:gd name="T15" fmla="*/ 9246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lnTo>
                  <a:pt x="21600" y="6079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700" name="AutoShape 4"/>
          <p:cNvSpPr>
            <a:spLocks noChangeArrowheads="1"/>
          </p:cNvSpPr>
          <p:nvPr/>
        </p:nvSpPr>
        <p:spPr bwMode="auto">
          <a:xfrm>
            <a:off x="2916238" y="2133600"/>
            <a:ext cx="228600" cy="457200"/>
          </a:xfrm>
          <a:custGeom>
            <a:avLst/>
            <a:gdLst>
              <a:gd name="T0" fmla="*/ 189763495 w 21600"/>
              <a:gd name="T1" fmla="*/ 0 h 21600"/>
              <a:gd name="T2" fmla="*/ 189763495 w 21600"/>
              <a:gd name="T3" fmla="*/ 2147483647 h 21600"/>
              <a:gd name="T4" fmla="*/ 40609689 w 21600"/>
              <a:gd name="T5" fmla="*/ 2147483647 h 21600"/>
              <a:gd name="T6" fmla="*/ 270984017 w 21600"/>
              <a:gd name="T7" fmla="*/ 1220228742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2912 h 21600"/>
              <a:gd name="T14" fmla="*/ 18227 w 21600"/>
              <a:gd name="T15" fmla="*/ 9246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lnTo>
                  <a:pt x="21600" y="6079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" name="Rectangle 6"/>
          <p:cNvSpPr>
            <a:spLocks noChangeArrowheads="1"/>
          </p:cNvSpPr>
          <p:nvPr/>
        </p:nvSpPr>
        <p:spPr bwMode="auto">
          <a:xfrm>
            <a:off x="4356100" y="2924175"/>
            <a:ext cx="2160588" cy="40163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defRPr/>
            </a:pPr>
            <a:r>
              <a:rPr lang="en-US" sz="2000" b="1" dirty="0">
                <a:latin typeface="Arial" charset="0"/>
              </a:rPr>
              <a:t>PARTE</a:t>
            </a:r>
            <a:r>
              <a:rPr lang="en-US" sz="2000" dirty="0">
                <a:latin typeface="Arial" charset="0"/>
              </a:rPr>
              <a:t> (del total)</a:t>
            </a:r>
            <a:endParaRPr lang="es-MX" sz="2000" b="1" dirty="0">
              <a:solidFill>
                <a:srgbClr val="C00000"/>
              </a:solidFill>
              <a:latin typeface="Arial" charset="0"/>
            </a:endParaRPr>
          </a:p>
        </p:txBody>
      </p:sp>
      <p:sp>
        <p:nvSpPr>
          <p:cNvPr id="29" name="Rectangle 6"/>
          <p:cNvSpPr>
            <a:spLocks noChangeArrowheads="1"/>
          </p:cNvSpPr>
          <p:nvPr/>
        </p:nvSpPr>
        <p:spPr bwMode="auto">
          <a:xfrm>
            <a:off x="323850" y="3068638"/>
            <a:ext cx="2087563" cy="40005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defRPr/>
            </a:pPr>
            <a:r>
              <a:rPr lang="en-US" sz="2000" b="1" dirty="0">
                <a:latin typeface="Arial" charset="0"/>
              </a:rPr>
              <a:t>PORCENTAJE </a:t>
            </a:r>
            <a:endParaRPr lang="es-MX" sz="2000" b="1" dirty="0">
              <a:solidFill>
                <a:srgbClr val="C00000"/>
              </a:solidFill>
              <a:latin typeface="Arial" charset="0"/>
            </a:endParaRPr>
          </a:p>
        </p:txBody>
      </p:sp>
      <p:sp>
        <p:nvSpPr>
          <p:cNvPr id="31" name="Rectangle 6"/>
          <p:cNvSpPr>
            <a:spLocks noChangeArrowheads="1"/>
          </p:cNvSpPr>
          <p:nvPr/>
        </p:nvSpPr>
        <p:spPr bwMode="auto">
          <a:xfrm>
            <a:off x="6443663" y="1989138"/>
            <a:ext cx="792162" cy="400050"/>
          </a:xfrm>
          <a:prstGeom prst="rect">
            <a:avLst/>
          </a:prstGeom>
          <a:solidFill>
            <a:srgbClr val="FFC000">
              <a:alpha val="61176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s-MX" altLang="en-US" sz="2000" b="1" dirty="0" smtClean="0">
                <a:solidFill>
                  <a:srgbClr val="C00000"/>
                </a:solidFill>
              </a:rPr>
              <a:t>b.</a:t>
            </a:r>
            <a:endParaRPr lang="es-MX" altLang="en-US" sz="2000" b="1" dirty="0">
              <a:solidFill>
                <a:srgbClr val="C00000"/>
              </a:solidFill>
            </a:endParaRPr>
          </a:p>
        </p:txBody>
      </p:sp>
      <p:sp>
        <p:nvSpPr>
          <p:cNvPr id="32" name="Rectangle 6"/>
          <p:cNvSpPr>
            <a:spLocks noChangeArrowheads="1"/>
          </p:cNvSpPr>
          <p:nvPr/>
        </p:nvSpPr>
        <p:spPr bwMode="auto">
          <a:xfrm>
            <a:off x="6659563" y="2924175"/>
            <a:ext cx="792162" cy="401638"/>
          </a:xfrm>
          <a:prstGeom prst="rect">
            <a:avLst/>
          </a:prstGeom>
          <a:solidFill>
            <a:srgbClr val="FFC000">
              <a:alpha val="61176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s-MX" altLang="en-US" sz="2000" b="1" dirty="0" smtClean="0">
                <a:solidFill>
                  <a:srgbClr val="C00000"/>
                </a:solidFill>
              </a:rPr>
              <a:t>a.</a:t>
            </a:r>
            <a:endParaRPr lang="es-MX" altLang="en-US" sz="2000" b="1" dirty="0">
              <a:solidFill>
                <a:srgbClr val="C00000"/>
              </a:solidFill>
            </a:endParaRPr>
          </a:p>
        </p:txBody>
      </p:sp>
      <p:sp>
        <p:nvSpPr>
          <p:cNvPr id="33" name="Rectangle 6"/>
          <p:cNvSpPr>
            <a:spLocks noChangeArrowheads="1"/>
          </p:cNvSpPr>
          <p:nvPr/>
        </p:nvSpPr>
        <p:spPr bwMode="auto">
          <a:xfrm>
            <a:off x="395288" y="2565400"/>
            <a:ext cx="792162" cy="400050"/>
          </a:xfrm>
          <a:prstGeom prst="rect">
            <a:avLst/>
          </a:prstGeom>
          <a:solidFill>
            <a:srgbClr val="FFC000">
              <a:alpha val="61176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s-MX" altLang="en-US" sz="2000" b="1" dirty="0" smtClean="0">
                <a:solidFill>
                  <a:srgbClr val="C00000"/>
                </a:solidFill>
              </a:rPr>
              <a:t>c.</a:t>
            </a:r>
            <a:endParaRPr lang="es-MX" altLang="en-US" sz="2000" b="1" dirty="0">
              <a:solidFill>
                <a:srgbClr val="C00000"/>
              </a:solidFill>
            </a:endParaRPr>
          </a:p>
        </p:txBody>
      </p:sp>
      <p:sp>
        <p:nvSpPr>
          <p:cNvPr id="34" name="Text Box 40"/>
          <p:cNvSpPr txBox="1">
            <a:spLocks noChangeArrowheads="1"/>
          </p:cNvSpPr>
          <p:nvPr/>
        </p:nvSpPr>
        <p:spPr bwMode="auto">
          <a:xfrm>
            <a:off x="611188" y="3500438"/>
            <a:ext cx="36734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s-ES" altLang="en-US" sz="2400" b="1" dirty="0" smtClean="0">
                <a:solidFill>
                  <a:srgbClr val="C00000"/>
                </a:solidFill>
              </a:rPr>
              <a:t>a.  </a:t>
            </a:r>
            <a:r>
              <a:rPr lang="es-ES" altLang="en-US" sz="2400" b="1" dirty="0">
                <a:solidFill>
                  <a:srgbClr val="C00000"/>
                </a:solidFill>
              </a:rPr>
              <a:t>Encontrar la parte</a:t>
            </a:r>
            <a:endParaRPr lang="es-ES" altLang="en-US" sz="2400" b="1" dirty="0">
              <a:solidFill>
                <a:srgbClr val="FF0000"/>
              </a:solidFill>
            </a:endParaRPr>
          </a:p>
        </p:txBody>
      </p:sp>
      <p:sp>
        <p:nvSpPr>
          <p:cNvPr id="35" name="Rectangle 17"/>
          <p:cNvSpPr>
            <a:spLocks noChangeArrowheads="1"/>
          </p:cNvSpPr>
          <p:nvPr/>
        </p:nvSpPr>
        <p:spPr bwMode="auto">
          <a:xfrm>
            <a:off x="684213" y="3883025"/>
            <a:ext cx="6696075" cy="274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marL="457200" indent="-457200">
              <a:buFontTx/>
              <a:buAutoNum type="arabicPeriod"/>
              <a:defRPr/>
            </a:pPr>
            <a:r>
              <a:rPr lang="es-ES" sz="2000" dirty="0">
                <a:latin typeface="Arial" charset="0"/>
              </a:rPr>
              <a:t>El 15% del 10% de 10 es: </a:t>
            </a:r>
          </a:p>
          <a:p>
            <a:pPr marL="457200" indent="-457200">
              <a:defRPr/>
            </a:pPr>
            <a:endParaRPr lang="es-PE" sz="1200" dirty="0">
              <a:latin typeface="Arial" charset="0"/>
            </a:endParaRPr>
          </a:p>
          <a:p>
            <a:pPr>
              <a:defRPr/>
            </a:pPr>
            <a:r>
              <a:rPr lang="es-ES" sz="2000" dirty="0">
                <a:latin typeface="Arial" charset="0"/>
              </a:rPr>
              <a:t>2. El resultado del 15% de 20 más el 10% de 30 es:</a:t>
            </a:r>
          </a:p>
          <a:p>
            <a:pPr>
              <a:defRPr/>
            </a:pPr>
            <a:endParaRPr lang="es-PE" sz="2000" dirty="0">
              <a:latin typeface="Arial" charset="0"/>
            </a:endParaRPr>
          </a:p>
          <a:p>
            <a:pPr>
              <a:defRPr/>
            </a:pPr>
            <a:r>
              <a:rPr lang="es-ES" sz="2000" dirty="0">
                <a:latin typeface="Arial" charset="0"/>
              </a:rPr>
              <a:t>3. El cociente del 30% del 40 entre el 20%  de 30 es:</a:t>
            </a:r>
          </a:p>
          <a:p>
            <a:pPr>
              <a:defRPr/>
            </a:pPr>
            <a:endParaRPr lang="es-PE" sz="2000" dirty="0">
              <a:latin typeface="Arial" charset="0"/>
            </a:endParaRPr>
          </a:p>
          <a:p>
            <a:pPr>
              <a:defRPr/>
            </a:pPr>
            <a:r>
              <a:rPr lang="es-ES" sz="2000" dirty="0">
                <a:latin typeface="Arial" charset="0"/>
              </a:rPr>
              <a:t>4. A es el 20% de 50. Hallar el 10% de A</a:t>
            </a:r>
          </a:p>
          <a:p>
            <a:pPr>
              <a:defRPr/>
            </a:pPr>
            <a:endParaRPr lang="es-PE" sz="2000" dirty="0">
              <a:latin typeface="Arial" charset="0"/>
            </a:endParaRPr>
          </a:p>
          <a:p>
            <a:pPr>
              <a:defRPr/>
            </a:pPr>
            <a:r>
              <a:rPr lang="es-ES" sz="2000" dirty="0">
                <a:latin typeface="Arial" charset="0"/>
              </a:rPr>
              <a:t>5. X es el 20% de Y. Si Y es el 40% de 30. Hallar X.</a:t>
            </a:r>
            <a:endParaRPr lang="es-PE" sz="2000" dirty="0">
              <a:latin typeface="Arial" charset="0"/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3583114" y="2641084"/>
            <a:ext cx="4411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dirty="0" smtClean="0">
                <a:latin typeface="Arial" charset="0"/>
              </a:rPr>
              <a:t>18</a:t>
            </a:r>
            <a:endParaRPr lang="en-US" dirty="0"/>
          </a:p>
        </p:txBody>
      </p:sp>
      <p:sp>
        <p:nvSpPr>
          <p:cNvPr id="3" name="Rectángulo 2"/>
          <p:cNvSpPr/>
          <p:nvPr/>
        </p:nvSpPr>
        <p:spPr>
          <a:xfrm>
            <a:off x="708025" y="1491798"/>
            <a:ext cx="72961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PE" altLang="en-US" sz="1800" b="1" dirty="0" smtClean="0"/>
              <a:t>La parte con respecto al todo: </a:t>
            </a:r>
            <a:r>
              <a:rPr lang="es-PE" altLang="en-US" sz="1800" b="1" dirty="0" smtClean="0">
                <a:solidFill>
                  <a:srgbClr val="FF0000"/>
                </a:solidFill>
              </a:rPr>
              <a:t>75% de 24 alumnos juegan futbol</a:t>
            </a:r>
            <a:endParaRPr lang="es-PE" altLang="en-US" sz="1800" dirty="0" smtClean="0">
              <a:solidFill>
                <a:srgbClr val="FF0000"/>
              </a:solidFill>
            </a:endParaRPr>
          </a:p>
          <a:p>
            <a:r>
              <a:rPr lang="es-PE" altLang="en-US" sz="1800" dirty="0" smtClean="0"/>
              <a:t> </a:t>
            </a:r>
            <a:endParaRPr lang="es-PE" altLang="en-US" sz="1800" dirty="0"/>
          </a:p>
        </p:txBody>
      </p:sp>
    </p:spTree>
    <p:extLst>
      <p:ext uri="{BB962C8B-B14F-4D97-AF65-F5344CB8AC3E}">
        <p14:creationId xmlns:p14="http://schemas.microsoft.com/office/powerpoint/2010/main" val="3224545273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29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29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29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utoUpdateAnimBg="0"/>
      <p:bldP spid="23" grpId="0" animBg="1"/>
      <p:bldP spid="28" grpId="0" animBg="1"/>
      <p:bldP spid="29" grpId="0" animBg="1"/>
      <p:bldP spid="31" grpId="0" animBg="1"/>
      <p:bldP spid="32" grpId="0" animBg="1"/>
      <p:bldP spid="33" grpId="0" animBg="1"/>
      <p:bldP spid="34" grpId="0" autoUpdateAnimBg="0"/>
      <p:bldP spid="35" grpId="0"/>
      <p:bldP spid="2" grpId="0"/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9"/>
          <p:cNvSpPr>
            <a:spLocks noChangeArrowheads="1"/>
          </p:cNvSpPr>
          <p:nvPr/>
        </p:nvSpPr>
        <p:spPr bwMode="auto">
          <a:xfrm>
            <a:off x="180975" y="-24765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es-ES" altLang="en-US" sz="1200">
                <a:cs typeface="Times New Roman" panose="02020603050405020304" pitchFamily="18" charset="0"/>
              </a:rPr>
              <a:t>	  			</a:t>
            </a:r>
            <a:endParaRPr lang="es-ES" altLang="en-US"/>
          </a:p>
        </p:txBody>
      </p:sp>
      <p:sp>
        <p:nvSpPr>
          <p:cNvPr id="9" name="Text Box 40"/>
          <p:cNvSpPr txBox="1">
            <a:spLocks noChangeArrowheads="1"/>
          </p:cNvSpPr>
          <p:nvPr/>
        </p:nvSpPr>
        <p:spPr bwMode="auto">
          <a:xfrm>
            <a:off x="936625" y="-387350"/>
            <a:ext cx="8207375" cy="2246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s-PE" altLang="en-US" sz="2000"/>
          </a:p>
          <a:p>
            <a:r>
              <a:rPr lang="es-PE" altLang="en-US" sz="2000"/>
              <a:t> </a:t>
            </a:r>
          </a:p>
          <a:p>
            <a:r>
              <a:rPr lang="es-ES" altLang="en-US" sz="2000"/>
              <a:t>                                  </a:t>
            </a:r>
            <a:endParaRPr lang="es-PE" altLang="en-US" sz="2000"/>
          </a:p>
          <a:p>
            <a:r>
              <a:rPr lang="es-ES" altLang="en-US" sz="2000"/>
              <a:t>                                         </a:t>
            </a:r>
            <a:endParaRPr lang="es-PE" altLang="en-US" sz="2000"/>
          </a:p>
          <a:p>
            <a:r>
              <a:rPr lang="es-ES" altLang="en-US" sz="2000"/>
              <a:t>                75%  x  600   =  45</a:t>
            </a:r>
            <a:endParaRPr lang="es-PE" altLang="en-US" sz="2000"/>
          </a:p>
          <a:p>
            <a:r>
              <a:rPr lang="es-ES" altLang="en-US" sz="2000"/>
              <a:t>                                          </a:t>
            </a:r>
            <a:endParaRPr lang="es-PE" altLang="en-US" sz="2000"/>
          </a:p>
          <a:p>
            <a:r>
              <a:rPr lang="es-ES" altLang="en-US" sz="2000"/>
              <a:t> </a:t>
            </a:r>
            <a:endParaRPr lang="es-PE" altLang="en-US" sz="2000"/>
          </a:p>
        </p:txBody>
      </p:sp>
      <p:sp>
        <p:nvSpPr>
          <p:cNvPr id="23" name="Rectangle 6"/>
          <p:cNvSpPr>
            <a:spLocks noChangeArrowheads="1"/>
          </p:cNvSpPr>
          <p:nvPr/>
        </p:nvSpPr>
        <p:spPr bwMode="auto">
          <a:xfrm>
            <a:off x="3457575" y="188913"/>
            <a:ext cx="3024188" cy="40005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defRPr/>
            </a:pPr>
            <a:r>
              <a:rPr lang="en-US" sz="2000" b="1" dirty="0">
                <a:latin typeface="Arial" charset="0"/>
              </a:rPr>
              <a:t>TODO</a:t>
            </a:r>
            <a:r>
              <a:rPr lang="en-US" sz="2000" dirty="0">
                <a:latin typeface="Arial" charset="0"/>
              </a:rPr>
              <a:t> (total, </a:t>
            </a:r>
            <a:r>
              <a:rPr lang="en-US" sz="2000" dirty="0" err="1">
                <a:latin typeface="Arial" charset="0"/>
              </a:rPr>
              <a:t>número</a:t>
            </a:r>
            <a:r>
              <a:rPr lang="en-US" sz="2000" dirty="0">
                <a:latin typeface="Arial" charset="0"/>
              </a:rPr>
              <a:t>)</a:t>
            </a:r>
            <a:endParaRPr lang="es-MX" sz="2000" b="1" dirty="0">
              <a:solidFill>
                <a:srgbClr val="C00000"/>
              </a:solidFill>
              <a:latin typeface="Arial" charset="0"/>
            </a:endParaRPr>
          </a:p>
        </p:txBody>
      </p:sp>
      <p:sp>
        <p:nvSpPr>
          <p:cNvPr id="29698" name="AutoShape 2"/>
          <p:cNvSpPr>
            <a:spLocks noChangeArrowheads="1"/>
          </p:cNvSpPr>
          <p:nvPr/>
        </p:nvSpPr>
        <p:spPr bwMode="auto">
          <a:xfrm rot="-5400000">
            <a:off x="4069556" y="945357"/>
            <a:ext cx="287337" cy="647700"/>
          </a:xfrm>
          <a:custGeom>
            <a:avLst/>
            <a:gdLst>
              <a:gd name="T0" fmla="*/ 474813950 w 21600"/>
              <a:gd name="T1" fmla="*/ 0 h 21600"/>
              <a:gd name="T2" fmla="*/ 474813950 w 21600"/>
              <a:gd name="T3" fmla="*/ 2147483647 h 21600"/>
              <a:gd name="T4" fmla="*/ 101611968 w 21600"/>
              <a:gd name="T5" fmla="*/ 2147483647 h 21600"/>
              <a:gd name="T6" fmla="*/ 678038165 w 21600"/>
              <a:gd name="T7" fmla="*/ 2147483647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2912 h 21600"/>
              <a:gd name="T14" fmla="*/ 18227 w 21600"/>
              <a:gd name="T15" fmla="*/ 9246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lnTo>
                  <a:pt x="21600" y="6079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699" name="AutoShape 3"/>
          <p:cNvSpPr>
            <a:spLocks noChangeArrowheads="1"/>
          </p:cNvSpPr>
          <p:nvPr/>
        </p:nvSpPr>
        <p:spPr bwMode="auto">
          <a:xfrm>
            <a:off x="1555750" y="868363"/>
            <a:ext cx="527050" cy="344487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786573738 h 21600"/>
              <a:gd name="T4" fmla="*/ 1146126858 w 21600"/>
              <a:gd name="T5" fmla="*/ 1397429777 h 21600"/>
              <a:gd name="T6" fmla="*/ 2147483647 w 21600"/>
              <a:gd name="T7" fmla="*/ 393286869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2912 h 21600"/>
              <a:gd name="T14" fmla="*/ 18227 w 21600"/>
              <a:gd name="T15" fmla="*/ 9246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lnTo>
                  <a:pt x="21600" y="6079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700" name="AutoShape 4"/>
          <p:cNvSpPr>
            <a:spLocks noChangeArrowheads="1"/>
          </p:cNvSpPr>
          <p:nvPr/>
        </p:nvSpPr>
        <p:spPr bwMode="auto">
          <a:xfrm>
            <a:off x="3097213" y="333375"/>
            <a:ext cx="228600" cy="457200"/>
          </a:xfrm>
          <a:custGeom>
            <a:avLst/>
            <a:gdLst>
              <a:gd name="T0" fmla="*/ 189763495 w 21600"/>
              <a:gd name="T1" fmla="*/ 0 h 21600"/>
              <a:gd name="T2" fmla="*/ 189763495 w 21600"/>
              <a:gd name="T3" fmla="*/ 2147483647 h 21600"/>
              <a:gd name="T4" fmla="*/ 40609689 w 21600"/>
              <a:gd name="T5" fmla="*/ 2147483647 h 21600"/>
              <a:gd name="T6" fmla="*/ 270984017 w 21600"/>
              <a:gd name="T7" fmla="*/ 1220228742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2912 h 21600"/>
              <a:gd name="T14" fmla="*/ 18227 w 21600"/>
              <a:gd name="T15" fmla="*/ 9246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lnTo>
                  <a:pt x="21600" y="6079"/>
                </a:lnTo>
                <a:close/>
              </a:path>
            </a:pathLst>
          </a:custGeom>
          <a:solidFill>
            <a:srgbClr val="FF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" name="Rectangle 6"/>
          <p:cNvSpPr>
            <a:spLocks noChangeArrowheads="1"/>
          </p:cNvSpPr>
          <p:nvPr/>
        </p:nvSpPr>
        <p:spPr bwMode="auto">
          <a:xfrm>
            <a:off x="4537075" y="1125538"/>
            <a:ext cx="2160588" cy="40005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defRPr/>
            </a:pPr>
            <a:r>
              <a:rPr lang="en-US" sz="2000" b="1" dirty="0">
                <a:latin typeface="Arial" charset="0"/>
              </a:rPr>
              <a:t>PARTE</a:t>
            </a:r>
            <a:r>
              <a:rPr lang="en-US" sz="2000" dirty="0">
                <a:latin typeface="Arial" charset="0"/>
              </a:rPr>
              <a:t> (del total)</a:t>
            </a:r>
            <a:endParaRPr lang="es-MX" sz="2000" b="1" dirty="0">
              <a:solidFill>
                <a:srgbClr val="C00000"/>
              </a:solidFill>
              <a:latin typeface="Arial" charset="0"/>
            </a:endParaRPr>
          </a:p>
        </p:txBody>
      </p:sp>
      <p:sp>
        <p:nvSpPr>
          <p:cNvPr id="29" name="Rectangle 6"/>
          <p:cNvSpPr>
            <a:spLocks noChangeArrowheads="1"/>
          </p:cNvSpPr>
          <p:nvPr/>
        </p:nvSpPr>
        <p:spPr bwMode="auto">
          <a:xfrm>
            <a:off x="504825" y="1268413"/>
            <a:ext cx="2087563" cy="40005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defRPr/>
            </a:pPr>
            <a:r>
              <a:rPr lang="en-US" sz="2000" b="1" dirty="0">
                <a:latin typeface="Arial" charset="0"/>
              </a:rPr>
              <a:t>PORCENTAJE </a:t>
            </a:r>
            <a:endParaRPr lang="es-MX" sz="2000" b="1" dirty="0">
              <a:solidFill>
                <a:srgbClr val="C00000"/>
              </a:solidFill>
              <a:latin typeface="Arial" charset="0"/>
            </a:endParaRPr>
          </a:p>
        </p:txBody>
      </p:sp>
      <p:sp>
        <p:nvSpPr>
          <p:cNvPr id="34" name="Text Box 40"/>
          <p:cNvSpPr txBox="1">
            <a:spLocks noChangeArrowheads="1"/>
          </p:cNvSpPr>
          <p:nvPr/>
        </p:nvSpPr>
        <p:spPr bwMode="auto">
          <a:xfrm>
            <a:off x="827088" y="1700213"/>
            <a:ext cx="36734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s-ES" altLang="en-US" sz="2400" b="1" dirty="0" smtClean="0">
                <a:solidFill>
                  <a:srgbClr val="C00000"/>
                </a:solidFill>
              </a:rPr>
              <a:t>b.  </a:t>
            </a:r>
            <a:r>
              <a:rPr lang="es-ES" altLang="en-US" sz="2400" b="1" dirty="0">
                <a:solidFill>
                  <a:srgbClr val="C00000"/>
                </a:solidFill>
              </a:rPr>
              <a:t>Encontrar el todo </a:t>
            </a:r>
            <a:endParaRPr lang="es-ES" altLang="en-US" sz="2400" b="1" dirty="0">
              <a:solidFill>
                <a:srgbClr val="FF0000"/>
              </a:solidFill>
            </a:endParaRPr>
          </a:p>
        </p:txBody>
      </p:sp>
      <p:sp>
        <p:nvSpPr>
          <p:cNvPr id="35" name="Rectangle 17"/>
          <p:cNvSpPr>
            <a:spLocks noChangeArrowheads="1"/>
          </p:cNvSpPr>
          <p:nvPr/>
        </p:nvSpPr>
        <p:spPr bwMode="auto">
          <a:xfrm>
            <a:off x="684213" y="1916113"/>
            <a:ext cx="7775575" cy="4710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marL="457200" indent="-457200">
              <a:lnSpc>
                <a:spcPct val="150000"/>
              </a:lnSpc>
              <a:buFontTx/>
              <a:buAutoNum type="alphaLcParenR"/>
              <a:defRPr/>
            </a:pPr>
            <a:r>
              <a:rPr lang="es-ES" sz="2000" dirty="0">
                <a:latin typeface="Arial" charset="0"/>
              </a:rPr>
              <a:t>30 es el 20% ¿de qué número?</a:t>
            </a:r>
          </a:p>
          <a:p>
            <a:pPr marL="457200" indent="-457200">
              <a:lnSpc>
                <a:spcPct val="150000"/>
              </a:lnSpc>
              <a:defRPr/>
            </a:pPr>
            <a:endParaRPr lang="es-PE" sz="2000" dirty="0">
              <a:latin typeface="Arial" charset="0"/>
            </a:endParaRPr>
          </a:p>
          <a:p>
            <a:pPr>
              <a:lnSpc>
                <a:spcPct val="150000"/>
              </a:lnSpc>
              <a:defRPr/>
            </a:pPr>
            <a:r>
              <a:rPr lang="es-ES" sz="2000" dirty="0">
                <a:latin typeface="Arial" charset="0"/>
              </a:rPr>
              <a:t>b) 16 soles es el 40%  del dinero que tengo ¿cuánto dinero tengo?</a:t>
            </a:r>
          </a:p>
          <a:p>
            <a:pPr>
              <a:lnSpc>
                <a:spcPct val="150000"/>
              </a:lnSpc>
              <a:defRPr/>
            </a:pPr>
            <a:endParaRPr lang="es-PE" sz="2000" dirty="0">
              <a:latin typeface="Arial" charset="0"/>
            </a:endParaRPr>
          </a:p>
          <a:p>
            <a:pPr>
              <a:lnSpc>
                <a:spcPct val="150000"/>
              </a:lnSpc>
              <a:defRPr/>
            </a:pPr>
            <a:r>
              <a:rPr lang="es-ES" sz="2000" dirty="0">
                <a:latin typeface="Arial" charset="0"/>
              </a:rPr>
              <a:t>c) 6 es el 20% del 50% de un número ¿Cuál es el número?</a:t>
            </a:r>
          </a:p>
          <a:p>
            <a:pPr>
              <a:lnSpc>
                <a:spcPct val="150000"/>
              </a:lnSpc>
              <a:defRPr/>
            </a:pPr>
            <a:endParaRPr lang="es-ES" sz="2000" dirty="0">
              <a:latin typeface="Arial" charset="0"/>
            </a:endParaRPr>
          </a:p>
          <a:p>
            <a:pPr>
              <a:defRPr/>
            </a:pPr>
            <a:r>
              <a:rPr lang="es-ES" sz="2000" dirty="0">
                <a:latin typeface="Arial" charset="0"/>
              </a:rPr>
              <a:t>d) 600 representa el 75% de los alumnos que les gusta el futbol ¿A cuántos no les gusta el futbol? </a:t>
            </a:r>
          </a:p>
          <a:p>
            <a:pPr>
              <a:defRPr/>
            </a:pPr>
            <a:endParaRPr lang="es-ES" sz="2000" dirty="0">
              <a:latin typeface="Arial" charset="0"/>
            </a:endParaRPr>
          </a:p>
          <a:p>
            <a:pPr>
              <a:defRPr/>
            </a:pPr>
            <a:r>
              <a:rPr lang="es-ES" sz="2000" dirty="0">
                <a:latin typeface="Arial" charset="0"/>
              </a:rPr>
              <a:t>e) ¿De que número el 32 es 20% menos?</a:t>
            </a:r>
            <a:r>
              <a:rPr lang="es-ES" sz="2000" b="1" dirty="0">
                <a:latin typeface="Arial" charset="0"/>
              </a:rPr>
              <a:t> 			  </a:t>
            </a:r>
          </a:p>
          <a:p>
            <a:pPr>
              <a:defRPr/>
            </a:pPr>
            <a:endParaRPr lang="es-PE" sz="2000" dirty="0">
              <a:latin typeface="Arial" charset="0"/>
            </a:endParaRPr>
          </a:p>
          <a:p>
            <a:pPr>
              <a:defRPr/>
            </a:pPr>
            <a:r>
              <a:rPr lang="es-ES" sz="2000" dirty="0">
                <a:latin typeface="Arial" charset="0"/>
              </a:rPr>
              <a:t>e) ¿60 es el 20% más de qué número?  	</a:t>
            </a:r>
            <a:endParaRPr lang="es-PE" sz="20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8916209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9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29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9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utoUpdateAnimBg="0"/>
      <p:bldP spid="23" grpId="0" animBg="1"/>
      <p:bldP spid="28" grpId="0" animBg="1"/>
      <p:bldP spid="29" grpId="0" animBg="1"/>
      <p:bldP spid="34" grpId="0" autoUpdateAnimBg="0"/>
      <p:bldP spid="3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9"/>
          <p:cNvSpPr>
            <a:spLocks noChangeArrowheads="1"/>
          </p:cNvSpPr>
          <p:nvPr/>
        </p:nvSpPr>
        <p:spPr bwMode="auto">
          <a:xfrm>
            <a:off x="180975" y="1397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es-ES" altLang="en-US" sz="1200">
                <a:cs typeface="Times New Roman" panose="02020603050405020304" pitchFamily="18" charset="0"/>
              </a:rPr>
              <a:t>	  			</a:t>
            </a:r>
            <a:endParaRPr lang="es-ES" altLang="en-US"/>
          </a:p>
        </p:txBody>
      </p:sp>
      <p:sp>
        <p:nvSpPr>
          <p:cNvPr id="9" name="Text Box 40"/>
          <p:cNvSpPr txBox="1">
            <a:spLocks noChangeArrowheads="1"/>
          </p:cNvSpPr>
          <p:nvPr/>
        </p:nvSpPr>
        <p:spPr bwMode="auto">
          <a:xfrm>
            <a:off x="936625" y="0"/>
            <a:ext cx="8207375" cy="2246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s-PE" altLang="en-US" sz="2000"/>
          </a:p>
          <a:p>
            <a:r>
              <a:rPr lang="es-PE" altLang="en-US" sz="2000"/>
              <a:t> </a:t>
            </a:r>
          </a:p>
          <a:p>
            <a:r>
              <a:rPr lang="es-ES" altLang="en-US" sz="2000"/>
              <a:t>                                  </a:t>
            </a:r>
            <a:endParaRPr lang="es-PE" altLang="en-US" sz="2000"/>
          </a:p>
          <a:p>
            <a:r>
              <a:rPr lang="es-ES" altLang="en-US" sz="2000"/>
              <a:t>                                         </a:t>
            </a:r>
            <a:endParaRPr lang="es-PE" altLang="en-US" sz="2000"/>
          </a:p>
          <a:p>
            <a:r>
              <a:rPr lang="es-ES" altLang="en-US" sz="2000"/>
              <a:t>                75%  x  600   =  45</a:t>
            </a:r>
            <a:endParaRPr lang="es-PE" altLang="en-US" sz="2000"/>
          </a:p>
          <a:p>
            <a:r>
              <a:rPr lang="es-ES" altLang="en-US" sz="2000"/>
              <a:t>                                          </a:t>
            </a:r>
            <a:endParaRPr lang="es-PE" altLang="en-US" sz="2000"/>
          </a:p>
          <a:p>
            <a:r>
              <a:rPr lang="es-ES" altLang="en-US" sz="2000"/>
              <a:t> </a:t>
            </a:r>
            <a:endParaRPr lang="es-PE" altLang="en-US" sz="2000"/>
          </a:p>
        </p:txBody>
      </p:sp>
      <p:sp>
        <p:nvSpPr>
          <p:cNvPr id="23" name="Rectangle 6"/>
          <p:cNvSpPr>
            <a:spLocks noChangeArrowheads="1"/>
          </p:cNvSpPr>
          <p:nvPr/>
        </p:nvSpPr>
        <p:spPr bwMode="auto">
          <a:xfrm>
            <a:off x="3457575" y="576263"/>
            <a:ext cx="3024188" cy="40005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defRPr/>
            </a:pPr>
            <a:r>
              <a:rPr lang="en-US" sz="2000" b="1" dirty="0">
                <a:latin typeface="Arial" charset="0"/>
              </a:rPr>
              <a:t>TODO</a:t>
            </a:r>
            <a:r>
              <a:rPr lang="en-US" sz="2000" dirty="0">
                <a:latin typeface="Arial" charset="0"/>
              </a:rPr>
              <a:t> (total, </a:t>
            </a:r>
            <a:r>
              <a:rPr lang="en-US" sz="2000" dirty="0" err="1">
                <a:latin typeface="Arial" charset="0"/>
              </a:rPr>
              <a:t>número</a:t>
            </a:r>
            <a:r>
              <a:rPr lang="en-US" sz="2000" dirty="0">
                <a:latin typeface="Arial" charset="0"/>
              </a:rPr>
              <a:t>)</a:t>
            </a:r>
            <a:endParaRPr lang="es-MX" sz="2000" b="1" dirty="0">
              <a:solidFill>
                <a:srgbClr val="C00000"/>
              </a:solidFill>
              <a:latin typeface="Arial" charset="0"/>
            </a:endParaRPr>
          </a:p>
        </p:txBody>
      </p:sp>
      <p:sp>
        <p:nvSpPr>
          <p:cNvPr id="6149" name="AutoShape 2"/>
          <p:cNvSpPr>
            <a:spLocks noChangeArrowheads="1"/>
          </p:cNvSpPr>
          <p:nvPr/>
        </p:nvSpPr>
        <p:spPr bwMode="auto">
          <a:xfrm rot="-5400000">
            <a:off x="4069556" y="1332707"/>
            <a:ext cx="287337" cy="647700"/>
          </a:xfrm>
          <a:custGeom>
            <a:avLst/>
            <a:gdLst>
              <a:gd name="T0" fmla="*/ 474813950 w 21600"/>
              <a:gd name="T1" fmla="*/ 0 h 21600"/>
              <a:gd name="T2" fmla="*/ 474813950 w 21600"/>
              <a:gd name="T3" fmla="*/ 2147483647 h 21600"/>
              <a:gd name="T4" fmla="*/ 101611968 w 21600"/>
              <a:gd name="T5" fmla="*/ 2147483647 h 21600"/>
              <a:gd name="T6" fmla="*/ 678038165 w 21600"/>
              <a:gd name="T7" fmla="*/ 2147483647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2912 h 21600"/>
              <a:gd name="T14" fmla="*/ 18227 w 21600"/>
              <a:gd name="T15" fmla="*/ 9246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lnTo>
                  <a:pt x="21600" y="6079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50" name="AutoShape 3"/>
          <p:cNvSpPr>
            <a:spLocks noChangeArrowheads="1"/>
          </p:cNvSpPr>
          <p:nvPr/>
        </p:nvSpPr>
        <p:spPr bwMode="auto">
          <a:xfrm>
            <a:off x="1555750" y="1255713"/>
            <a:ext cx="527050" cy="344487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786573738 h 21600"/>
              <a:gd name="T4" fmla="*/ 1146126858 w 21600"/>
              <a:gd name="T5" fmla="*/ 1397429777 h 21600"/>
              <a:gd name="T6" fmla="*/ 2147483647 w 21600"/>
              <a:gd name="T7" fmla="*/ 393286869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2912 h 21600"/>
              <a:gd name="T14" fmla="*/ 18227 w 21600"/>
              <a:gd name="T15" fmla="*/ 9246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lnTo>
                  <a:pt x="21600" y="6079"/>
                </a:lnTo>
                <a:close/>
              </a:path>
            </a:pathLst>
          </a:custGeom>
          <a:solidFill>
            <a:srgbClr val="FF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51" name="AutoShape 4"/>
          <p:cNvSpPr>
            <a:spLocks noChangeArrowheads="1"/>
          </p:cNvSpPr>
          <p:nvPr/>
        </p:nvSpPr>
        <p:spPr bwMode="auto">
          <a:xfrm>
            <a:off x="3097213" y="720725"/>
            <a:ext cx="228600" cy="457200"/>
          </a:xfrm>
          <a:custGeom>
            <a:avLst/>
            <a:gdLst>
              <a:gd name="T0" fmla="*/ 189763495 w 21600"/>
              <a:gd name="T1" fmla="*/ 0 h 21600"/>
              <a:gd name="T2" fmla="*/ 189763495 w 21600"/>
              <a:gd name="T3" fmla="*/ 2147483647 h 21600"/>
              <a:gd name="T4" fmla="*/ 40609689 w 21600"/>
              <a:gd name="T5" fmla="*/ 2147483647 h 21600"/>
              <a:gd name="T6" fmla="*/ 270984017 w 21600"/>
              <a:gd name="T7" fmla="*/ 1220228742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2912 h 21600"/>
              <a:gd name="T14" fmla="*/ 18227 w 21600"/>
              <a:gd name="T15" fmla="*/ 9246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lnTo>
                  <a:pt x="21600" y="6079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" name="Rectangle 6"/>
          <p:cNvSpPr>
            <a:spLocks noChangeArrowheads="1"/>
          </p:cNvSpPr>
          <p:nvPr/>
        </p:nvSpPr>
        <p:spPr bwMode="auto">
          <a:xfrm>
            <a:off x="4537075" y="1512888"/>
            <a:ext cx="2160588" cy="40005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defRPr/>
            </a:pPr>
            <a:r>
              <a:rPr lang="en-US" sz="2000" b="1" dirty="0">
                <a:latin typeface="Arial" charset="0"/>
              </a:rPr>
              <a:t>PARTE</a:t>
            </a:r>
            <a:r>
              <a:rPr lang="en-US" sz="2000" dirty="0">
                <a:latin typeface="Arial" charset="0"/>
              </a:rPr>
              <a:t> (del total)</a:t>
            </a:r>
            <a:endParaRPr lang="es-MX" sz="2000" b="1" dirty="0">
              <a:solidFill>
                <a:srgbClr val="C00000"/>
              </a:solidFill>
              <a:latin typeface="Arial" charset="0"/>
            </a:endParaRPr>
          </a:p>
        </p:txBody>
      </p:sp>
      <p:sp>
        <p:nvSpPr>
          <p:cNvPr id="29" name="Rectangle 6"/>
          <p:cNvSpPr>
            <a:spLocks noChangeArrowheads="1"/>
          </p:cNvSpPr>
          <p:nvPr/>
        </p:nvSpPr>
        <p:spPr bwMode="auto">
          <a:xfrm>
            <a:off x="504825" y="1655763"/>
            <a:ext cx="2087563" cy="40005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defRPr/>
            </a:pPr>
            <a:r>
              <a:rPr lang="en-US" sz="2000" b="1" dirty="0">
                <a:latin typeface="Arial" charset="0"/>
              </a:rPr>
              <a:t>PORCENTAJE </a:t>
            </a:r>
            <a:endParaRPr lang="es-MX" sz="2000" b="1" dirty="0">
              <a:solidFill>
                <a:srgbClr val="C00000"/>
              </a:solidFill>
              <a:latin typeface="Arial" charset="0"/>
            </a:endParaRPr>
          </a:p>
        </p:txBody>
      </p:sp>
      <p:sp>
        <p:nvSpPr>
          <p:cNvPr id="34" name="Text Box 40"/>
          <p:cNvSpPr txBox="1">
            <a:spLocks noChangeArrowheads="1"/>
          </p:cNvSpPr>
          <p:nvPr/>
        </p:nvSpPr>
        <p:spPr bwMode="auto">
          <a:xfrm>
            <a:off x="792163" y="2087563"/>
            <a:ext cx="54356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s-ES" altLang="en-US" sz="2400" b="1" dirty="0" smtClean="0">
                <a:solidFill>
                  <a:srgbClr val="C00000"/>
                </a:solidFill>
              </a:rPr>
              <a:t>c.  </a:t>
            </a:r>
            <a:r>
              <a:rPr lang="es-ES" altLang="en-US" sz="2400" b="1" dirty="0">
                <a:solidFill>
                  <a:srgbClr val="C00000"/>
                </a:solidFill>
              </a:rPr>
              <a:t>Encontrar el porcentaje</a:t>
            </a:r>
            <a:endParaRPr lang="es-ES" altLang="en-US" sz="2400" b="1" dirty="0">
              <a:solidFill>
                <a:srgbClr val="FF0000"/>
              </a:solidFill>
            </a:endParaRPr>
          </a:p>
        </p:txBody>
      </p:sp>
      <p:sp>
        <p:nvSpPr>
          <p:cNvPr id="35" name="Rectangle 17"/>
          <p:cNvSpPr>
            <a:spLocks noChangeArrowheads="1"/>
          </p:cNvSpPr>
          <p:nvPr/>
        </p:nvSpPr>
        <p:spPr bwMode="auto">
          <a:xfrm>
            <a:off x="684213" y="2771775"/>
            <a:ext cx="7775575" cy="2554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marL="457200" indent="-457200">
              <a:buFontTx/>
              <a:buAutoNum type="arabicPeriod"/>
              <a:defRPr/>
            </a:pPr>
            <a:r>
              <a:rPr lang="es-ES" sz="2000" dirty="0">
                <a:latin typeface="Arial" charset="0"/>
              </a:rPr>
              <a:t>¿Qué tanto porciento es 3 respecto de 12?</a:t>
            </a:r>
          </a:p>
          <a:p>
            <a:pPr marL="457200" indent="-457200">
              <a:defRPr/>
            </a:pPr>
            <a:endParaRPr lang="es-ES" sz="2000" dirty="0">
              <a:latin typeface="Arial" charset="0"/>
            </a:endParaRPr>
          </a:p>
          <a:p>
            <a:pPr marL="457200" indent="-457200">
              <a:buFontTx/>
              <a:buAutoNum type="arabicPeriod" startAt="2"/>
              <a:defRPr/>
            </a:pPr>
            <a:r>
              <a:rPr lang="es-ES" sz="2000" dirty="0">
                <a:latin typeface="Arial" charset="0"/>
              </a:rPr>
              <a:t>Qué tanto por ciento de 60 es 18 </a:t>
            </a:r>
          </a:p>
          <a:p>
            <a:pPr marL="457200" indent="-457200">
              <a:buFontTx/>
              <a:buAutoNum type="arabicPeriod" startAt="2"/>
              <a:defRPr/>
            </a:pPr>
            <a:endParaRPr lang="es-ES" sz="2000" dirty="0">
              <a:latin typeface="Arial" charset="0"/>
            </a:endParaRPr>
          </a:p>
          <a:p>
            <a:pPr>
              <a:defRPr/>
            </a:pPr>
            <a:r>
              <a:rPr lang="es-ES" sz="2000" dirty="0">
                <a:latin typeface="Arial" charset="0"/>
              </a:rPr>
              <a:t>3. ¿Qué tanto porciento menos es 20 respecto de 50? </a:t>
            </a:r>
          </a:p>
          <a:p>
            <a:pPr>
              <a:defRPr/>
            </a:pPr>
            <a:endParaRPr lang="es-PE" sz="2000" dirty="0">
              <a:latin typeface="Arial" charset="0"/>
            </a:endParaRPr>
          </a:p>
          <a:p>
            <a:pPr>
              <a:defRPr/>
            </a:pPr>
            <a:r>
              <a:rPr lang="es-ES" sz="2000" dirty="0">
                <a:latin typeface="Arial" charset="0"/>
              </a:rPr>
              <a:t>4. ¿Qué tanto porciento más es 42 respecto de 40</a:t>
            </a:r>
            <a:endParaRPr lang="es-PE" sz="2000" dirty="0">
              <a:latin typeface="Arial" charset="0"/>
            </a:endParaRPr>
          </a:p>
          <a:p>
            <a:pPr marL="457200" indent="-457200">
              <a:buFontTx/>
              <a:buAutoNum type="arabicPeriod" startAt="2"/>
              <a:defRPr/>
            </a:pPr>
            <a:endParaRPr lang="es-PE" sz="20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677352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utoUpdateAnimBg="0"/>
      <p:bldP spid="34" grpId="0" autoUpdateAnimBg="0"/>
    </p:bld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iseño predeterminad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_tradnl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_tradnl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Layers</Template>
  <TotalTime>72401</TotalTime>
  <Words>377</Words>
  <Application>Microsoft Office PowerPoint</Application>
  <PresentationFormat>Presentación en pantalla (4:3)</PresentationFormat>
  <Paragraphs>82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1" baseType="lpstr">
      <vt:lpstr>Arial</vt:lpstr>
      <vt:lpstr>Times New Roman</vt:lpstr>
      <vt:lpstr>Calibri</vt:lpstr>
      <vt:lpstr>Diseño predeterminado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Sin título de diapositiva</dc:title>
  <dc:creator>ABRAHAM GARCIA ROCA</dc:creator>
  <cp:lastModifiedBy>User</cp:lastModifiedBy>
  <cp:revision>227</cp:revision>
  <cp:lastPrinted>2021-04-11T20:34:30Z</cp:lastPrinted>
  <dcterms:created xsi:type="dcterms:W3CDTF">1999-05-20T23:28:52Z</dcterms:created>
  <dcterms:modified xsi:type="dcterms:W3CDTF">2022-04-06T23:35:08Z</dcterms:modified>
</cp:coreProperties>
</file>