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3" r:id="rId4"/>
    <p:sldId id="264" r:id="rId5"/>
    <p:sldId id="258" r:id="rId6"/>
    <p:sldId id="261" r:id="rId7"/>
    <p:sldId id="259" r:id="rId8"/>
    <p:sldId id="262" r:id="rId9"/>
    <p:sldId id="28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5" r:id="rId18"/>
    <p:sldId id="273" r:id="rId19"/>
    <p:sldId id="274" r:id="rId20"/>
    <p:sldId id="276" r:id="rId21"/>
    <p:sldId id="277" r:id="rId22"/>
    <p:sldId id="280" r:id="rId23"/>
    <p:sldId id="278" r:id="rId24"/>
    <p:sldId id="279" r:id="rId25"/>
    <p:sldId id="283" r:id="rId26"/>
    <p:sldId id="284" r:id="rId27"/>
    <p:sldId id="281" r:id="rId28"/>
    <p:sldId id="282" r:id="rId2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0"/>
  </p:normalViewPr>
  <p:slideViewPr>
    <p:cSldViewPr snapToGrid="0">
      <p:cViewPr varScale="1">
        <p:scale>
          <a:sx n="92" d="100"/>
          <a:sy n="92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E71FC6-B629-4AA7-9025-19AFFA469438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F1DC71A-ED6E-4B97-BF7F-90A49A8CECA1}">
      <dgm:prSet custT="1"/>
      <dgm:spPr/>
      <dgm:t>
        <a:bodyPr/>
        <a:lstStyle/>
        <a:p>
          <a:pPr algn="just"/>
          <a:r>
            <a:rPr lang="es-PE" sz="2000" dirty="0">
              <a:latin typeface="Arial" panose="020B0604020202020204" pitchFamily="34" charset="0"/>
              <a:cs typeface="Arial" panose="020B0604020202020204" pitchFamily="34" charset="0"/>
            </a:rPr>
            <a:t>1) La enfermedad más común del sistema circulatorio es la hipertensión, la cual es provocada por factores como la obesidad, la falta de ejercico físico, etc. Y se puede tratar cambiando el estilo de vida y con algunos medicamentos como los betabloqueadores.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33F743-639D-4C71-A216-F6FF974D419C}" type="parTrans" cxnId="{C31E0046-75A7-4CF4-8ECC-C580BFF48EBB}">
      <dgm:prSet/>
      <dgm:spPr/>
      <dgm:t>
        <a:bodyPr/>
        <a:lstStyle/>
        <a:p>
          <a:endParaRPr lang="en-US"/>
        </a:p>
      </dgm:t>
    </dgm:pt>
    <dgm:pt modelId="{C6C02E45-9D0F-47BD-ACF1-6F5AD56303E9}" type="sibTrans" cxnId="{C31E0046-75A7-4CF4-8ECC-C580BFF48EBB}">
      <dgm:prSet/>
      <dgm:spPr/>
      <dgm:t>
        <a:bodyPr/>
        <a:lstStyle/>
        <a:p>
          <a:endParaRPr lang="en-US"/>
        </a:p>
      </dgm:t>
    </dgm:pt>
    <dgm:pt modelId="{AA7EEA1C-FC2A-47B8-AE07-68E107189E65}">
      <dgm:prSet custT="1"/>
      <dgm:spPr/>
      <dgm:t>
        <a:bodyPr/>
        <a:lstStyle/>
        <a:p>
          <a:pPr algn="just"/>
          <a:r>
            <a:rPr lang="es-PE" sz="2000" dirty="0">
              <a:latin typeface="Arial" panose="020B0604020202020204" pitchFamily="34" charset="0"/>
              <a:cs typeface="Arial" panose="020B0604020202020204" pitchFamily="34" charset="0"/>
            </a:rPr>
            <a:t>2) Para cuidar nuestro sistema circulatorio podemos hacer ejercicio, consumir frutas, verduras y menos azúcares. 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08A98A-9E31-4EE8-B248-5777BA81B45C}" type="parTrans" cxnId="{D184B056-5213-420E-A4AC-2E6120E1D00D}">
      <dgm:prSet/>
      <dgm:spPr/>
      <dgm:t>
        <a:bodyPr/>
        <a:lstStyle/>
        <a:p>
          <a:endParaRPr lang="en-US"/>
        </a:p>
      </dgm:t>
    </dgm:pt>
    <dgm:pt modelId="{49B43C5F-7C13-41F9-88EA-C165E2A172E5}" type="sibTrans" cxnId="{D184B056-5213-420E-A4AC-2E6120E1D00D}">
      <dgm:prSet/>
      <dgm:spPr/>
      <dgm:t>
        <a:bodyPr/>
        <a:lstStyle/>
        <a:p>
          <a:endParaRPr lang="en-US"/>
        </a:p>
      </dgm:t>
    </dgm:pt>
    <dgm:pt modelId="{04CAE058-B410-604F-8DFF-02A7444D945F}" type="pres">
      <dgm:prSet presAssocID="{35E71FC6-B629-4AA7-9025-19AFFA4694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4561B3-C09A-FB4F-9408-9E92C2314762}" type="pres">
      <dgm:prSet presAssocID="{2F1DC71A-ED6E-4B97-BF7F-90A49A8CECA1}" presName="hierRoot1" presStyleCnt="0"/>
      <dgm:spPr/>
    </dgm:pt>
    <dgm:pt modelId="{492E17C7-31A5-9740-8B0C-4F3119A29A1E}" type="pres">
      <dgm:prSet presAssocID="{2F1DC71A-ED6E-4B97-BF7F-90A49A8CECA1}" presName="composite" presStyleCnt="0"/>
      <dgm:spPr/>
    </dgm:pt>
    <dgm:pt modelId="{2675D7E3-AF44-404C-95E1-54051E4CDC0C}" type="pres">
      <dgm:prSet presAssocID="{2F1DC71A-ED6E-4B97-BF7F-90A49A8CECA1}" presName="background" presStyleLbl="node0" presStyleIdx="0" presStyleCnt="2"/>
      <dgm:spPr/>
    </dgm:pt>
    <dgm:pt modelId="{48A43B2E-732E-3E4E-885A-83FEA41EF5E0}" type="pres">
      <dgm:prSet presAssocID="{2F1DC71A-ED6E-4B97-BF7F-90A49A8CECA1}" presName="text" presStyleLbl="fgAcc0" presStyleIdx="0" presStyleCnt="2">
        <dgm:presLayoutVars>
          <dgm:chPref val="3"/>
        </dgm:presLayoutVars>
      </dgm:prSet>
      <dgm:spPr/>
    </dgm:pt>
    <dgm:pt modelId="{706F18AC-523F-E742-821F-3DDDE7AA04ED}" type="pres">
      <dgm:prSet presAssocID="{2F1DC71A-ED6E-4B97-BF7F-90A49A8CECA1}" presName="hierChild2" presStyleCnt="0"/>
      <dgm:spPr/>
    </dgm:pt>
    <dgm:pt modelId="{EF57F12C-5930-9E45-8B7B-A1A44D2DC068}" type="pres">
      <dgm:prSet presAssocID="{AA7EEA1C-FC2A-47B8-AE07-68E107189E65}" presName="hierRoot1" presStyleCnt="0"/>
      <dgm:spPr/>
    </dgm:pt>
    <dgm:pt modelId="{50A93EFF-591A-1D48-BF20-0A798489C124}" type="pres">
      <dgm:prSet presAssocID="{AA7EEA1C-FC2A-47B8-AE07-68E107189E65}" presName="composite" presStyleCnt="0"/>
      <dgm:spPr/>
    </dgm:pt>
    <dgm:pt modelId="{0258B218-0DA9-7843-96F3-F4CCB4FBFAFA}" type="pres">
      <dgm:prSet presAssocID="{AA7EEA1C-FC2A-47B8-AE07-68E107189E65}" presName="background" presStyleLbl="node0" presStyleIdx="1" presStyleCnt="2"/>
      <dgm:spPr/>
    </dgm:pt>
    <dgm:pt modelId="{617A22AF-0431-F64D-A2F5-04D41896A2DC}" type="pres">
      <dgm:prSet presAssocID="{AA7EEA1C-FC2A-47B8-AE07-68E107189E65}" presName="text" presStyleLbl="fgAcc0" presStyleIdx="1" presStyleCnt="2">
        <dgm:presLayoutVars>
          <dgm:chPref val="3"/>
        </dgm:presLayoutVars>
      </dgm:prSet>
      <dgm:spPr/>
    </dgm:pt>
    <dgm:pt modelId="{ADE38D5A-B294-4D46-B77E-C9E67CC166C5}" type="pres">
      <dgm:prSet presAssocID="{AA7EEA1C-FC2A-47B8-AE07-68E107189E65}" presName="hierChild2" presStyleCnt="0"/>
      <dgm:spPr/>
    </dgm:pt>
  </dgm:ptLst>
  <dgm:cxnLst>
    <dgm:cxn modelId="{7ED63B0F-FA2E-EF4C-ACBF-5D22BD390B63}" type="presOf" srcId="{2F1DC71A-ED6E-4B97-BF7F-90A49A8CECA1}" destId="{48A43B2E-732E-3E4E-885A-83FEA41EF5E0}" srcOrd="0" destOrd="0" presId="urn:microsoft.com/office/officeart/2005/8/layout/hierarchy1"/>
    <dgm:cxn modelId="{04E30728-B46E-004A-B1C8-B94DFF72228B}" type="presOf" srcId="{35E71FC6-B629-4AA7-9025-19AFFA469438}" destId="{04CAE058-B410-604F-8DFF-02A7444D945F}" srcOrd="0" destOrd="0" presId="urn:microsoft.com/office/officeart/2005/8/layout/hierarchy1"/>
    <dgm:cxn modelId="{C31E0046-75A7-4CF4-8ECC-C580BFF48EBB}" srcId="{35E71FC6-B629-4AA7-9025-19AFFA469438}" destId="{2F1DC71A-ED6E-4B97-BF7F-90A49A8CECA1}" srcOrd="0" destOrd="0" parTransId="{7733F743-639D-4C71-A216-F6FF974D419C}" sibTransId="{C6C02E45-9D0F-47BD-ACF1-6F5AD56303E9}"/>
    <dgm:cxn modelId="{D184B056-5213-420E-A4AC-2E6120E1D00D}" srcId="{35E71FC6-B629-4AA7-9025-19AFFA469438}" destId="{AA7EEA1C-FC2A-47B8-AE07-68E107189E65}" srcOrd="1" destOrd="0" parTransId="{9C08A98A-9E31-4EE8-B248-5777BA81B45C}" sibTransId="{49B43C5F-7C13-41F9-88EA-C165E2A172E5}"/>
    <dgm:cxn modelId="{21056BAF-459F-DB49-AA54-F75D022991ED}" type="presOf" srcId="{AA7EEA1C-FC2A-47B8-AE07-68E107189E65}" destId="{617A22AF-0431-F64D-A2F5-04D41896A2DC}" srcOrd="0" destOrd="0" presId="urn:microsoft.com/office/officeart/2005/8/layout/hierarchy1"/>
    <dgm:cxn modelId="{903EE844-F601-FD45-BB42-C7207C60E5D7}" type="presParOf" srcId="{04CAE058-B410-604F-8DFF-02A7444D945F}" destId="{774561B3-C09A-FB4F-9408-9E92C2314762}" srcOrd="0" destOrd="0" presId="urn:microsoft.com/office/officeart/2005/8/layout/hierarchy1"/>
    <dgm:cxn modelId="{8DB4D9EB-6F2B-E849-B22D-E3D2EA9E7E63}" type="presParOf" srcId="{774561B3-C09A-FB4F-9408-9E92C2314762}" destId="{492E17C7-31A5-9740-8B0C-4F3119A29A1E}" srcOrd="0" destOrd="0" presId="urn:microsoft.com/office/officeart/2005/8/layout/hierarchy1"/>
    <dgm:cxn modelId="{61D31F03-E08B-9F40-ACF7-6B6C849748C6}" type="presParOf" srcId="{492E17C7-31A5-9740-8B0C-4F3119A29A1E}" destId="{2675D7E3-AF44-404C-95E1-54051E4CDC0C}" srcOrd="0" destOrd="0" presId="urn:microsoft.com/office/officeart/2005/8/layout/hierarchy1"/>
    <dgm:cxn modelId="{FD6B208E-3FE3-4D44-B6C9-C109BA5EE402}" type="presParOf" srcId="{492E17C7-31A5-9740-8B0C-4F3119A29A1E}" destId="{48A43B2E-732E-3E4E-885A-83FEA41EF5E0}" srcOrd="1" destOrd="0" presId="urn:microsoft.com/office/officeart/2005/8/layout/hierarchy1"/>
    <dgm:cxn modelId="{ABF26E87-530F-F04A-AFBE-0B28E37091F1}" type="presParOf" srcId="{774561B3-C09A-FB4F-9408-9E92C2314762}" destId="{706F18AC-523F-E742-821F-3DDDE7AA04ED}" srcOrd="1" destOrd="0" presId="urn:microsoft.com/office/officeart/2005/8/layout/hierarchy1"/>
    <dgm:cxn modelId="{5831E353-EB62-9E41-AF1D-8CBEA9D23753}" type="presParOf" srcId="{04CAE058-B410-604F-8DFF-02A7444D945F}" destId="{EF57F12C-5930-9E45-8B7B-A1A44D2DC068}" srcOrd="1" destOrd="0" presId="urn:microsoft.com/office/officeart/2005/8/layout/hierarchy1"/>
    <dgm:cxn modelId="{BB288363-69E8-CE47-B3B6-1E833ADEC240}" type="presParOf" srcId="{EF57F12C-5930-9E45-8B7B-A1A44D2DC068}" destId="{50A93EFF-591A-1D48-BF20-0A798489C124}" srcOrd="0" destOrd="0" presId="urn:microsoft.com/office/officeart/2005/8/layout/hierarchy1"/>
    <dgm:cxn modelId="{84EBDB97-CC99-414F-9992-60CF1A386F1E}" type="presParOf" srcId="{50A93EFF-591A-1D48-BF20-0A798489C124}" destId="{0258B218-0DA9-7843-96F3-F4CCB4FBFAFA}" srcOrd="0" destOrd="0" presId="urn:microsoft.com/office/officeart/2005/8/layout/hierarchy1"/>
    <dgm:cxn modelId="{2B2EAFEF-B021-B54E-BEC4-F9E1F04DB83A}" type="presParOf" srcId="{50A93EFF-591A-1D48-BF20-0A798489C124}" destId="{617A22AF-0431-F64D-A2F5-04D41896A2DC}" srcOrd="1" destOrd="0" presId="urn:microsoft.com/office/officeart/2005/8/layout/hierarchy1"/>
    <dgm:cxn modelId="{3525B8B0-88F9-4546-810F-399470230C3B}" type="presParOf" srcId="{EF57F12C-5930-9E45-8B7B-A1A44D2DC068}" destId="{ADE38D5A-B294-4D46-B77E-C9E67CC166C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5D7E3-AF44-404C-95E1-54051E4CDC0C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43B2E-732E-3E4E-885A-83FEA41EF5E0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>
              <a:latin typeface="Arial" panose="020B0604020202020204" pitchFamily="34" charset="0"/>
              <a:cs typeface="Arial" panose="020B0604020202020204" pitchFamily="34" charset="0"/>
            </a:rPr>
            <a:t>1) La enfermedad más común del sistema circulatorio es la hipertensión, la cual es provocada por factores como la obesidad, la falta de ejercico físico, etc. Y se puede tratar cambiando el estilo de vida y con algunos medicamentos como los betabloqueadores.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6297" y="538547"/>
        <a:ext cx="4171627" cy="2590157"/>
      </dsp:txXfrm>
    </dsp:sp>
    <dsp:sp modelId="{0258B218-0DA9-7843-96F3-F4CCB4FBFAFA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A22AF-0431-F64D-A2F5-04D41896A2DC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>
              <a:latin typeface="Arial" panose="020B0604020202020204" pitchFamily="34" charset="0"/>
              <a:cs typeface="Arial" panose="020B0604020202020204" pitchFamily="34" charset="0"/>
            </a:rPr>
            <a:t>2) Para cuidar nuestro sistema circulatorio podemos hacer ejercicio, consumir frutas, verduras y menos azúcares.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91936" y="538547"/>
        <a:ext cx="4171627" cy="259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4D006-8F63-1149-8B69-55E6B110ED95}" type="datetimeFigureOut">
              <a:rPr lang="es-PE" smtClean="0"/>
              <a:t>23/11/22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84164-C734-A349-BE85-B3293AC0EA7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6106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84164-C734-A349-BE85-B3293AC0EA75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4493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A7340-4030-E562-D100-E5AA9D097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CFFA76-1DE2-095D-DF35-5E5DA57BA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A9C758-7525-FC11-7B27-8B68BCAA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4D58-0753-7E4C-9869-2ABBA7281AB5}" type="datetimeFigureOut">
              <a:rPr lang="es-PE" smtClean="0"/>
              <a:t>20/11/22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D1E83A-DDBF-9338-0CCB-14796B8B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8F15FD-650A-AE06-2FFF-2E80A849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2973-C6FA-8E45-8C88-3439BF70FC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742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D4188-F2F5-511B-B276-33C225D78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23E536-70F2-4476-9E0E-76014291C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E09B2F-8EA1-1065-29D1-4803ED9F1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4D58-0753-7E4C-9869-2ABBA7281AB5}" type="datetimeFigureOut">
              <a:rPr lang="es-PE" smtClean="0"/>
              <a:t>20/11/22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3CDD27-F43E-8EF0-E08C-8EF40FB3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9569CF-C400-03E7-B274-43211A1A4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2973-C6FA-8E45-8C88-3439BF70FC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06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E88A5CF-7E99-F45E-D5AA-F2A15893F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B59469-71A7-010E-2970-A41A42392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E82A0C-1D1B-CF35-AB6D-D9CE59FB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4D58-0753-7E4C-9869-2ABBA7281AB5}" type="datetimeFigureOut">
              <a:rPr lang="es-PE" smtClean="0"/>
              <a:t>20/11/22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7FEE68-CB73-5817-9512-876B1700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08092D-DE5D-C431-36AB-72D29D404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2973-C6FA-8E45-8C88-3439BF70FC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043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31DC0B-6F35-0D55-5DD5-654A0D0E9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09DEC7-45D5-3661-CC6C-04C2A31BE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AD0E91-1F7A-7D53-8B8B-59D77CCBB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4D58-0753-7E4C-9869-2ABBA7281AB5}" type="datetimeFigureOut">
              <a:rPr lang="es-PE" smtClean="0"/>
              <a:t>20/11/22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C172FA-19D2-F39C-BF4F-474E9BB27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92434D-C750-C1B1-E6EC-CE3A94114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2973-C6FA-8E45-8C88-3439BF70FC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686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1B54B-3364-B1BD-C80C-D2925AB4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F1EA5C-631C-EB29-4826-C7F9AC27A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26BAB1-4BBF-8DEF-131C-AEBC1F2B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4D58-0753-7E4C-9869-2ABBA7281AB5}" type="datetimeFigureOut">
              <a:rPr lang="es-PE" smtClean="0"/>
              <a:t>20/11/22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9563DA-2F8E-23B1-1507-AFE1EEA0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4A62C3-5DC8-CCD9-B15F-996223EE8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2973-C6FA-8E45-8C88-3439BF70FC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0980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AC696-6376-8327-8022-E2A2C119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707CB-2CAE-81FA-3B6A-3C3E8B621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7257FE-1FC7-C4B4-4273-C8306FFF5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6BFCA6-1606-3873-4110-C33B03AB1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4D58-0753-7E4C-9869-2ABBA7281AB5}" type="datetimeFigureOut">
              <a:rPr lang="es-PE" smtClean="0"/>
              <a:t>20/11/22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A308C4-A0AE-0C36-0F9B-7C02C071C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68671C-902D-2B98-E650-F258DFF46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2973-C6FA-8E45-8C88-3439BF70FC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1375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DB4F5D-76C4-4106-667B-43C301989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C21705-3301-81A1-BE92-83F8DAF2B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7A62E2-8EB2-AB22-D2B7-599F57678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334E29-6262-E53B-4CBB-97432ADAC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A105B0C-E109-7173-C668-6C7CE59E6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F7F80F-7E38-F188-A9E2-802D51ED2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4D58-0753-7E4C-9869-2ABBA7281AB5}" type="datetimeFigureOut">
              <a:rPr lang="es-PE" smtClean="0"/>
              <a:t>20/11/22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9D67908-6E16-B085-325A-D9297C0D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057BA1B-5929-5991-2CDE-31E9385D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2973-C6FA-8E45-8C88-3439BF70FC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594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74907-F97D-794D-327F-6F4412BFD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DC34CC-66DC-B743-60BC-01A1F07B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4D58-0753-7E4C-9869-2ABBA7281AB5}" type="datetimeFigureOut">
              <a:rPr lang="es-PE" smtClean="0"/>
              <a:t>20/11/22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647C8D-D3A3-3FCB-CC5E-A9D44BD2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0DA7465-A207-02FE-0306-7B37E3BD2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2973-C6FA-8E45-8C88-3439BF70FC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134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F39C7C6-913F-C28B-23DD-AA30F175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4D58-0753-7E4C-9869-2ABBA7281AB5}" type="datetimeFigureOut">
              <a:rPr lang="es-PE" smtClean="0"/>
              <a:t>20/11/22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9766215-ED5A-0C32-D7DF-B6DBBC2FE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BFFBF8-61B2-0BC3-AEFA-92A255EB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2973-C6FA-8E45-8C88-3439BF70FC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0443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2F1471-984E-1DDE-5CC4-17E0D4FD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C150B1-9FAE-43E1-9573-7C36D0A0B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EAB3F8-B32A-F33D-481E-DB351DF78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44E627-4EBA-7358-D8F3-25000457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4D58-0753-7E4C-9869-2ABBA7281AB5}" type="datetimeFigureOut">
              <a:rPr lang="es-PE" smtClean="0"/>
              <a:t>20/11/22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E67332-D7E1-7217-CE6B-990AEC6B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4F743C-3C35-9AC9-A3D5-5F3E13A70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2973-C6FA-8E45-8C88-3439BF70FC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515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B1B09A-645C-F838-929C-D033B73A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A27B8C3-2ACB-68D3-2D6A-4A47D83FC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BE619D-5CD2-84D6-CBA1-39233F1F9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279960-D4C4-A8F0-7196-5B2FA19C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4D58-0753-7E4C-9869-2ABBA7281AB5}" type="datetimeFigureOut">
              <a:rPr lang="es-PE" smtClean="0"/>
              <a:t>20/11/22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239420-6490-6874-03A6-E19FD8A1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C3BECF-DA09-5A71-7B3B-698913FF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2973-C6FA-8E45-8C88-3439BF70FC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3854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C5AAC5-5563-F9B8-104E-3FFA884D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54C346-8FD6-DD26-88D0-CB223AD5D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2A1E36-20AF-2D25-F327-1D8CBA4D2C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C4D58-0753-7E4C-9869-2ABBA7281AB5}" type="datetimeFigureOut">
              <a:rPr lang="es-PE" smtClean="0"/>
              <a:t>20/11/22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34B72D-D9CF-39BC-8E30-959B29F0D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4970EB-F7FD-DB1A-C4B2-3223293FB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A2973-C6FA-8E45-8C88-3439BF70FC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197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aciondelcorazon.com/images/prevencion/hipertension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rupolasmimosas.com/wp-content/uploads/2019/05/causas-de-la-hipertension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jorconsalud.as.com/wp-content/uploads/2017/10/Hipertensi&#243;n-arterial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consultas.com/sites/default/files/styles/wc_adaptive_image__small/public/migrated/tratamiento-hipertension_0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fermeriaaps.com/portal/wp-content/uploads/2020/07/Captura-de-pantalla-2019-06-11-a-las-02.04.01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consultas.com/sites/default/files/styles/wc_adaptive_image__small/public/temas/infarto-miocardio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cinaysaludpublica.blob.core.windows.net.optimalcdn.com/images/2021/07/28/dise-o-sin-t-tulo--30--png-1627514637267.pn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ramed.net/UserFiles/vinetas/90925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ramed.net/UserFiles/vinetas/95769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lodoctor.co/assets/media/enfermedades-circulatorias-4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carilla.com.pe/wp-content/uploads/2019/01/0323_acv_parestesia_12801.jpg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ardiavant.com/wp-content/uploads/el-ecocardiograma-1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lodoctor.co/assets/iblog/post/44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savalnet.cl/medios/mm/noticias/2018/07/118380ng001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.ytimg.com/vi/-4zNaunqObA/sddefault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ulturacientifica.com/app/uploads/2020/02/sistema-circulatorio-560x372.jpg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natfy.com/blog/wp-content/uploads/2021/02/sistemacirculatorio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un.es/enfermedades-tratamientos/pruebas-diagnosticas/diagnostico-infarto-agudo-miocardio" TargetMode="External"/><Relationship Id="rId3" Type="http://schemas.openxmlformats.org/officeDocument/2006/relationships/hyperlink" Target="https://alodoctor.co/blog/conoce-7-enfermedades-comunes-del-sistema-circulatorio2" TargetMode="External"/><Relationship Id="rId7" Type="http://schemas.openxmlformats.org/officeDocument/2006/relationships/hyperlink" Target="https://www.mayoclinic.org/es-es/diseases-conditions/high-blood-pressure/symptoms-causes/syc-20373410" TargetMode="External"/><Relationship Id="rId2" Type="http://schemas.openxmlformats.org/officeDocument/2006/relationships/hyperlink" Target="https://alodoctor.co/blog/conoce-7-enfermedades-comunes-del-sistema-circulatori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abervivirtv.com/enfermedades/hipertension" TargetMode="External"/><Relationship Id="rId5" Type="http://schemas.openxmlformats.org/officeDocument/2006/relationships/hyperlink" Target="https://www.clinicbarcelona.org/asistencia/enfermedades/hipertension-arterial/diagnostico-y-pruebas" TargetMode="External"/><Relationship Id="rId10" Type="http://schemas.openxmlformats.org/officeDocument/2006/relationships/hyperlink" Target="https://www.dosfarma.com/blog/aprende-a-cuidar-con-estos-habitos-tu-sistema-circulatorio/" TargetMode="External"/><Relationship Id="rId4" Type="http://schemas.openxmlformats.org/officeDocument/2006/relationships/hyperlink" Target="https://www.nhlbi.nih.gov/es/salud/aterosclerosis/tratamiento" TargetMode="External"/><Relationship Id="rId9" Type="http://schemas.openxmlformats.org/officeDocument/2006/relationships/hyperlink" Target="https://cardioalianza.org/las-enfermedades-cardiovasculares/infarto-de-miocardio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nicabiblica.com/images/noticias/arterias2309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consultas.com/sites/default/files/styles/wc_adaptive_image__small/public/migrated/diagnostico-artioesclerosis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geriatrico.com.ar/wp-content/uploads/2020/02/arteriosclerosis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vanguardia.com/files/image_449_220/uploads/2017/04/18/5fa3ca229e826.jpe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44EFE571-D146-4EBC-8053-D4042FD17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744393" cy="6858000"/>
          </a:xfrm>
          <a:custGeom>
            <a:avLst/>
            <a:gdLst>
              <a:gd name="connsiteX0" fmla="*/ 0 w 7744393"/>
              <a:gd name="connsiteY0" fmla="*/ 0 h 6858000"/>
              <a:gd name="connsiteX1" fmla="*/ 7744393 w 7744393"/>
              <a:gd name="connsiteY1" fmla="*/ 0 h 6858000"/>
              <a:gd name="connsiteX2" fmla="*/ 7740387 w 7744393"/>
              <a:gd name="connsiteY2" fmla="*/ 3148 h 6858000"/>
              <a:gd name="connsiteX3" fmla="*/ 6124765 w 7744393"/>
              <a:gd name="connsiteY3" fmla="*/ 3429000 h 6858000"/>
              <a:gd name="connsiteX4" fmla="*/ 7740387 w 7744393"/>
              <a:gd name="connsiteY4" fmla="*/ 6854853 h 6858000"/>
              <a:gd name="connsiteX5" fmla="*/ 7744392 w 7744393"/>
              <a:gd name="connsiteY5" fmla="*/ 6858000 h 6858000"/>
              <a:gd name="connsiteX6" fmla="*/ 0 w 774439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4393" h="6858000">
                <a:moveTo>
                  <a:pt x="0" y="0"/>
                </a:moveTo>
                <a:lnTo>
                  <a:pt x="7744393" y="0"/>
                </a:lnTo>
                <a:lnTo>
                  <a:pt x="7740387" y="3148"/>
                </a:lnTo>
                <a:cubicBezTo>
                  <a:pt x="6753686" y="817446"/>
                  <a:pt x="6124765" y="2049777"/>
                  <a:pt x="6124765" y="3429000"/>
                </a:cubicBezTo>
                <a:cubicBezTo>
                  <a:pt x="6124765" y="4808224"/>
                  <a:pt x="6753686" y="6040555"/>
                  <a:pt x="7740387" y="6854853"/>
                </a:cubicBezTo>
                <a:lnTo>
                  <a:pt x="77443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5DDCB7-08D2-98ED-7107-9FCAA5036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634" y="1082267"/>
            <a:ext cx="4515391" cy="1711036"/>
          </a:xfrm>
        </p:spPr>
        <p:txBody>
          <a:bodyPr>
            <a:normAutofit/>
          </a:bodyPr>
          <a:lstStyle/>
          <a:p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Enfermedades del Sistema Circulatorio Humano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A2318B-E1D8-84C4-6CF5-2975FD1B7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7634" y="3281915"/>
            <a:ext cx="4759589" cy="2493818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Profesor: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Juan Céspedes</a:t>
            </a:r>
            <a:b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Alumno: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Rodrigo Sánchez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Curso: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Ciencia y Tecnología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Grado y Sección: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2do “A” Secundaria</a:t>
            </a:r>
          </a:p>
          <a:p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Pimentel - 2022</a:t>
            </a:r>
            <a:b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uerpo Humano Sistema Circulatorio - Gráficos vectoriales gratis en Pixabay">
            <a:extLst>
              <a:ext uri="{FF2B5EF4-FFF2-40B4-BE49-F238E27FC236}">
                <a16:creationId xmlns:a16="http://schemas.microsoft.com/office/drawing/2014/main" id="{ED932BB6-34FE-EBC7-2457-EE90C47D0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3835" y="430241"/>
            <a:ext cx="2369988" cy="473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LEGIO ALGARROBOS">
            <a:extLst>
              <a:ext uri="{FF2B5EF4-FFF2-40B4-BE49-F238E27FC236}">
                <a16:creationId xmlns:a16="http://schemas.microsoft.com/office/drawing/2014/main" id="{CE28649B-032A-1709-DD39-61E158882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019" y="5789056"/>
            <a:ext cx="3101008" cy="9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C05F9929-5504-4C68-9AA2-E98BBA1F8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9590" y="4546924"/>
            <a:ext cx="2369988" cy="2311077"/>
          </a:xfrm>
          <a:custGeom>
            <a:avLst/>
            <a:gdLst>
              <a:gd name="connsiteX0" fmla="*/ 0 w 2369988"/>
              <a:gd name="connsiteY0" fmla="*/ 0 h 2311077"/>
              <a:gd name="connsiteX1" fmla="*/ 1128071 w 2369988"/>
              <a:gd name="connsiteY1" fmla="*/ 0 h 2311077"/>
              <a:gd name="connsiteX2" fmla="*/ 1157716 w 2369988"/>
              <a:gd name="connsiteY2" fmla="*/ 128440 h 2311077"/>
              <a:gd name="connsiteX3" fmla="*/ 2316462 w 2369988"/>
              <a:gd name="connsiteY3" fmla="*/ 2257392 h 2311077"/>
              <a:gd name="connsiteX4" fmla="*/ 2369988 w 2369988"/>
              <a:gd name="connsiteY4" fmla="*/ 2311077 h 2311077"/>
              <a:gd name="connsiteX5" fmla="*/ 957894 w 2369988"/>
              <a:gd name="connsiteY5" fmla="*/ 2311077 h 2311077"/>
              <a:gd name="connsiteX6" fmla="*/ 777804 w 2369988"/>
              <a:gd name="connsiteY6" fmla="*/ 2040997 h 2311077"/>
              <a:gd name="connsiteX7" fmla="*/ 19614 w 2369988"/>
              <a:gd name="connsiteY7" fmla="*/ 109827 h 231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988" h="2311077">
                <a:moveTo>
                  <a:pt x="0" y="0"/>
                </a:moveTo>
                <a:lnTo>
                  <a:pt x="1128071" y="0"/>
                </a:lnTo>
                <a:lnTo>
                  <a:pt x="1157716" y="128440"/>
                </a:lnTo>
                <a:cubicBezTo>
                  <a:pt x="1365270" y="935139"/>
                  <a:pt x="1769588" y="1662859"/>
                  <a:pt x="2316462" y="2257392"/>
                </a:cubicBezTo>
                <a:lnTo>
                  <a:pt x="2369988" y="2311077"/>
                </a:lnTo>
                <a:lnTo>
                  <a:pt x="957894" y="2311077"/>
                </a:lnTo>
                <a:lnTo>
                  <a:pt x="777804" y="2040997"/>
                </a:lnTo>
                <a:cubicBezTo>
                  <a:pt x="421651" y="1454849"/>
                  <a:pt x="161627" y="803832"/>
                  <a:pt x="19614" y="109827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8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ipertensión">
            <a:extLst>
              <a:ext uri="{FF2B5EF4-FFF2-40B4-BE49-F238E27FC236}">
                <a16:creationId xmlns:a16="http://schemas.microsoft.com/office/drawing/2014/main" id="{40935A1F-8168-1057-2B06-11F997262E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Rectangle 7174">
            <a:extLst>
              <a:ext uri="{FF2B5EF4-FFF2-40B4-BE49-F238E27FC236}">
                <a16:creationId xmlns:a16="http://schemas.microsoft.com/office/drawing/2014/main" id="{C1FBCB95-389E-4A3B-A32D-E5E26CD8F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11554" y="1931495"/>
            <a:ext cx="8368893" cy="2995011"/>
          </a:xfrm>
          <a:prstGeom prst="rect">
            <a:avLst/>
          </a:prstGeom>
          <a:solidFill>
            <a:schemeClr val="bg1">
              <a:alpha val="80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298A4E45-233B-4B5C-B9A3-2791BF6FC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212" y="2093976"/>
            <a:ext cx="8037576" cy="2670048"/>
          </a:xfrm>
          <a:prstGeom prst="rect">
            <a:avLst/>
          </a:prstGeom>
          <a:noFill/>
          <a:ln w="190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006999A-0EFF-A7BB-C027-E4DE5597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804" y="2280543"/>
            <a:ext cx="7708392" cy="1617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3.2. Hipertensión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D4D979-BD31-4B0F-7D59-836E26241ECF}"/>
              </a:ext>
            </a:extLst>
          </p:cNvPr>
          <p:cNvSpPr txBox="1"/>
          <p:nvPr/>
        </p:nvSpPr>
        <p:spPr>
          <a:xfrm>
            <a:off x="131890" y="6027003"/>
            <a:ext cx="48472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 7: Hipertensión</a:t>
            </a:r>
            <a:b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Recuperado de: https://content21.sabervivirtv.com/medio/2020/10/07/hipertension-ficha_6d6c8a51_1280x720.jpg</a:t>
            </a:r>
          </a:p>
        </p:txBody>
      </p:sp>
    </p:spTree>
    <p:extLst>
      <p:ext uri="{BB962C8B-B14F-4D97-AF65-F5344CB8AC3E}">
        <p14:creationId xmlns:p14="http://schemas.microsoft.com/office/powerpoint/2010/main" val="2340186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0735FB-61E8-2ED3-DBCB-7B5BF1D8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s-PE" sz="4000" dirty="0">
                <a:latin typeface="Arial" panose="020B0604020202020204" pitchFamily="34" charset="0"/>
                <a:cs typeface="Arial" panose="020B0604020202020204" pitchFamily="34" charset="0"/>
              </a:rPr>
              <a:t>Diagnóstico </a:t>
            </a:r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BAADF3-A101-3949-AAD9-F047077A1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00" y="2437018"/>
            <a:ext cx="4530898" cy="3639450"/>
          </a:xfrm>
        </p:spPr>
        <p:txBody>
          <a:bodyPr anchor="ctr">
            <a:normAutofit/>
          </a:bodyPr>
          <a:lstStyle/>
          <a:p>
            <a:pPr algn="just">
              <a:buFontTx/>
              <a:buChar char="-"/>
            </a:pPr>
            <a:r>
              <a:rPr lang="es-PE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 prueba se realiza con la persona sentada, con el brazo apoyado sobre la mesa a la altura del corazón sin cruzar las piernas, medido por el tensiómetro</a:t>
            </a:r>
          </a:p>
          <a:p>
            <a:pPr algn="just">
              <a:buFontTx/>
              <a:buChar char="-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Si la presión igual o por encima de 140 mmhg, se considera presión alta.</a:t>
            </a:r>
          </a:p>
        </p:txBody>
      </p:sp>
      <p:pic>
        <p:nvPicPr>
          <p:cNvPr id="8194" name="Picture 2" descr="Hipertensión y riesgo cardiovascular - Fundación Española del Corazón">
            <a:extLst>
              <a:ext uri="{FF2B5EF4-FFF2-40B4-BE49-F238E27FC236}">
                <a16:creationId xmlns:a16="http://schemas.microsoft.com/office/drawing/2014/main" id="{96A8CE02-061A-D10C-08B1-1C75923B5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5504" y="2389218"/>
            <a:ext cx="5150277" cy="310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5" name="Rectangle 820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7B6C0F-9B10-D2F1-1192-A97625A1BB29}"/>
              </a:ext>
            </a:extLst>
          </p:cNvPr>
          <p:cNvSpPr txBox="1"/>
          <p:nvPr/>
        </p:nvSpPr>
        <p:spPr>
          <a:xfrm>
            <a:off x="5895504" y="5576767"/>
            <a:ext cx="5150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Imagen 8: Medida de presión arterial</a:t>
            </a:r>
            <a:b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 </a:t>
            </a:r>
          </a:p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https://fundaciondelcorazon.com/images/prevencion/hipertension.jpg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5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4" name="Rectangle 9233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36" name="Group 923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9237" name="Rectangle 923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8" name="Rectangle 923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9" name="Rectangle 923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41" name="Rectangle 924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870446-99A6-097A-1292-ACEDAC2D5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es-PE" sz="4000" dirty="0">
                <a:latin typeface="Arial" panose="020B0604020202020204" pitchFamily="34" charset="0"/>
                <a:cs typeface="Arial" panose="020B0604020202020204" pitchFamily="34" charset="0"/>
              </a:rPr>
              <a:t>Causas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95DDBE-1865-4CA1-FD95-7C892168E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31" y="2578571"/>
            <a:ext cx="4991629" cy="36771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La hipertensión puede ser causada por factores como:</a:t>
            </a:r>
            <a:b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Edad (40 o más)</a:t>
            </a:r>
          </a:p>
          <a:p>
            <a:pPr>
              <a:buFontTx/>
              <a:buChar char="-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Antecedentes familiares</a:t>
            </a:r>
          </a:p>
          <a:p>
            <a:pPr>
              <a:buFontTx/>
              <a:buChar char="-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Sobrepeso u obesidad</a:t>
            </a:r>
          </a:p>
          <a:p>
            <a:pPr>
              <a:buFontTx/>
              <a:buChar char="-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Falta de actividad física</a:t>
            </a:r>
          </a:p>
          <a:p>
            <a:pPr>
              <a:buFontTx/>
              <a:buChar char="-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Alta cantidad de sal (sodio) en la dieta</a:t>
            </a:r>
          </a:p>
          <a:p>
            <a:pPr>
              <a:buFontTx/>
              <a:buChar char="-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Estrés</a:t>
            </a:r>
          </a:p>
        </p:txBody>
      </p:sp>
      <p:sp>
        <p:nvSpPr>
          <p:cNvPr id="9243" name="Rectangle 9242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Hipertensión arterial, invisible y silenciosa | Mimo">
            <a:extLst>
              <a:ext uri="{FF2B5EF4-FFF2-40B4-BE49-F238E27FC236}">
                <a16:creationId xmlns:a16="http://schemas.microsoft.com/office/drawing/2014/main" id="{38D4BEB0-FA75-1131-AA5D-E42B8D56D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" r="2" b="2805"/>
          <a:stretch/>
        </p:blipFill>
        <p:spPr bwMode="auto">
          <a:xfrm>
            <a:off x="6923424" y="2087741"/>
            <a:ext cx="4223252" cy="304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45" name="Straight Connector 924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D1540BA9-6E12-9372-8CDC-AE10590E4E4A}"/>
              </a:ext>
            </a:extLst>
          </p:cNvPr>
          <p:cNvSpPr txBox="1"/>
          <p:nvPr/>
        </p:nvSpPr>
        <p:spPr>
          <a:xfrm>
            <a:off x="6951134" y="5428308"/>
            <a:ext cx="4195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Imagen 9: Causas de la hipertensión</a:t>
            </a:r>
            <a:b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 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https://grupolasmimosas.com/wp-content/uploads//2019/05/causas-de-la-hipertension.jpg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3779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81" name="Rectangle 1127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FD1A91-7E2F-0AD1-3EA5-CF54D846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s-PE" sz="4000" dirty="0">
                <a:latin typeface="Arial" panose="020B0604020202020204" pitchFamily="34" charset="0"/>
                <a:cs typeface="Arial" panose="020B0604020202020204" pitchFamily="34" charset="0"/>
              </a:rPr>
              <a:t>Síntomas</a:t>
            </a:r>
          </a:p>
        </p:txBody>
      </p:sp>
      <p:sp>
        <p:nvSpPr>
          <p:cNvPr id="11282" name="Rectangle 1127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3" name="Rectangle 1127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9CE093-4972-E52D-ED81-65AE7876E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84" y="2517349"/>
            <a:ext cx="5150277" cy="3639450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PE" sz="200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Dolores de cabeza frecuentes </a:t>
            </a:r>
          </a:p>
          <a:p>
            <a:pPr marL="0" indent="0" algn="just">
              <a:buNone/>
            </a:pPr>
            <a:r>
              <a:rPr lang="es-PE" sz="200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Sangrados de nariz espontáneos, </a:t>
            </a:r>
          </a:p>
          <a:p>
            <a:pPr marL="0" indent="0" algn="just">
              <a:buNone/>
            </a:pPr>
            <a:r>
              <a:rPr lang="es-PE" sz="200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Palpitaciones en la cabeza o en el pecho.</a:t>
            </a:r>
          </a:p>
          <a:p>
            <a:pPr marL="0" indent="0" algn="just">
              <a:buNone/>
            </a:pPr>
            <a:r>
              <a:rPr lang="es-PE" sz="200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Mareos o visión borrosa.</a:t>
            </a:r>
          </a:p>
          <a:p>
            <a:pPr marL="0" indent="0" algn="just">
              <a:buNone/>
            </a:pPr>
            <a:r>
              <a:rPr lang="es-PE" sz="200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Dificultad para respirar.</a:t>
            </a:r>
          </a:p>
          <a:p>
            <a:pPr marL="0" indent="0" algn="just">
              <a:buNone/>
            </a:pPr>
            <a:r>
              <a:rPr lang="es-PE" sz="200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Náuseas y vómitos.</a:t>
            </a:r>
          </a:p>
          <a:p>
            <a:pPr marL="0" indent="0" algn="just">
              <a:buNone/>
            </a:pPr>
            <a:endParaRPr lang="es-PE" sz="2000" dirty="0"/>
          </a:p>
        </p:txBody>
      </p:sp>
      <p:pic>
        <p:nvPicPr>
          <p:cNvPr id="11266" name="Picture 2" descr="Hipertensión arterial - Mejor con Salud">
            <a:extLst>
              <a:ext uri="{FF2B5EF4-FFF2-40B4-BE49-F238E27FC236}">
                <a16:creationId xmlns:a16="http://schemas.microsoft.com/office/drawing/2014/main" id="{2C3C7085-FD92-6796-A300-0A2A60E7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6722" y="2403244"/>
            <a:ext cx="5150277" cy="29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4" name="Rectangle 1127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81E3EB-AF2E-87DC-7373-3BFA3541D8B9}"/>
              </a:ext>
            </a:extLst>
          </p:cNvPr>
          <p:cNvSpPr txBox="1"/>
          <p:nvPr/>
        </p:nvSpPr>
        <p:spPr>
          <a:xfrm>
            <a:off x="5826721" y="5443320"/>
            <a:ext cx="5150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Imagen 10: Dolores de cabeza</a:t>
            </a:r>
            <a:b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 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https://mejorconsalud.as.com/wp-content/uploads/2017/10/Hipertensión-arterial.jpg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769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60" name="Rectangle 10246">
            <a:extLst>
              <a:ext uri="{FF2B5EF4-FFF2-40B4-BE49-F238E27FC236}">
                <a16:creationId xmlns:a16="http://schemas.microsoft.com/office/drawing/2014/main" id="{D4C74C1C-EF2E-40CF-A712-656E694E6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1" name="Rectangle 10248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0E7ADF-1676-19FF-8DD8-685105421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83" y="349664"/>
            <a:ext cx="5845571" cy="1638377"/>
          </a:xfrm>
        </p:spPr>
        <p:txBody>
          <a:bodyPr anchor="b">
            <a:normAutofit/>
          </a:bodyPr>
          <a:lstStyle/>
          <a:p>
            <a:r>
              <a:rPr lang="es-PE" sz="4000" dirty="0">
                <a:latin typeface="Arial" panose="020B0604020202020204" pitchFamily="34" charset="0"/>
                <a:cs typeface="Arial" panose="020B0604020202020204" pitchFamily="34" charset="0"/>
              </a:rPr>
              <a:t>Tratamiento</a:t>
            </a:r>
          </a:p>
        </p:txBody>
      </p:sp>
      <p:sp>
        <p:nvSpPr>
          <p:cNvPr id="10262" name="Rectangle 10250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5" name="Rectangle 10254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Tratamiento de la hipertensión arterial: fármacos y consejos">
            <a:extLst>
              <a:ext uri="{FF2B5EF4-FFF2-40B4-BE49-F238E27FC236}">
                <a16:creationId xmlns:a16="http://schemas.microsoft.com/office/drawing/2014/main" id="{2DCB843F-0155-D3BD-9552-D2C4F8A8A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111" y="1634242"/>
            <a:ext cx="4235516" cy="307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58B4A6-F093-A56D-3966-BA84C52F3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2142" y="2753260"/>
            <a:ext cx="6320673" cy="3641887"/>
          </a:xfrm>
        </p:spPr>
        <p:txBody>
          <a:bodyPr anchor="ctr">
            <a:noAutofit/>
          </a:bodyPr>
          <a:lstStyle/>
          <a:p>
            <a:pPr algn="just">
              <a:buFontTx/>
              <a:buChar char="-"/>
            </a:pPr>
            <a:r>
              <a:rPr lang="es-PE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Seguir una dieta saludable para el corazón con menos sal.</a:t>
            </a:r>
          </a:p>
          <a:p>
            <a:pPr algn="just">
              <a:buFontTx/>
              <a:buChar char="-"/>
            </a:pPr>
            <a:r>
              <a:rPr lang="es-PE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Hacer actividad física con regularidad.</a:t>
            </a:r>
          </a:p>
          <a:p>
            <a:pPr algn="just">
              <a:buFontTx/>
              <a:buChar char="-"/>
            </a:pPr>
            <a:r>
              <a:rPr lang="es-PE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Mantener un peso saludable.</a:t>
            </a:r>
          </a:p>
          <a:p>
            <a:pPr algn="just">
              <a:buFontTx/>
              <a:buChar char="-"/>
            </a:pPr>
            <a:r>
              <a:rPr lang="es-PE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Limitar la cantidad de alcohol que bebes.</a:t>
            </a:r>
          </a:p>
          <a:p>
            <a:pPr algn="just">
              <a:buFontTx/>
              <a:buChar char="-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Medicamentos como los betabloqueadores, diuréticos, etc. </a:t>
            </a:r>
            <a:endParaRPr lang="es-PE" sz="20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es-PE" sz="20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es-PE" sz="20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057118-4B14-ACDB-957B-2F59DC843EBE}"/>
              </a:ext>
            </a:extLst>
          </p:cNvPr>
          <p:cNvSpPr txBox="1"/>
          <p:nvPr/>
        </p:nvSpPr>
        <p:spPr>
          <a:xfrm>
            <a:off x="535111" y="4864267"/>
            <a:ext cx="4235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Imagen 11: Menos sal en la dieta</a:t>
            </a:r>
            <a:b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 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https://www.webconsultas.com/sites/default/files/styles/wc_adaptive_image__small/public/migrated/tratamiento-hipertension_0.jpg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93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52637B-4A3B-3369-2610-DB5584501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225" y="2766218"/>
            <a:ext cx="5731549" cy="1325563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PE" dirty="0">
                <a:solidFill>
                  <a:sysClr val="windowText" lastClr="000000"/>
                </a:solidFill>
              </a:rPr>
              <a:t>3.3. Infarto de miocardio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03CFE9A-4A7D-6428-1106-DC98A52EB258}"/>
              </a:ext>
            </a:extLst>
          </p:cNvPr>
          <p:cNvSpPr txBox="1"/>
          <p:nvPr/>
        </p:nvSpPr>
        <p:spPr>
          <a:xfrm>
            <a:off x="0" y="5657579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chemeClr val="bg1"/>
                </a:solidFill>
              </a:rPr>
              <a:t>Imagen 12: Infarto de miocardio</a:t>
            </a:r>
            <a:br>
              <a:rPr lang="es-PE" dirty="0">
                <a:solidFill>
                  <a:schemeClr val="bg1"/>
                </a:solidFill>
              </a:rPr>
            </a:br>
            <a:r>
              <a:rPr lang="es-PE" dirty="0">
                <a:solidFill>
                  <a:schemeClr val="bg1"/>
                </a:solidFill>
              </a:rPr>
              <a:t>Recuperado de </a:t>
            </a:r>
            <a:r>
              <a:rPr lang="es-PE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https://www.enfermeriaaps.com/portal/wp-content/uploads/2020/07/Captura-de-pantalla-2019-06-11-a-las-02.04.01.png</a:t>
            </a:r>
            <a:endParaRPr lang="es-PE" dirty="0">
              <a:solidFill>
                <a:schemeClr val="bg1"/>
              </a:solidFill>
            </a:endParaRPr>
          </a:p>
          <a:p>
            <a:r>
              <a:rPr lang="es-PE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2799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B7DB21-73FF-AC69-CE51-0B53326D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1" y="518336"/>
            <a:ext cx="10066122" cy="1298448"/>
          </a:xfrm>
        </p:spPr>
        <p:txBody>
          <a:bodyPr anchor="b">
            <a:normAutofit/>
          </a:bodyPr>
          <a:lstStyle/>
          <a:p>
            <a:r>
              <a:rPr lang="es-PE" sz="4000" dirty="0"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</a:p>
        </p:txBody>
      </p:sp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4A7750-0DD4-21C0-6F55-A195378A2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07" y="2700214"/>
            <a:ext cx="4530898" cy="3639450"/>
          </a:xfrm>
        </p:spPr>
        <p:txBody>
          <a:bodyPr anchor="ctr">
            <a:noAutofit/>
          </a:bodyPr>
          <a:lstStyle/>
          <a:p>
            <a:pPr algn="l">
              <a:buFontTx/>
              <a:buChar char="-"/>
            </a:pPr>
            <a:r>
              <a:rPr lang="es-PE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Ecocardiograma y resonancia magnética: para ver el corazón.</a:t>
            </a:r>
          </a:p>
          <a:p>
            <a:pPr marL="0" indent="0" algn="l">
              <a:buNone/>
            </a:pPr>
            <a:endParaRPr lang="es-PE" sz="20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Tx/>
              <a:buChar char="-"/>
            </a:pPr>
            <a:r>
              <a:rPr lang="es-PE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Electrocardiograma y análisis de sangre: para identificar afecciones o zonas dañadas del corazón.</a:t>
            </a:r>
          </a:p>
          <a:p>
            <a:pPr marL="0" indent="0" algn="l">
              <a:buNone/>
            </a:pPr>
            <a:endParaRPr lang="es-PE" sz="20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Tx/>
              <a:buChar char="-"/>
            </a:pPr>
            <a:r>
              <a:rPr lang="es-PE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Angiografía: analiza el flujo de sangre cardíaco.</a:t>
            </a:r>
          </a:p>
          <a:p>
            <a:pPr marL="0" indent="0" algn="l">
              <a:buNone/>
            </a:pPr>
            <a:endParaRPr lang="es-PE" sz="20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Infarto de miocardio, qué es, causas y factores de riesgo">
            <a:extLst>
              <a:ext uri="{FF2B5EF4-FFF2-40B4-BE49-F238E27FC236}">
                <a16:creationId xmlns:a16="http://schemas.microsoft.com/office/drawing/2014/main" id="{F9DDD5B0-F5F2-56D4-C5E2-7008467D4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/>
          <a:stretch/>
        </p:blipFill>
        <p:spPr bwMode="auto">
          <a:xfrm>
            <a:off x="6341255" y="2342394"/>
            <a:ext cx="4870780" cy="313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1" name="Rectangle 1230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25E7BA1-B361-1F86-FA4A-C5293A46E740}"/>
              </a:ext>
            </a:extLst>
          </p:cNvPr>
          <p:cNvSpPr txBox="1"/>
          <p:nvPr/>
        </p:nvSpPr>
        <p:spPr>
          <a:xfrm>
            <a:off x="6341255" y="5481140"/>
            <a:ext cx="4870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Imagen 13: Diagnóstico del infarto de miocardio</a:t>
            </a:r>
            <a:b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 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https://www.webconsultas.com/sites/default/files/styles/wc_adaptive_image__small/public/temas/infarto-miocardio.jpg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67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3" name="Rectangle 1536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2385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714507-1BDF-913D-93B8-962AD83E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s-PE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Causas</a:t>
            </a:r>
          </a:p>
        </p:txBody>
      </p:sp>
      <p:pic>
        <p:nvPicPr>
          <p:cNvPr id="15362" name="Picture 2" descr="Dolor en el pecho, fatiga y otros síntomas del infarto de miocardio: conoce  las causas y su tratamiento">
            <a:extLst>
              <a:ext uri="{FF2B5EF4-FFF2-40B4-BE49-F238E27FC236}">
                <a16:creationId xmlns:a16="http://schemas.microsoft.com/office/drawing/2014/main" id="{E21EB4C6-837B-F8E5-8466-D2F80A32A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7" b="-1"/>
          <a:stretch/>
        </p:blipFill>
        <p:spPr bwMode="auto">
          <a:xfrm>
            <a:off x="758805" y="2313708"/>
            <a:ext cx="6125089" cy="354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4" name="Rectangle 1536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43741D-D2CB-9EDB-C275-4D1EF70B5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0047" y="1153252"/>
            <a:ext cx="3424739" cy="4852362"/>
          </a:xfrm>
        </p:spPr>
        <p:txBody>
          <a:bodyPr anchor="ctr">
            <a:normAutofit/>
          </a:bodyPr>
          <a:lstStyle/>
          <a:p>
            <a:pPr marL="0" indent="0" algn="just" fontAlgn="base">
              <a:buNone/>
            </a:pPr>
            <a:r>
              <a:rPr lang="es-PE" sz="200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Aterosclerosis</a:t>
            </a:r>
          </a:p>
          <a:p>
            <a:pPr marL="0" indent="0" algn="just" fontAlgn="base">
              <a:buNone/>
            </a:pPr>
            <a:r>
              <a:rPr lang="es-PE" sz="200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Aterotrombosis</a:t>
            </a:r>
          </a:p>
          <a:p>
            <a:pPr marL="0" indent="0" algn="just" fontAlgn="base">
              <a:buNone/>
            </a:pPr>
            <a:r>
              <a:rPr lang="es-PE" sz="200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Contracción que estrecha una arteria coronaria e impide el paso de la sangre </a:t>
            </a:r>
          </a:p>
          <a:p>
            <a:pPr marL="0" indent="0" algn="just" fontAlgn="base">
              <a:buNone/>
            </a:pPr>
            <a:r>
              <a:rPr lang="es-PE" sz="200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Enfermedades como las arritmias y la </a:t>
            </a:r>
            <a:r>
              <a:rPr lang="es-PE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insuficiencia cardíaca</a:t>
            </a:r>
            <a:endParaRPr lang="es-PE" sz="200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es-PE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PE" sz="200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hipertensión, la diabetes, un estilo de vida sedentario, el tabaco.</a:t>
            </a:r>
            <a:endParaRPr lang="es-PE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85CB68-65CD-5F8E-E00C-9BF6590B6F15}"/>
              </a:ext>
            </a:extLst>
          </p:cNvPr>
          <p:cNvSpPr txBox="1"/>
          <p:nvPr/>
        </p:nvSpPr>
        <p:spPr>
          <a:xfrm>
            <a:off x="524256" y="5854489"/>
            <a:ext cx="6359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Imagen 14: Causas del infarto de miocardio</a:t>
            </a:r>
            <a:b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 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https://medicinaysaludpublica.blob.core.windows.net.optimalcdn.com/images/2021/07/28/dise-o-sin-t-tulo--30--png-1627514637267.png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399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735E85D-3303-9FF4-6305-87DAEAD5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s-PE" sz="4000" dirty="0">
                <a:latin typeface="Arial" panose="020B0604020202020204" pitchFamily="34" charset="0"/>
                <a:cs typeface="Arial" panose="020B0604020202020204" pitchFamily="34" charset="0"/>
              </a:rPr>
              <a:t>Síntomas</a:t>
            </a:r>
          </a:p>
        </p:txBody>
      </p:sp>
      <p:sp>
        <p:nvSpPr>
          <p:cNvPr id="13321" name="Rectangle 1332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3" name="Rectangle 1332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5C2E86-481F-5E0C-707B-03B4CD4CC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28" y="2389218"/>
            <a:ext cx="4530898" cy="3639450"/>
          </a:xfrm>
        </p:spPr>
        <p:txBody>
          <a:bodyPr anchor="ctr">
            <a:normAutofit/>
          </a:bodyPr>
          <a:lstStyle/>
          <a:p>
            <a:pPr algn="just">
              <a:buFontTx/>
              <a:buChar char="-"/>
            </a:pPr>
            <a:r>
              <a:rPr lang="es-PE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 intenso en el pecho.</a:t>
            </a:r>
          </a:p>
          <a:p>
            <a:pPr algn="just">
              <a:buFontTx/>
              <a:buChar char="-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ensación de malestar general, mareo, náuseas y sudoración.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Infarto agudo de miocardio - Artículos - IntraMed">
            <a:extLst>
              <a:ext uri="{FF2B5EF4-FFF2-40B4-BE49-F238E27FC236}">
                <a16:creationId xmlns:a16="http://schemas.microsoft.com/office/drawing/2014/main" id="{4C2EAD30-6A5E-A4F4-BB7F-BB2FCA64D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2500" y="2416498"/>
            <a:ext cx="4337284" cy="304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5" name="Rectangle 1332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36602C-BF96-EF25-4A9E-379CCD67A52B}"/>
              </a:ext>
            </a:extLst>
          </p:cNvPr>
          <p:cNvSpPr txBox="1"/>
          <p:nvPr/>
        </p:nvSpPr>
        <p:spPr>
          <a:xfrm>
            <a:off x="6522500" y="5624945"/>
            <a:ext cx="4337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Imagen 15: Dolor intenso en el pecho</a:t>
            </a:r>
            <a:br>
              <a:rPr lang="es-PE" sz="1200" dirty="0"/>
            </a:br>
            <a:r>
              <a:rPr lang="es-PE" sz="1200" dirty="0"/>
              <a:t>Recuperado de: </a:t>
            </a:r>
            <a:r>
              <a:rPr lang="es-PE" sz="1200" dirty="0">
                <a:hlinkClick r:id="rId3"/>
              </a:rPr>
              <a:t>https://www.intramed.net/UserFiles/vinetas/90925.jpg</a:t>
            </a:r>
            <a:endParaRPr lang="es-PE" sz="1200" dirty="0"/>
          </a:p>
          <a:p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1248442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51" name="Rectangle 14342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A1179C-F864-C9B0-DC70-CB5FC1F27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r>
              <a:rPr lang="es-PE" sz="4000" dirty="0">
                <a:latin typeface="Arial" panose="020B0604020202020204" pitchFamily="34" charset="0"/>
                <a:cs typeface="Arial" panose="020B0604020202020204" pitchFamily="34" charset="0"/>
              </a:rPr>
              <a:t>Tratamiento</a:t>
            </a:r>
          </a:p>
        </p:txBody>
      </p:sp>
      <p:sp>
        <p:nvSpPr>
          <p:cNvPr id="14352" name="Rectangle 14344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3" name="Rectangle 1434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C456C2-8339-5F72-5F30-BB15D60DD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8964" y="2257732"/>
            <a:ext cx="4530898" cy="3639450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Cambios en el estilo de vida: hacer ejercicio, comer saludable, etc. </a:t>
            </a:r>
          </a:p>
          <a:p>
            <a:pPr algn="just">
              <a:buFontTx/>
              <a:buChar char="-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Para tratar el infarto de miocardio en fase aguda se pueden utilizar técnicas de cateterismo o implantes de prótesis en la arteria coronaria. </a:t>
            </a:r>
          </a:p>
        </p:txBody>
      </p:sp>
      <p:sp>
        <p:nvSpPr>
          <p:cNvPr id="14354" name="Rectangle 14348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3202945-F5AB-19D0-1791-21C01FB4AFC3}"/>
              </a:ext>
            </a:extLst>
          </p:cNvPr>
          <p:cNvSpPr txBox="1"/>
          <p:nvPr/>
        </p:nvSpPr>
        <p:spPr>
          <a:xfrm>
            <a:off x="547895" y="5511475"/>
            <a:ext cx="4430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Imagen 16: Zona afectada por el infarto de miocardio</a:t>
            </a:r>
            <a:b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 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https://www.intramed.net/UserFiles/vinetas/95769.jpg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2" name="Picture 6" descr="Infarto agudo de miocardio en personas jóvenes - Artículos - IntraMed">
            <a:extLst>
              <a:ext uri="{FF2B5EF4-FFF2-40B4-BE49-F238E27FC236}">
                <a16:creationId xmlns:a16="http://schemas.microsoft.com/office/drawing/2014/main" id="{EA008594-A781-3955-8914-CFDE90427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5" y="2389218"/>
            <a:ext cx="4263106" cy="299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917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CF3765-E355-57F7-1ED3-19257E93C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s-PE" sz="4000" dirty="0">
                <a:latin typeface="Arial" panose="020B0604020202020204" pitchFamily="34" charset="0"/>
                <a:cs typeface="Arial" panose="020B0604020202020204" pitchFamily="34" charset="0"/>
              </a:rPr>
              <a:t>I. Introducción 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8A7FAD-9561-D811-1EE0-A74CAD830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07" y="2085386"/>
            <a:ext cx="6295960" cy="3481492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Las enfermedades del sistema circulatorio humano son diversas y afectan distintas áreas de este (como el corazón, venas y arterias). </a:t>
            </a:r>
          </a:p>
          <a:p>
            <a:pPr marL="0" indent="0" algn="just">
              <a:buNone/>
            </a:pP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Algunas se pueden curar y otras solo controlar. La importancia de esta investigación radica precisamente en concientizar a la audiencia acerca de las enfermedades más comunes en el sistema circulatorio humano y dar algunas recomiendaciones para el mejor cuidado de este.</a:t>
            </a:r>
          </a:p>
        </p:txBody>
      </p:sp>
      <p:pic>
        <p:nvPicPr>
          <p:cNvPr id="2050" name="Picture 2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CCADA632-9B3D-E0EB-23B3-865EC9B58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r="11209"/>
          <a:stretch/>
        </p:blipFill>
        <p:spPr bwMode="auto">
          <a:xfrm>
            <a:off x="7296634" y="1911493"/>
            <a:ext cx="4294379" cy="36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13FEA61-A666-CA5B-5792-C22CF4723D08}"/>
              </a:ext>
            </a:extLst>
          </p:cNvPr>
          <p:cNvSpPr txBox="1"/>
          <p:nvPr/>
        </p:nvSpPr>
        <p:spPr>
          <a:xfrm>
            <a:off x="7296634" y="5713751"/>
            <a:ext cx="4248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Imagen 1: Sistema circulatorio humano</a:t>
            </a:r>
            <a:b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 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http://alodoctor.co/assets/media/enfermedades-circulatorias-4.jpg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468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EE2F40-471D-2D08-96D5-7D80AC3FA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218" y="2904764"/>
            <a:ext cx="7100455" cy="1279310"/>
          </a:xfrm>
        </p:spPr>
        <p:txBody>
          <a:bodyPr>
            <a:normAutofit/>
          </a:bodyPr>
          <a:lstStyle/>
          <a:p>
            <a:r>
              <a:rPr lang="es-PE" sz="4000" dirty="0">
                <a:latin typeface="Arial" panose="020B0604020202020204" pitchFamily="34" charset="0"/>
                <a:cs typeface="Arial" panose="020B0604020202020204" pitchFamily="34" charset="0"/>
              </a:rPr>
              <a:t>3.4 Accidente cerebrovascular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61B2946-2D1D-067E-F6DA-B1D3A3244C25}"/>
              </a:ext>
            </a:extLst>
          </p:cNvPr>
          <p:cNvSpPr txBox="1"/>
          <p:nvPr/>
        </p:nvSpPr>
        <p:spPr>
          <a:xfrm>
            <a:off x="0" y="5934670"/>
            <a:ext cx="570807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E" dirty="0"/>
              <a:t>Imagen 17: Accidente cerebrovascular</a:t>
            </a:r>
          </a:p>
          <a:p>
            <a:r>
              <a:rPr lang="es-PE" dirty="0"/>
              <a:t>Recuperado de: </a:t>
            </a:r>
            <a:r>
              <a:rPr lang="es-PE" dirty="0">
                <a:hlinkClick r:id="rId3"/>
              </a:rPr>
              <a:t>https://www.chacarilla.com.pe/wp-content/uploads/2019/01/0323_acv_parestesia_12801.jpg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07676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2427F4-336D-6C14-674E-938FC302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s-PE" sz="4000" dirty="0"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</a:p>
        </p:txBody>
      </p:sp>
      <p:sp>
        <p:nvSpPr>
          <p:cNvPr id="16393" name="Rectangle 1639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C1CCAC-C7D8-4C21-3338-F866F0F96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905" y="2495673"/>
            <a:ext cx="4282984" cy="3511943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Los resultados se pueden obtener mediantes pruebas como: </a:t>
            </a:r>
          </a:p>
          <a:p>
            <a:pPr algn="just">
              <a:buFontTx/>
              <a:buChar char="-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Examen físico.</a:t>
            </a:r>
          </a:p>
          <a:p>
            <a:pPr algn="just">
              <a:buFontTx/>
              <a:buChar char="-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Análisis de sangre.</a:t>
            </a:r>
          </a:p>
          <a:p>
            <a:pPr algn="just">
              <a:buFontTx/>
              <a:buChar char="-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Tomografía computarizada.</a:t>
            </a:r>
          </a:p>
          <a:p>
            <a:pPr algn="just">
              <a:buFontTx/>
              <a:buChar char="-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Imágenes por resonancia magnética (radiografías).</a:t>
            </a:r>
          </a:p>
          <a:p>
            <a:pPr algn="just">
              <a:buFontTx/>
              <a:buChar char="-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 Ecocardiogramas. </a:t>
            </a:r>
          </a:p>
          <a:p>
            <a:pPr algn="just">
              <a:buFontTx/>
              <a:buChar char="-"/>
            </a:pP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5" name="Rectangle 1639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7" name="Rectangle 1639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9" name="Rectangle 1639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El ecocardiograma en cardiología: ¿Para qué sirve y cómo se realiza?">
            <a:extLst>
              <a:ext uri="{FF2B5EF4-FFF2-40B4-BE49-F238E27FC236}">
                <a16:creationId xmlns:a16="http://schemas.microsoft.com/office/drawing/2014/main" id="{BBDF9FA0-6F72-0399-EC1E-83199496B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5270" y="1434214"/>
            <a:ext cx="5628018" cy="375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6C80B77-E8AC-5D00-C0D1-323FBB6CD29E}"/>
              </a:ext>
            </a:extLst>
          </p:cNvPr>
          <p:cNvSpPr txBox="1"/>
          <p:nvPr/>
        </p:nvSpPr>
        <p:spPr>
          <a:xfrm>
            <a:off x="5975270" y="5347855"/>
            <a:ext cx="5628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Imagen 18: Ecocardiograma </a:t>
            </a:r>
            <a:b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 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https://cardiavant.com/wp-content/uploads/el-ecocardiograma-1.jpg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86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72" name="Rectangle 1946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3E899C-7493-BDCA-8526-7943B79EB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s-PE" sz="4000" dirty="0">
                <a:latin typeface="Arial" panose="020B0604020202020204" pitchFamily="34" charset="0"/>
                <a:cs typeface="Arial" panose="020B0604020202020204" pitchFamily="34" charset="0"/>
              </a:rPr>
              <a:t>Causas</a:t>
            </a:r>
          </a:p>
        </p:txBody>
      </p:sp>
      <p:grpSp>
        <p:nvGrpSpPr>
          <p:cNvPr id="19474" name="Group 1946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466" name="Rectangle 1946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75" name="Rectangle 1946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76" name="Rectangle 1946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079DDE-95E2-42C3-0478-1190A5B1D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85" y="2986322"/>
            <a:ext cx="4559425" cy="2109877"/>
          </a:xfrm>
        </p:spPr>
        <p:txBody>
          <a:bodyPr anchor="ctr">
            <a:noAutofit/>
          </a:bodyPr>
          <a:lstStyle/>
          <a:p>
            <a:pPr algn="just">
              <a:buFontTx/>
              <a:buChar char="-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Ocurre cuando un coágulo de sangre bloquea las arterias que conducen la sangre hacia el cerebro. </a:t>
            </a:r>
          </a:p>
          <a:p>
            <a:pPr marL="0" indent="0" algn="just">
              <a:buNone/>
            </a:pP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71" name="Rectangle 1947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73" name="Rectangle 1947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4D931679-A0E8-A67E-8948-B78BB36AD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7" r="22887" b="2"/>
          <a:stretch/>
        </p:blipFill>
        <p:spPr bwMode="auto">
          <a:xfrm>
            <a:off x="5947555" y="764206"/>
            <a:ext cx="5425410" cy="450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8AE6107-8D74-CBF3-0123-EE592A66413B}"/>
              </a:ext>
            </a:extLst>
          </p:cNvPr>
          <p:cNvSpPr txBox="1"/>
          <p:nvPr/>
        </p:nvSpPr>
        <p:spPr>
          <a:xfrm>
            <a:off x="5888855" y="5379251"/>
            <a:ext cx="5467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Imagen 19: Coágulo de sangre en la arteria cerebral</a:t>
            </a:r>
            <a:b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 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https://alodoctor.co/assets/iblog/post/44.jpg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81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17414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17" name="Group 1741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427" name="Rectangle 1741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19" name="Rectangle 1741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20" name="Rectangle 1741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28" name="Rectangle 1742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678BF5-AD8D-FE6A-569F-FF9D3172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s-PE" sz="4000" dirty="0">
                <a:latin typeface="Arial" panose="020B0604020202020204" pitchFamily="34" charset="0"/>
                <a:cs typeface="Arial" panose="020B0604020202020204" pitchFamily="34" charset="0"/>
              </a:rPr>
              <a:t>Síntomas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A5D9A0-523B-C3BC-63D1-1A80E9D36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7" y="2389224"/>
            <a:ext cx="4991629" cy="4001739"/>
          </a:xfrm>
        </p:spPr>
        <p:txBody>
          <a:bodyPr anchor="ctr">
            <a:normAutofit/>
          </a:bodyPr>
          <a:lstStyle/>
          <a:p>
            <a:pPr algn="just">
              <a:buFontTx/>
              <a:buChar char="-"/>
            </a:pPr>
            <a:r>
              <a:rPr lang="es-PE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Adormecimiento o debilidad en la cara, los brazos, piernas y otra zona del cuerpo.</a:t>
            </a:r>
          </a:p>
          <a:p>
            <a:pPr algn="just">
              <a:buFontTx/>
              <a:buChar char="-"/>
            </a:pPr>
            <a:r>
              <a:rPr lang="es-PE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Dificultad para hablar o entender la comunicación oral.</a:t>
            </a:r>
          </a:p>
          <a:p>
            <a:pPr algn="just">
              <a:buFontTx/>
              <a:buChar char="-"/>
            </a:pPr>
            <a:r>
              <a:rPr lang="es-PE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Problemas para ver en uno o ambos ojos.</a:t>
            </a:r>
          </a:p>
          <a:p>
            <a:pPr algn="just">
              <a:buFontTx/>
              <a:buChar char="-"/>
            </a:pPr>
            <a:r>
              <a:rPr lang="es-PE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Dificultad para caminar, mareos, pérdida de equilibrio o coordinación.</a:t>
            </a:r>
          </a:p>
          <a:p>
            <a:pPr algn="just">
              <a:buFontTx/>
              <a:buChar char="-"/>
            </a:pPr>
            <a:r>
              <a:rPr lang="es-PE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Dolores de cabeza fuertes sin causa alguna. </a:t>
            </a:r>
          </a:p>
          <a:p>
            <a:pPr marL="0" indent="0" algn="just">
              <a:buNone/>
            </a:pP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429" name="Straight Connector 1742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E9DFD6A4-90EB-A79C-2528-617EABC4170C}"/>
              </a:ext>
            </a:extLst>
          </p:cNvPr>
          <p:cNvSpPr txBox="1"/>
          <p:nvPr/>
        </p:nvSpPr>
        <p:spPr>
          <a:xfrm>
            <a:off x="6924051" y="5186187"/>
            <a:ext cx="4230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Imagen 20: Dolor de cabeza </a:t>
            </a:r>
          </a:p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 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https://www.savalnet.cl/medios/mm/noticias/2018/07/118380ng001.jpg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2" name="Picture 4" descr="SAVALnet - Mundo Médico - Noticias">
            <a:extLst>
              <a:ext uri="{FF2B5EF4-FFF2-40B4-BE49-F238E27FC236}">
                <a16:creationId xmlns:a16="http://schemas.microsoft.com/office/drawing/2014/main" id="{9D689E23-6DCE-2626-BAD3-5CCAF2A81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052" y="1178480"/>
            <a:ext cx="4230007" cy="389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788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9" name="Rectangle 18438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7F6C36-25C3-E0E4-0C42-91DC81DA4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r>
              <a:rPr lang="es-PE" sz="4000" dirty="0">
                <a:latin typeface="Arial" panose="020B0604020202020204" pitchFamily="34" charset="0"/>
                <a:cs typeface="Arial" panose="020B0604020202020204" pitchFamily="34" charset="0"/>
              </a:rPr>
              <a:t>Tratamiento</a:t>
            </a:r>
          </a:p>
        </p:txBody>
      </p:sp>
      <p:sp>
        <p:nvSpPr>
          <p:cNvPr id="18441" name="Rectangle 18440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3" name="Rectangle 1844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Extraccion de coagulo en el cerebro - YouTube">
            <a:extLst>
              <a:ext uri="{FF2B5EF4-FFF2-40B4-BE49-F238E27FC236}">
                <a16:creationId xmlns:a16="http://schemas.microsoft.com/office/drawing/2014/main" id="{773E39BC-0FC8-73C3-8631-CEA8D08BE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3840"/>
          <a:stretch/>
        </p:blipFill>
        <p:spPr bwMode="auto">
          <a:xfrm>
            <a:off x="737407" y="2389218"/>
            <a:ext cx="4783582" cy="328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CED9CB-EF72-E13A-9BCA-F9D4D0241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429" y="2599509"/>
            <a:ext cx="4530898" cy="3639450"/>
          </a:xfrm>
        </p:spPr>
        <p:txBody>
          <a:bodyPr anchor="ctr">
            <a:normAutofit/>
          </a:bodyPr>
          <a:lstStyle/>
          <a:p>
            <a:pPr algn="just">
              <a:buFontTx/>
              <a:buChar char="-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Medicamentos intravenosos: alteplasa o tecneteplasa. </a:t>
            </a:r>
          </a:p>
          <a:p>
            <a:pPr algn="just">
              <a:buFontTx/>
              <a:buChar char="-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Medicinas administradas directamente en el cerebro: tisular del plasminógeno. </a:t>
            </a:r>
          </a:p>
          <a:p>
            <a:pPr algn="just">
              <a:buFontTx/>
              <a:buChar char="-"/>
            </a:pPr>
            <a:r>
              <a:rPr lang="es-PE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Extracción del coágulo con un recuperador de estent.</a:t>
            </a:r>
          </a:p>
          <a:p>
            <a:pPr algn="just">
              <a:buFontTx/>
              <a:buChar char="-"/>
            </a:pP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5" name="Rectangle 18444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117976-3B2A-49D0-6A4E-816A1518F5A5}"/>
              </a:ext>
            </a:extLst>
          </p:cNvPr>
          <p:cNvSpPr txBox="1"/>
          <p:nvPr/>
        </p:nvSpPr>
        <p:spPr>
          <a:xfrm>
            <a:off x="737407" y="5846618"/>
            <a:ext cx="4783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Imagen 21: Extracción de un coágulo de sangre</a:t>
            </a:r>
            <a:b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 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https://i.ytimg.com/vi/-4zNaunqObA/sddefault.jpg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873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59F96D-E2F2-1F76-43C4-6B74AB670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033" y="2766218"/>
            <a:ext cx="5477933" cy="1325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PE" dirty="0">
                <a:solidFill>
                  <a:sysClr val="windowText" lastClr="000000"/>
                </a:solidFill>
              </a:rPr>
              <a:t>IV. Cuidado del sistema circulatorio humano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0CDEE7-A139-AF95-5ABD-8B1D99F7DB6E}"/>
              </a:ext>
            </a:extLst>
          </p:cNvPr>
          <p:cNvSpPr txBox="1"/>
          <p:nvPr/>
        </p:nvSpPr>
        <p:spPr>
          <a:xfrm>
            <a:off x="0" y="6211669"/>
            <a:ext cx="53755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Imagen 22: Sistema circulatorio humano</a:t>
            </a:r>
            <a:b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  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https://culturacientifica.com/app/uploads/2020/02/sistema-circulatorio-560x372.jpg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727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1" name="Rectangle 21510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0B5970-A919-0A2F-A192-94CF50605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Autofit/>
          </a:bodyPr>
          <a:lstStyle/>
          <a:p>
            <a:r>
              <a:rPr lang="es-PE" sz="4000" dirty="0">
                <a:latin typeface="Arial" panose="020B0604020202020204" pitchFamily="34" charset="0"/>
                <a:cs typeface="Arial" panose="020B0604020202020204" pitchFamily="34" charset="0"/>
              </a:rPr>
              <a:t>Podemos cuidar nuestro sistema circulatorio cuando…</a:t>
            </a:r>
          </a:p>
        </p:txBody>
      </p:sp>
      <p:sp>
        <p:nvSpPr>
          <p:cNvPr id="21513" name="Rectangle 215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5" name="Rectangle 215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7207AC-A7ED-C796-9C3A-8D4B8B2E8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2" y="2297220"/>
            <a:ext cx="4530898" cy="3639450"/>
          </a:xfrm>
        </p:spPr>
        <p:txBody>
          <a:bodyPr anchor="ctr">
            <a:normAutofit/>
          </a:bodyPr>
          <a:lstStyle/>
          <a:p>
            <a:pPr algn="just">
              <a:buFontTx/>
              <a:buChar char="-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Hacemos ejercicio.</a:t>
            </a:r>
          </a:p>
          <a:p>
            <a:pPr algn="just">
              <a:buFontTx/>
              <a:buChar char="-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Consumimos menos grasas.</a:t>
            </a:r>
          </a:p>
          <a:p>
            <a:pPr algn="just">
              <a:buFontTx/>
              <a:buChar char="-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Comemos frutas y verduras.</a:t>
            </a:r>
          </a:p>
          <a:p>
            <a:pPr algn="just">
              <a:buFontTx/>
              <a:buChar char="-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Consumimos menos azúcares.</a:t>
            </a:r>
          </a:p>
          <a:p>
            <a:pPr algn="just">
              <a:buFontTx/>
              <a:buChar char="-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Evitamos el alcohol, tabaco.</a:t>
            </a:r>
          </a:p>
        </p:txBody>
      </p:sp>
      <p:sp>
        <p:nvSpPr>
          <p:cNvPr id="21517" name="Rectangle 215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2653803-31CC-B243-C102-74232455CC5F}"/>
              </a:ext>
            </a:extLst>
          </p:cNvPr>
          <p:cNvSpPr txBox="1"/>
          <p:nvPr/>
        </p:nvSpPr>
        <p:spPr>
          <a:xfrm>
            <a:off x="5911532" y="5613504"/>
            <a:ext cx="5150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Imagen 23: Consumo de menos grasas</a:t>
            </a:r>
            <a:b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 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https://www.natfy.com/blog/wp-content/uploads/2021/02/sistemacirculatorio.jpg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Picture 4" descr="Fortaleciendo el sistema circulatorio - Blog NATFY">
            <a:extLst>
              <a:ext uri="{FF2B5EF4-FFF2-40B4-BE49-F238E27FC236}">
                <a16:creationId xmlns:a16="http://schemas.microsoft.com/office/drawing/2014/main" id="{AFA9069C-1A85-CD37-CE3D-5CEE9B326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532" y="2498230"/>
            <a:ext cx="5265396" cy="305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964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73A8E8-9327-1529-E187-A1A7E2E37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s-PE" sz="4000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cxnSp>
        <p:nvCxnSpPr>
          <p:cNvPr id="23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B6037D3-B46A-5CFE-3F54-1CEDE70BBD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612638"/>
              </p:ext>
            </p:extLst>
          </p:nvPr>
        </p:nvGraphicFramePr>
        <p:xfrm>
          <a:off x="904602" y="2838200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5707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FBA7E3-DB77-5646-7158-B4F1F376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672" y="98280"/>
            <a:ext cx="10515600" cy="1325563"/>
          </a:xfrm>
        </p:spPr>
        <p:txBody>
          <a:bodyPr/>
          <a:lstStyle/>
          <a:p>
            <a:r>
              <a:rPr lang="es-PE" dirty="0"/>
              <a:t>Linkografía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ABA727-8E5D-0078-65C6-82E665256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672" y="1423843"/>
            <a:ext cx="10515600" cy="5101648"/>
          </a:xfrm>
        </p:spPr>
        <p:txBody>
          <a:bodyPr>
            <a:noAutofit/>
          </a:bodyPr>
          <a:lstStyle/>
          <a:p>
            <a:pPr marL="0" indent="0">
              <a:spcAft>
                <a:spcPts val="790"/>
              </a:spcAft>
              <a:buNone/>
            </a:pPr>
            <a:r>
              <a:rPr lang="es-PE" sz="2000" u="sng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1) </a:t>
            </a:r>
            <a:r>
              <a:rPr lang="es-PE" sz="2000" u="sng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https://alodoctor.co/blog/conoce-7-enfermedades-comunes-del-sistema-circulatorio</a:t>
            </a:r>
          </a:p>
          <a:p>
            <a:pPr marL="0" indent="0">
              <a:spcAft>
                <a:spcPts val="790"/>
              </a:spcAft>
              <a:buNone/>
            </a:pPr>
            <a:r>
              <a:rPr lang="es-PE" sz="2000" u="sng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2</a:t>
            </a:r>
            <a:r>
              <a:rPr lang="es-PE" sz="2000" u="sng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) </a:t>
            </a:r>
            <a:r>
              <a:rPr lang="es-PE" sz="2000" u="sng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https://www.nhlbi.nih.gov/es/salud/aterosclerosis/tratamiento</a:t>
            </a:r>
            <a:endParaRPr lang="es-PE" sz="2000" u="sng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Aft>
                <a:spcPts val="790"/>
              </a:spcAft>
              <a:buNone/>
            </a:pPr>
            <a:r>
              <a:rPr lang="es-PE" sz="2000" u="sng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3) </a:t>
            </a:r>
            <a:r>
              <a:rPr lang="es-PE" sz="2000" u="sng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https://www.clinicbarcelona.org/asistencia/enfermedades/hipertension-arterial/diagnostico-y-pruebas</a:t>
            </a:r>
            <a:endParaRPr lang="es-P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790"/>
              </a:spcAft>
              <a:buNone/>
            </a:pPr>
            <a:r>
              <a:rPr lang="es-PE" sz="2000" u="sng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4) https://www.sabervivirtv.com/enfermedades/hipertension</a:t>
            </a:r>
            <a:endParaRPr lang="es-PE" sz="2000" u="sng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Aft>
                <a:spcPts val="790"/>
              </a:spcAft>
              <a:buNone/>
            </a:pPr>
            <a:r>
              <a:rPr lang="es-PE" sz="2000" u="sng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7"/>
              </a:rPr>
              <a:t>5) https://www.mayoclinic.org/es-es/diseases-conditions/high-blood-pressure/symptoms-causes/syc-20373410</a:t>
            </a:r>
            <a:endParaRPr lang="es-PE" sz="2000" u="sng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Aft>
                <a:spcPts val="790"/>
              </a:spcAft>
              <a:buNone/>
            </a:pPr>
            <a:r>
              <a:rPr lang="es-PE" sz="2000" u="sng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8"/>
              </a:rPr>
              <a:t>6) https://www.cun.es/enfermedades-tratamientos/pruebas-diagnosticas/diagnostico-infarto-agudo-miocardio</a:t>
            </a:r>
            <a:endParaRPr lang="es-P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790"/>
              </a:spcAft>
              <a:buNone/>
            </a:pPr>
            <a:r>
              <a:rPr lang="es-PE" sz="2000" u="sng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9"/>
              </a:rPr>
              <a:t>7) </a:t>
            </a:r>
            <a:r>
              <a:rPr lang="es-PE" sz="2000" u="sng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9"/>
              </a:rPr>
              <a:t>https://cardioalianza.org/las-enfermedades-cardiovasculares/infarto-de-miocardio/</a:t>
            </a:r>
            <a:endParaRPr lang="es-PE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Aft>
                <a:spcPts val="790"/>
              </a:spcAft>
              <a:buNone/>
            </a:pPr>
            <a:r>
              <a:rPr lang="es-PE" sz="2000" u="sng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10"/>
              </a:rPr>
              <a:t>8) https://www.dosfarma.com/blog/aprende-a-cuidar-con-estos-habitos-tu-sistema-circulatorio/</a:t>
            </a:r>
            <a:endParaRPr lang="es-P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01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85D0DB-AA79-FCDA-9887-EFEDA62ED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PE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Objetivos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02E8C6-184A-B18B-365B-49FFCEDB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Los objetivos de esta investigación son: </a:t>
            </a:r>
          </a:p>
          <a:p>
            <a:pPr marL="0" indent="0" algn="just">
              <a:buNone/>
            </a:pP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Describir algunas de las enfermedades más comunes del sistema circulatorio humano.</a:t>
            </a:r>
          </a:p>
          <a:p>
            <a:pPr marL="514350" indent="-514350" algn="just">
              <a:buAutoNum type="arabicPeriod"/>
            </a:pP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Dar algunas recomendaciones para el mejor cuidado del sistema circulatorio humano.</a:t>
            </a:r>
          </a:p>
          <a:p>
            <a:pPr marL="0" indent="0" algn="just">
              <a:buNone/>
            </a:pP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398559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F15D7C-789F-2A84-F53F-64D4F5704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520" y="2744662"/>
            <a:ext cx="658970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4000" kern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Enfermedades</a:t>
            </a:r>
            <a:r>
              <a:rPr lang="en-US" sz="4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Sistema </a:t>
            </a:r>
            <a:r>
              <a:rPr lang="en-US" sz="4000" kern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Circulatorio</a:t>
            </a:r>
            <a:r>
              <a:rPr lang="en-US" sz="4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Humano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25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06999A-0EFF-A7BB-C027-E4DE5597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927" y="2766218"/>
            <a:ext cx="4918363" cy="1325563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s-PE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3.1. Aterosclerosis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228F5BE-734E-B727-990A-37E347642E5D}"/>
              </a:ext>
            </a:extLst>
          </p:cNvPr>
          <p:cNvSpPr txBox="1"/>
          <p:nvPr/>
        </p:nvSpPr>
        <p:spPr>
          <a:xfrm>
            <a:off x="0" y="5888182"/>
            <a:ext cx="7509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Imagen 2: Aterosclerosis</a:t>
            </a:r>
            <a:br>
              <a:rPr lang="es-PE" dirty="0"/>
            </a:br>
            <a:r>
              <a:rPr lang="es-PE" dirty="0"/>
              <a:t>Recuperado de: </a:t>
            </a:r>
            <a:r>
              <a:rPr lang="es-PE" dirty="0">
                <a:hlinkClick r:id="rId3"/>
              </a:rPr>
              <a:t>https://www.clinicabiblica.com/images/noticias/arterias2309.jpg</a:t>
            </a:r>
            <a:endParaRPr lang="es-PE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72004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BEA929-28B4-4F31-7EF9-C2926357C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s-PE" sz="4000" dirty="0"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</a:p>
        </p:txBody>
      </p:sp>
      <p:sp>
        <p:nvSpPr>
          <p:cNvPr id="512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A89A96-7C7A-99FE-24C8-1FD10589F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algn="just">
              <a:buFontTx/>
              <a:buChar char="-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Se detecta tras realizar los análisis de sangre o un  electrocardiograma</a:t>
            </a:r>
          </a:p>
          <a:p>
            <a:pPr algn="just">
              <a:buFontTx/>
              <a:buChar char="-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Si se encuentra una cantidad excesiva de grasa en la sangre es posible que el paciente tenga aterosclerosis.</a:t>
            </a:r>
          </a:p>
        </p:txBody>
      </p:sp>
      <p:pic>
        <p:nvPicPr>
          <p:cNvPr id="5122" name="Picture 2" descr="Diagnóstico de la arteriosclerosis: qué pruebas se realizan">
            <a:extLst>
              <a:ext uri="{FF2B5EF4-FFF2-40B4-BE49-F238E27FC236}">
                <a16:creationId xmlns:a16="http://schemas.microsoft.com/office/drawing/2014/main" id="{4F05B5DF-8B34-C062-D8B2-C172AB085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2762" y="954314"/>
            <a:ext cx="6903720" cy="46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318AFAB-9FA5-EBC0-3F92-B8F4F41FA543}"/>
              </a:ext>
            </a:extLst>
          </p:cNvPr>
          <p:cNvSpPr txBox="1"/>
          <p:nvPr/>
        </p:nvSpPr>
        <p:spPr>
          <a:xfrm>
            <a:off x="4629634" y="5626596"/>
            <a:ext cx="6903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Imagen 3: Análisis de sangre para la detección de aterosclerosis.</a:t>
            </a:r>
          </a:p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 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https://www.webconsultas.com/sites/default/files/styles/wc_adaptive_image__small/public/migrated/diagnostico-artioesclerosis.jpg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944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11610B-5AD7-8D26-D093-6CC86F944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198990"/>
            <a:ext cx="11018520" cy="1434415"/>
          </a:xfrm>
        </p:spPr>
        <p:txBody>
          <a:bodyPr anchor="b">
            <a:normAutofit/>
          </a:bodyPr>
          <a:lstStyle/>
          <a:p>
            <a:r>
              <a:rPr lang="es-PE" sz="4000" dirty="0">
                <a:latin typeface="Arial" panose="020B0604020202020204" pitchFamily="34" charset="0"/>
                <a:cs typeface="Arial" panose="020B0604020202020204" pitchFamily="34" charset="0"/>
              </a:rPr>
              <a:t>Causas</a:t>
            </a: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4F9816-CE06-E05A-3AB9-663194B49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368634" cy="4119172"/>
          </a:xfrm>
        </p:spPr>
        <p:txBody>
          <a:bodyPr anchor="t">
            <a:normAutofit/>
          </a:bodyPr>
          <a:lstStyle/>
          <a:p>
            <a:pPr algn="just">
              <a:buFontTx/>
              <a:buChar char="-"/>
            </a:pPr>
            <a:r>
              <a:rPr lang="es-PE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Causada por el engrosamiento y pérdida de elasticidad de las paredes de las arterias</a:t>
            </a:r>
            <a:r>
              <a:rPr lang="es-PE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s-PE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s-PE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s-PE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onsiste en el depósito de sustancias grasas, principalmente colesterol y triglicéridos, en las paredes internas de las arterias.</a:t>
            </a:r>
            <a:endParaRPr lang="es-PE" sz="2000" dirty="0"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Arteriosclerosis - PORTALGERIATRICO">
            <a:extLst>
              <a:ext uri="{FF2B5EF4-FFF2-40B4-BE49-F238E27FC236}">
                <a16:creationId xmlns:a16="http://schemas.microsoft.com/office/drawing/2014/main" id="{55914B4E-9C05-BA67-28EA-703C69BEC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0" b="-3"/>
          <a:stretch/>
        </p:blipFill>
        <p:spPr bwMode="auto">
          <a:xfrm>
            <a:off x="7678443" y="1911493"/>
            <a:ext cx="3941064" cy="364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D32FC40-3CD1-637D-28E8-8E69158216EE}"/>
              </a:ext>
            </a:extLst>
          </p:cNvPr>
          <p:cNvSpPr txBox="1"/>
          <p:nvPr/>
        </p:nvSpPr>
        <p:spPr>
          <a:xfrm>
            <a:off x="7678443" y="5651951"/>
            <a:ext cx="3941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Imagen 4: Grasa en las paredes de las arterias</a:t>
            </a:r>
            <a:b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 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https://portalgeriatrico.com.ar/wp-content/uploads/2020/02/arteriosclerosis.jpg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16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0" name="Rectangle 615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162" name="Freeform: Shape 616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Síntomas de la arteriosclerosis y posibles complicaciones">
            <a:extLst>
              <a:ext uri="{FF2B5EF4-FFF2-40B4-BE49-F238E27FC236}">
                <a16:creationId xmlns:a16="http://schemas.microsoft.com/office/drawing/2014/main" id="{B2CA858B-D757-6EB5-78BD-6A6C113F0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" r="21018"/>
          <a:stretch/>
        </p:blipFill>
        <p:spPr bwMode="auto">
          <a:xfrm>
            <a:off x="6541053" y="953936"/>
            <a:ext cx="4777381" cy="477741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4" name="Arc 616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7ABA4E-271E-4A50-ADA7-043CF4D4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es-PE" sz="4000" dirty="0">
                <a:latin typeface="Arial" panose="020B0604020202020204" pitchFamily="34" charset="0"/>
                <a:cs typeface="Arial" panose="020B0604020202020204" pitchFamily="34" charset="0"/>
              </a:rPr>
              <a:t>Síntomas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FC7392-E0D4-58FF-2AE3-D40257B31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s-PE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Las primeras etapas de la aterosclerosis, por lo general, no se desarrollan con síntomas. </a:t>
            </a:r>
          </a:p>
          <a:p>
            <a:pPr marL="0" indent="0" algn="just">
              <a:buNone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Los síntomas de la aterosclerosis son:</a:t>
            </a:r>
          </a:p>
          <a:p>
            <a:pPr algn="just">
              <a:buFontTx/>
              <a:buChar char="-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Dolor en el pecho</a:t>
            </a:r>
          </a:p>
          <a:p>
            <a:pPr algn="just">
              <a:buFontTx/>
              <a:buChar char="-"/>
            </a:pPr>
            <a:r>
              <a:rPr lang="es-PE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Debilidad repentina en brazos y piernas</a:t>
            </a:r>
          </a:p>
          <a:p>
            <a:pPr algn="just">
              <a:buFontTx/>
              <a:buChar char="-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Caída de los músculos de la cara</a:t>
            </a:r>
          </a:p>
          <a:p>
            <a:pPr algn="just">
              <a:buFontTx/>
              <a:buChar char="-"/>
            </a:pPr>
            <a:r>
              <a:rPr lang="es-PE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Pérdida temporal de la visión.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PE" sz="2000" b="0" i="0" u="none" strike="noStrike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PE" sz="20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322B5B-DC2F-0AEC-6335-F058BC0714FF}"/>
              </a:ext>
            </a:extLst>
          </p:cNvPr>
          <p:cNvSpPr txBox="1"/>
          <p:nvPr/>
        </p:nvSpPr>
        <p:spPr>
          <a:xfrm>
            <a:off x="6475733" y="5808028"/>
            <a:ext cx="48472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Imagen 5: Síntomas de la aterosclerosis</a:t>
            </a:r>
            <a:b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 </a:t>
            </a:r>
            <a:r>
              <a:rPr lang="es-PE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https://www.webconsultas.com/sites/default/files/styles/wc_adaptive_image__small/public/migrated/sintomas-arteriosclerosis.jpg</a:t>
            </a:r>
          </a:p>
        </p:txBody>
      </p:sp>
    </p:spTree>
    <p:extLst>
      <p:ext uri="{BB962C8B-B14F-4D97-AF65-F5344CB8AC3E}">
        <p14:creationId xmlns:p14="http://schemas.microsoft.com/office/powerpoint/2010/main" val="41773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B9A82F-1A45-41B6-AB74-218930859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es-PE" sz="4000" dirty="0">
                <a:latin typeface="Arial" panose="020B0604020202020204" pitchFamily="34" charset="0"/>
                <a:cs typeface="Arial" panose="020B0604020202020204" pitchFamily="34" charset="0"/>
              </a:rPr>
              <a:t>Tratamiento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B98AF2-B758-3083-4EE6-C2280E30B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255" y="2669919"/>
            <a:ext cx="4991629" cy="3677123"/>
          </a:xfrm>
        </p:spPr>
        <p:txBody>
          <a:bodyPr anchor="ctr">
            <a:noAutofit/>
          </a:bodyPr>
          <a:lstStyle/>
          <a:p>
            <a:pPr>
              <a:buFontTx/>
              <a:buChar char="-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Controlar el estrés.</a:t>
            </a:r>
          </a:p>
          <a:p>
            <a:pPr marL="0" indent="0">
              <a:buNone/>
            </a:pP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Limitar la cantidad de alcohol consumido.</a:t>
            </a:r>
          </a:p>
          <a:p>
            <a:pPr marL="0" indent="0">
              <a:buNone/>
            </a:pPr>
            <a:b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- Hacer actividad física.</a:t>
            </a:r>
          </a:p>
          <a:p>
            <a:pPr marL="0" indent="0">
              <a:buNone/>
            </a:pPr>
            <a:b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- Consumir alimentos saludables para el corazón (frutas, verduras y granos).</a:t>
            </a:r>
          </a:p>
          <a:p>
            <a:pPr marL="0" indent="0">
              <a:buNone/>
            </a:pP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- Medicamentos como </a:t>
            </a:r>
            <a:r>
              <a:rPr lang="es-PE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empagliflozina, canagliflozina y liraglutida.</a:t>
            </a:r>
          </a:p>
          <a:p>
            <a:pPr marL="0" indent="0">
              <a:buNone/>
            </a:pPr>
            <a:endParaRPr lang="es-PE" sz="20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El ejercicio físico es contagioso">
            <a:extLst>
              <a:ext uri="{FF2B5EF4-FFF2-40B4-BE49-F238E27FC236}">
                <a16:creationId xmlns:a16="http://schemas.microsoft.com/office/drawing/2014/main" id="{D4D82195-CC21-E454-0640-4A4B83252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7" r="7261" b="-1"/>
          <a:stretch/>
        </p:blipFill>
        <p:spPr bwMode="auto">
          <a:xfrm>
            <a:off x="6912158" y="1135903"/>
            <a:ext cx="4223252" cy="407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2DE23A5B-8FD0-D8BE-28D6-ACCB832272DA}"/>
              </a:ext>
            </a:extLst>
          </p:cNvPr>
          <p:cNvSpPr txBox="1"/>
          <p:nvPr/>
        </p:nvSpPr>
        <p:spPr>
          <a:xfrm>
            <a:off x="6716299" y="5331379"/>
            <a:ext cx="4637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Imagen 6: Actividad física como parte del tratamiento</a:t>
            </a:r>
            <a:b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 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https://www.lavanguardia.com/files/image_449_220/uploads/2017/04/18/5fa3ca229e826.jpeg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5199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4472</TotalTime>
  <Words>1675</Words>
  <Application>Microsoft Macintosh PowerPoint</Application>
  <PresentationFormat>Panorámica</PresentationFormat>
  <Paragraphs>157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de Office</vt:lpstr>
      <vt:lpstr>Enfermedades del Sistema Circulatorio Humano</vt:lpstr>
      <vt:lpstr>I. Introducción </vt:lpstr>
      <vt:lpstr>II. Objetivos</vt:lpstr>
      <vt:lpstr>III. Enfermedades del Sistema Circulatorio Humano</vt:lpstr>
      <vt:lpstr>  3.1. Aterosclerosis</vt:lpstr>
      <vt:lpstr>Diagnóstico</vt:lpstr>
      <vt:lpstr>Causas</vt:lpstr>
      <vt:lpstr>Síntomas</vt:lpstr>
      <vt:lpstr>Tratamiento</vt:lpstr>
      <vt:lpstr>3.2. Hipertensión</vt:lpstr>
      <vt:lpstr>Diagnóstico </vt:lpstr>
      <vt:lpstr>Causas</vt:lpstr>
      <vt:lpstr>Síntomas</vt:lpstr>
      <vt:lpstr>Tratamiento</vt:lpstr>
      <vt:lpstr>3.3. Infarto de miocardio</vt:lpstr>
      <vt:lpstr>Diagnóstico</vt:lpstr>
      <vt:lpstr>Causas</vt:lpstr>
      <vt:lpstr>Síntomas</vt:lpstr>
      <vt:lpstr>Tratamiento</vt:lpstr>
      <vt:lpstr>3.4 Accidente cerebrovascular</vt:lpstr>
      <vt:lpstr>Diagnóstico</vt:lpstr>
      <vt:lpstr>Causas</vt:lpstr>
      <vt:lpstr>Síntomas</vt:lpstr>
      <vt:lpstr>Tratamiento</vt:lpstr>
      <vt:lpstr>IV. Cuidado del sistema circulatorio humano</vt:lpstr>
      <vt:lpstr>Podemos cuidar nuestro sistema circulatorio cuando…</vt:lpstr>
      <vt:lpstr>Conclusiones</vt:lpstr>
      <vt:lpstr>Linkografía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Enfermedades del sistema circulatorio humano</dc:title>
  <dc:creator>VALERIA DE FATIMA SANCHEZ AZANG</dc:creator>
  <cp:lastModifiedBy>VALERIA DE FATIMA SANCHEZ AZANG</cp:lastModifiedBy>
  <cp:revision>9</cp:revision>
  <cp:lastPrinted>2022-11-22T01:34:40Z</cp:lastPrinted>
  <dcterms:created xsi:type="dcterms:W3CDTF">2022-11-20T22:09:08Z</dcterms:created>
  <dcterms:modified xsi:type="dcterms:W3CDTF">2022-11-24T00:41:15Z</dcterms:modified>
</cp:coreProperties>
</file>