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8"/>
  </p:normalViewPr>
  <p:slideViewPr>
    <p:cSldViewPr snapToGrid="0">
      <p:cViewPr>
        <p:scale>
          <a:sx n="120" d="100"/>
          <a:sy n="120" d="100"/>
        </p:scale>
        <p:origin x="25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261A1F-C298-A080-43A7-4857411F78EF}"/>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PE"/>
          </a:p>
        </p:txBody>
      </p:sp>
      <p:sp>
        <p:nvSpPr>
          <p:cNvPr id="3" name="Subtítulo 2">
            <a:extLst>
              <a:ext uri="{FF2B5EF4-FFF2-40B4-BE49-F238E27FC236}">
                <a16:creationId xmlns:a16="http://schemas.microsoft.com/office/drawing/2014/main" id="{27204863-400F-9E99-B215-4211CDFA89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PE"/>
          </a:p>
        </p:txBody>
      </p:sp>
      <p:sp>
        <p:nvSpPr>
          <p:cNvPr id="4" name="Marcador de fecha 3">
            <a:extLst>
              <a:ext uri="{FF2B5EF4-FFF2-40B4-BE49-F238E27FC236}">
                <a16:creationId xmlns:a16="http://schemas.microsoft.com/office/drawing/2014/main" id="{FB55BB78-AB63-BF8F-B2EF-25051BB36839}"/>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6FC33586-7161-652D-0573-F3E8AE15BC8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C0D1A71-444C-E795-7CCF-42EE320BBD76}"/>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154287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1BFFB-FC08-0538-2473-F194980A95D8}"/>
              </a:ext>
            </a:extLst>
          </p:cNvPr>
          <p:cNvSpPr>
            <a:spLocks noGrp="1"/>
          </p:cNvSpPr>
          <p:nvPr>
            <p:ph type="title"/>
          </p:nvPr>
        </p:nvSpPr>
        <p:spPr/>
        <p:txBody>
          <a:bodyPr/>
          <a:lstStyle/>
          <a:p>
            <a:r>
              <a:rPr lang="es-MX"/>
              <a:t>Haz clic para modificar el estilo de título del patrón</a:t>
            </a:r>
            <a:endParaRPr lang="es-PE"/>
          </a:p>
        </p:txBody>
      </p:sp>
      <p:sp>
        <p:nvSpPr>
          <p:cNvPr id="3" name="Marcador de texto vertical 2">
            <a:extLst>
              <a:ext uri="{FF2B5EF4-FFF2-40B4-BE49-F238E27FC236}">
                <a16:creationId xmlns:a16="http://schemas.microsoft.com/office/drawing/2014/main" id="{A54310CC-1697-70BB-217C-EFD7533EEC7A}"/>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fecha 3">
            <a:extLst>
              <a:ext uri="{FF2B5EF4-FFF2-40B4-BE49-F238E27FC236}">
                <a16:creationId xmlns:a16="http://schemas.microsoft.com/office/drawing/2014/main" id="{B7B1DE65-73C4-E4D7-179F-A43C19AE745F}"/>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43E8DA6F-7C39-23A3-463C-18662266B1A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28B2671-5F18-1872-328E-E5EC22A05AB9}"/>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94179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AB587F5-3C9D-4218-EAA6-1781D6C28DC6}"/>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PE"/>
          </a:p>
        </p:txBody>
      </p:sp>
      <p:sp>
        <p:nvSpPr>
          <p:cNvPr id="3" name="Marcador de texto vertical 2">
            <a:extLst>
              <a:ext uri="{FF2B5EF4-FFF2-40B4-BE49-F238E27FC236}">
                <a16:creationId xmlns:a16="http://schemas.microsoft.com/office/drawing/2014/main" id="{64ADE6EC-EF16-6324-A515-4BC794CEBC16}"/>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fecha 3">
            <a:extLst>
              <a:ext uri="{FF2B5EF4-FFF2-40B4-BE49-F238E27FC236}">
                <a16:creationId xmlns:a16="http://schemas.microsoft.com/office/drawing/2014/main" id="{9816D0CC-C357-4084-5AC5-47117AE32A4D}"/>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F1C946AC-E43B-3D97-6B31-77F191BB905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78C09C9-29E4-F674-BD6A-F0DC6E4CC5C3}"/>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2358294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EB8D14-B23B-EA2C-CCAE-708FE6D82342}"/>
              </a:ext>
            </a:extLst>
          </p:cNvPr>
          <p:cNvSpPr>
            <a:spLocks noGrp="1"/>
          </p:cNvSpPr>
          <p:nvPr>
            <p:ph type="title"/>
          </p:nvPr>
        </p:nvSpPr>
        <p:spPr/>
        <p:txBody>
          <a:bodyPr/>
          <a:lstStyle/>
          <a:p>
            <a:r>
              <a:rPr lang="es-MX"/>
              <a:t>Haz clic para modificar el estilo de título del patrón</a:t>
            </a:r>
            <a:endParaRPr lang="es-PE"/>
          </a:p>
        </p:txBody>
      </p:sp>
      <p:sp>
        <p:nvSpPr>
          <p:cNvPr id="3" name="Marcador de contenido 2">
            <a:extLst>
              <a:ext uri="{FF2B5EF4-FFF2-40B4-BE49-F238E27FC236}">
                <a16:creationId xmlns:a16="http://schemas.microsoft.com/office/drawing/2014/main" id="{37930CAA-7A97-FF3B-E540-47730AB7E822}"/>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fecha 3">
            <a:extLst>
              <a:ext uri="{FF2B5EF4-FFF2-40B4-BE49-F238E27FC236}">
                <a16:creationId xmlns:a16="http://schemas.microsoft.com/office/drawing/2014/main" id="{2B65388C-9E87-0728-78F8-2A2C5C99496E}"/>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2EB2DB1F-24C3-E9CF-D46A-E1E3BE8A5638}"/>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5E1F22CC-B4A3-6676-EC9E-22E16D388BAD}"/>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6183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26C993-7917-D5CB-9A00-3E8F5111D411}"/>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PE"/>
          </a:p>
        </p:txBody>
      </p:sp>
      <p:sp>
        <p:nvSpPr>
          <p:cNvPr id="3" name="Marcador de texto 2">
            <a:extLst>
              <a:ext uri="{FF2B5EF4-FFF2-40B4-BE49-F238E27FC236}">
                <a16:creationId xmlns:a16="http://schemas.microsoft.com/office/drawing/2014/main" id="{0B1DF9F0-2FCC-0D55-44D5-562200798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91DB1F7C-D111-D5A3-3F12-6E5446C446AE}"/>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B6346084-AA70-4300-68EB-E87067D0C91C}"/>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F60CAA8-B86A-2B11-BFC4-26848AE236F1}"/>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428898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73ABF7-01E3-0B33-7790-B4B8C9AE1F9E}"/>
              </a:ext>
            </a:extLst>
          </p:cNvPr>
          <p:cNvSpPr>
            <a:spLocks noGrp="1"/>
          </p:cNvSpPr>
          <p:nvPr>
            <p:ph type="title"/>
          </p:nvPr>
        </p:nvSpPr>
        <p:spPr/>
        <p:txBody>
          <a:bodyPr/>
          <a:lstStyle/>
          <a:p>
            <a:r>
              <a:rPr lang="es-MX"/>
              <a:t>Haz clic para modificar el estilo de título del patrón</a:t>
            </a:r>
            <a:endParaRPr lang="es-PE"/>
          </a:p>
        </p:txBody>
      </p:sp>
      <p:sp>
        <p:nvSpPr>
          <p:cNvPr id="3" name="Marcador de contenido 2">
            <a:extLst>
              <a:ext uri="{FF2B5EF4-FFF2-40B4-BE49-F238E27FC236}">
                <a16:creationId xmlns:a16="http://schemas.microsoft.com/office/drawing/2014/main" id="{F94C4AF2-C8BE-EDEA-057C-2478578AACE9}"/>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contenido 3">
            <a:extLst>
              <a:ext uri="{FF2B5EF4-FFF2-40B4-BE49-F238E27FC236}">
                <a16:creationId xmlns:a16="http://schemas.microsoft.com/office/drawing/2014/main" id="{A6D329E1-B744-EDE0-12D7-027DBDC326A3}"/>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5" name="Marcador de fecha 4">
            <a:extLst>
              <a:ext uri="{FF2B5EF4-FFF2-40B4-BE49-F238E27FC236}">
                <a16:creationId xmlns:a16="http://schemas.microsoft.com/office/drawing/2014/main" id="{5C4D2E8D-C64D-CEEF-61E0-8A1EF94AA47A}"/>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6" name="Marcador de pie de página 5">
            <a:extLst>
              <a:ext uri="{FF2B5EF4-FFF2-40B4-BE49-F238E27FC236}">
                <a16:creationId xmlns:a16="http://schemas.microsoft.com/office/drawing/2014/main" id="{B8128DF8-0890-EE9A-0A56-D302EDB26B06}"/>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3919F09C-DAB0-C53E-8535-2BA7819418A8}"/>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45553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6C97DC-2F9A-9427-468A-CDE53AFDB984}"/>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PE"/>
          </a:p>
        </p:txBody>
      </p:sp>
      <p:sp>
        <p:nvSpPr>
          <p:cNvPr id="3" name="Marcador de texto 2">
            <a:extLst>
              <a:ext uri="{FF2B5EF4-FFF2-40B4-BE49-F238E27FC236}">
                <a16:creationId xmlns:a16="http://schemas.microsoft.com/office/drawing/2014/main" id="{C5F00859-F52F-59A8-06E3-976E54AAF3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EFE23CD5-E217-0068-463F-B92F2A459792}"/>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5" name="Marcador de texto 4">
            <a:extLst>
              <a:ext uri="{FF2B5EF4-FFF2-40B4-BE49-F238E27FC236}">
                <a16:creationId xmlns:a16="http://schemas.microsoft.com/office/drawing/2014/main" id="{26CBC530-6A9D-90EA-21AD-1B626729D7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41B7FB62-36B6-8D4A-6EDB-C2307EE16BE7}"/>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7" name="Marcador de fecha 6">
            <a:extLst>
              <a:ext uri="{FF2B5EF4-FFF2-40B4-BE49-F238E27FC236}">
                <a16:creationId xmlns:a16="http://schemas.microsoft.com/office/drawing/2014/main" id="{6144770B-937D-417A-C948-5EFBFE5A3593}"/>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8" name="Marcador de pie de página 7">
            <a:extLst>
              <a:ext uri="{FF2B5EF4-FFF2-40B4-BE49-F238E27FC236}">
                <a16:creationId xmlns:a16="http://schemas.microsoft.com/office/drawing/2014/main" id="{D650D6A9-A46F-5089-F838-787B5DCCE621}"/>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C866C908-BB63-7549-A2BF-A46481D8D937}"/>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366604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1F98F-75F0-4C0D-D471-84D30B92CD5D}"/>
              </a:ext>
            </a:extLst>
          </p:cNvPr>
          <p:cNvSpPr>
            <a:spLocks noGrp="1"/>
          </p:cNvSpPr>
          <p:nvPr>
            <p:ph type="title"/>
          </p:nvPr>
        </p:nvSpPr>
        <p:spPr/>
        <p:txBody>
          <a:bodyPr/>
          <a:lstStyle/>
          <a:p>
            <a:r>
              <a:rPr lang="es-MX"/>
              <a:t>Haz clic para modificar el estilo de título del patrón</a:t>
            </a:r>
            <a:endParaRPr lang="es-PE"/>
          </a:p>
        </p:txBody>
      </p:sp>
      <p:sp>
        <p:nvSpPr>
          <p:cNvPr id="3" name="Marcador de fecha 2">
            <a:extLst>
              <a:ext uri="{FF2B5EF4-FFF2-40B4-BE49-F238E27FC236}">
                <a16:creationId xmlns:a16="http://schemas.microsoft.com/office/drawing/2014/main" id="{66D0BC36-9EE1-9EE9-7BBB-E301CE36C6CC}"/>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4" name="Marcador de pie de página 3">
            <a:extLst>
              <a:ext uri="{FF2B5EF4-FFF2-40B4-BE49-F238E27FC236}">
                <a16:creationId xmlns:a16="http://schemas.microsoft.com/office/drawing/2014/main" id="{69292618-4A27-264D-AAC8-685BD6A1B1F0}"/>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7A379043-A34F-3E5A-755A-01EB3B4B72BE}"/>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255143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78EB84E-9229-F41B-85A2-7486ABFEC6BD}"/>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3" name="Marcador de pie de página 2">
            <a:extLst>
              <a:ext uri="{FF2B5EF4-FFF2-40B4-BE49-F238E27FC236}">
                <a16:creationId xmlns:a16="http://schemas.microsoft.com/office/drawing/2014/main" id="{127A15BF-70E1-0881-549A-7CC857DBB864}"/>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C8C544CB-448C-F190-3133-E2AECAC4246D}"/>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16842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DAA166-E382-E430-C8AE-3DF29B5CC30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PE"/>
          </a:p>
        </p:txBody>
      </p:sp>
      <p:sp>
        <p:nvSpPr>
          <p:cNvPr id="3" name="Marcador de contenido 2">
            <a:extLst>
              <a:ext uri="{FF2B5EF4-FFF2-40B4-BE49-F238E27FC236}">
                <a16:creationId xmlns:a16="http://schemas.microsoft.com/office/drawing/2014/main" id="{E6909E63-6306-74E1-F769-C8A87D2B0D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texto 3">
            <a:extLst>
              <a:ext uri="{FF2B5EF4-FFF2-40B4-BE49-F238E27FC236}">
                <a16:creationId xmlns:a16="http://schemas.microsoft.com/office/drawing/2014/main" id="{DC950608-29A0-3EB9-32FF-4684A6392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4A92C2E7-6030-FF48-D916-E441DD5074D0}"/>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6" name="Marcador de pie de página 5">
            <a:extLst>
              <a:ext uri="{FF2B5EF4-FFF2-40B4-BE49-F238E27FC236}">
                <a16:creationId xmlns:a16="http://schemas.microsoft.com/office/drawing/2014/main" id="{DDADDE57-1D9C-0052-4340-3E5069C573D5}"/>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7029992E-E979-C658-2F82-026D4B551033}"/>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284233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279B14-3D56-B271-16EB-C5638E032DA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PE"/>
          </a:p>
        </p:txBody>
      </p:sp>
      <p:sp>
        <p:nvSpPr>
          <p:cNvPr id="3" name="Marcador de posición de imagen 2">
            <a:extLst>
              <a:ext uri="{FF2B5EF4-FFF2-40B4-BE49-F238E27FC236}">
                <a16:creationId xmlns:a16="http://schemas.microsoft.com/office/drawing/2014/main" id="{53862551-3DF1-C816-3E08-F2863DDAC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CAC10AA3-9FED-0C91-DC26-1EB71C605F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286A76EF-3A8E-89B0-5096-0B0E740B0A26}"/>
              </a:ext>
            </a:extLst>
          </p:cNvPr>
          <p:cNvSpPr>
            <a:spLocks noGrp="1"/>
          </p:cNvSpPr>
          <p:nvPr>
            <p:ph type="dt" sz="half" idx="10"/>
          </p:nvPr>
        </p:nvSpPr>
        <p:spPr/>
        <p:txBody>
          <a:bodyPr/>
          <a:lstStyle/>
          <a:p>
            <a:fld id="{66013D3F-2A96-A347-AA79-C78696106A60}" type="datetimeFigureOut">
              <a:rPr lang="es-PE" smtClean="0"/>
              <a:t>24/05/23</a:t>
            </a:fld>
            <a:endParaRPr lang="es-PE"/>
          </a:p>
        </p:txBody>
      </p:sp>
      <p:sp>
        <p:nvSpPr>
          <p:cNvPr id="6" name="Marcador de pie de página 5">
            <a:extLst>
              <a:ext uri="{FF2B5EF4-FFF2-40B4-BE49-F238E27FC236}">
                <a16:creationId xmlns:a16="http://schemas.microsoft.com/office/drawing/2014/main" id="{538CF7C2-5D57-E938-1DC5-4587F1FA3E55}"/>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F199B93A-14FB-F118-36F0-C0AFBD7ADFC1}"/>
              </a:ext>
            </a:extLst>
          </p:cNvPr>
          <p:cNvSpPr>
            <a:spLocks noGrp="1"/>
          </p:cNvSpPr>
          <p:nvPr>
            <p:ph type="sldNum" sz="quarter" idx="12"/>
          </p:nvPr>
        </p:nvSpPr>
        <p:spPr/>
        <p:txBody>
          <a:bodyPr/>
          <a:lstStyle/>
          <a:p>
            <a:fld id="{57234179-9DDA-5F4B-ACA0-483B1AFB38B4}" type="slidenum">
              <a:rPr lang="es-PE" smtClean="0"/>
              <a:t>‹Nº›</a:t>
            </a:fld>
            <a:endParaRPr lang="es-PE"/>
          </a:p>
        </p:txBody>
      </p:sp>
    </p:spTree>
    <p:extLst>
      <p:ext uri="{BB962C8B-B14F-4D97-AF65-F5344CB8AC3E}">
        <p14:creationId xmlns:p14="http://schemas.microsoft.com/office/powerpoint/2010/main" val="420869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89BDC6F-F29E-DBFF-214F-36BF16468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PE"/>
          </a:p>
        </p:txBody>
      </p:sp>
      <p:sp>
        <p:nvSpPr>
          <p:cNvPr id="3" name="Marcador de texto 2">
            <a:extLst>
              <a:ext uri="{FF2B5EF4-FFF2-40B4-BE49-F238E27FC236}">
                <a16:creationId xmlns:a16="http://schemas.microsoft.com/office/drawing/2014/main" id="{03F6C1DF-C471-F42B-002C-4D84F7BAD1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E"/>
          </a:p>
        </p:txBody>
      </p:sp>
      <p:sp>
        <p:nvSpPr>
          <p:cNvPr id="4" name="Marcador de fecha 3">
            <a:extLst>
              <a:ext uri="{FF2B5EF4-FFF2-40B4-BE49-F238E27FC236}">
                <a16:creationId xmlns:a16="http://schemas.microsoft.com/office/drawing/2014/main" id="{0AB2B591-5213-8CF0-AF6B-B2E4CDE2B4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13D3F-2A96-A347-AA79-C78696106A60}" type="datetimeFigureOut">
              <a:rPr lang="es-PE" smtClean="0"/>
              <a:t>24/05/23</a:t>
            </a:fld>
            <a:endParaRPr lang="es-PE"/>
          </a:p>
        </p:txBody>
      </p:sp>
      <p:sp>
        <p:nvSpPr>
          <p:cNvPr id="5" name="Marcador de pie de página 4">
            <a:extLst>
              <a:ext uri="{FF2B5EF4-FFF2-40B4-BE49-F238E27FC236}">
                <a16:creationId xmlns:a16="http://schemas.microsoft.com/office/drawing/2014/main" id="{EAA634BD-69B9-541F-5F7C-37CB32A3D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8258E4E7-3AD0-C915-D1E1-5C2C2D241A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34179-9DDA-5F4B-ACA0-483B1AFB38B4}" type="slidenum">
              <a:rPr lang="es-PE" smtClean="0"/>
              <a:t>‹Nº›</a:t>
            </a:fld>
            <a:endParaRPr lang="es-PE"/>
          </a:p>
        </p:txBody>
      </p:sp>
    </p:spTree>
    <p:extLst>
      <p:ext uri="{BB962C8B-B14F-4D97-AF65-F5344CB8AC3E}">
        <p14:creationId xmlns:p14="http://schemas.microsoft.com/office/powerpoint/2010/main" val="1033014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umanidades.com/aves/"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1E3F5D-7F84-C6BF-7591-D97E09B21285}"/>
              </a:ext>
            </a:extLst>
          </p:cNvPr>
          <p:cNvSpPr>
            <a:spLocks noGrp="1"/>
          </p:cNvSpPr>
          <p:nvPr>
            <p:ph type="ctrTitle"/>
          </p:nvPr>
        </p:nvSpPr>
        <p:spPr>
          <a:xfrm>
            <a:off x="1244301" y="0"/>
            <a:ext cx="9144000" cy="1775012"/>
          </a:xfrm>
        </p:spPr>
        <p:txBody>
          <a:bodyPr>
            <a:normAutofit/>
          </a:bodyPr>
          <a:lstStyle/>
          <a:p>
            <a:r>
              <a:rPr lang="es-PE" sz="8000" u="sng" dirty="0">
                <a:solidFill>
                  <a:schemeClr val="tx1">
                    <a:lumMod val="95000"/>
                    <a:lumOff val="5000"/>
                  </a:schemeClr>
                </a:solidFill>
                <a:latin typeface="Century Schoolbook" panose="02040604050505020304" pitchFamily="18" charset="0"/>
              </a:rPr>
              <a:t>EL PATO</a:t>
            </a:r>
          </a:p>
        </p:txBody>
      </p:sp>
      <p:pic>
        <p:nvPicPr>
          <p:cNvPr id="8" name="Imagen 7">
            <a:extLst>
              <a:ext uri="{FF2B5EF4-FFF2-40B4-BE49-F238E27FC236}">
                <a16:creationId xmlns:a16="http://schemas.microsoft.com/office/drawing/2014/main" id="{6E47A546-F74A-3974-3B13-198CF3FE6325}"/>
              </a:ext>
            </a:extLst>
          </p:cNvPr>
          <p:cNvPicPr>
            <a:picLocks noChangeAspect="1"/>
          </p:cNvPicPr>
          <p:nvPr/>
        </p:nvPicPr>
        <p:blipFill>
          <a:blip r:embed="rId2"/>
          <a:stretch>
            <a:fillRect/>
          </a:stretch>
        </p:blipFill>
        <p:spPr>
          <a:xfrm>
            <a:off x="223284" y="1775012"/>
            <a:ext cx="4837814" cy="4593890"/>
          </a:xfrm>
          <a:prstGeom prst="rect">
            <a:avLst/>
          </a:prstGeom>
        </p:spPr>
      </p:pic>
      <p:sp>
        <p:nvSpPr>
          <p:cNvPr id="10" name="CuadroTexto 9">
            <a:extLst>
              <a:ext uri="{FF2B5EF4-FFF2-40B4-BE49-F238E27FC236}">
                <a16:creationId xmlns:a16="http://schemas.microsoft.com/office/drawing/2014/main" id="{8F91DBFF-308A-2068-2684-B7C387E0E935}"/>
              </a:ext>
            </a:extLst>
          </p:cNvPr>
          <p:cNvSpPr txBox="1"/>
          <p:nvPr/>
        </p:nvSpPr>
        <p:spPr>
          <a:xfrm>
            <a:off x="5112372" y="2295894"/>
            <a:ext cx="6856344" cy="3139321"/>
          </a:xfrm>
          <a:prstGeom prst="rect">
            <a:avLst/>
          </a:prstGeom>
          <a:noFill/>
        </p:spPr>
        <p:txBody>
          <a:bodyPr wrap="square" rtlCol="0">
            <a:spAutoFit/>
          </a:bodyPr>
          <a:lstStyle/>
          <a:p>
            <a:pPr algn="just"/>
            <a:r>
              <a:rPr lang="es-PE" b="0" i="0" dirty="0">
                <a:solidFill>
                  <a:schemeClr val="tx1">
                    <a:lumMod val="95000"/>
                    <a:lumOff val="5000"/>
                  </a:schemeClr>
                </a:solidFill>
                <a:effectLst/>
                <a:latin typeface="Century Schoolbook" panose="02040604050505020304" pitchFamily="18" charset="0"/>
              </a:rPr>
              <a:t>El pato es </a:t>
            </a:r>
            <a:r>
              <a:rPr lang="es-PE" b="1" i="0" dirty="0">
                <a:solidFill>
                  <a:schemeClr val="tx1">
                    <a:lumMod val="95000"/>
                    <a:lumOff val="5000"/>
                  </a:schemeClr>
                </a:solidFill>
                <a:effectLst/>
                <a:latin typeface="Century Schoolbook" panose="02040604050505020304" pitchFamily="18" charset="0"/>
              </a:rPr>
              <a:t>un </a:t>
            </a:r>
            <a:r>
              <a:rPr lang="es-PE" b="1" i="0" dirty="0">
                <a:solidFill>
                  <a:schemeClr val="tx1">
                    <a:lumMod val="95000"/>
                    <a:lumOff val="5000"/>
                  </a:schemeClr>
                </a:solidFill>
                <a:effectLst/>
                <a:latin typeface="Century Schoolbook" panose="02040604050505020304" pitchFamily="18" charset="0"/>
                <a:hlinkClick r:id="rId3">
                  <a:extLst>
                    <a:ext uri="{A12FA001-AC4F-418D-AE19-62706E023703}">
                      <ahyp:hlinkClr xmlns:ahyp="http://schemas.microsoft.com/office/drawing/2018/hyperlinkcolor" val="tx"/>
                    </a:ext>
                  </a:extLst>
                </a:hlinkClick>
              </a:rPr>
              <a:t>ave</a:t>
            </a:r>
            <a:r>
              <a:rPr lang="es-PE" b="1" i="0" dirty="0">
                <a:solidFill>
                  <a:schemeClr val="tx1">
                    <a:lumMod val="95000"/>
                    <a:lumOff val="5000"/>
                  </a:schemeClr>
                </a:solidFill>
                <a:effectLst/>
                <a:latin typeface="Century Schoolbook" panose="02040604050505020304" pitchFamily="18" charset="0"/>
              </a:rPr>
              <a:t> acuática de la familia de las Anatidae</a:t>
            </a:r>
            <a:r>
              <a:rPr lang="es-PE" b="0" i="0" dirty="0">
                <a:solidFill>
                  <a:schemeClr val="tx1">
                    <a:lumMod val="95000"/>
                    <a:lumOff val="5000"/>
                  </a:schemeClr>
                </a:solidFill>
                <a:effectLst/>
                <a:latin typeface="Century Schoolbook" panose="02040604050505020304" pitchFamily="18" charset="0"/>
              </a:rPr>
              <a:t> que es migradora y suele vivir cerca de hábitats de agua dulce o salada, como lagunas, pantanos, humedales o ríos. Todos los patos son capaces de volar y recorrer grandes distancias cada año y tienen una expectativa de vida promedio de diez años.</a:t>
            </a:r>
          </a:p>
          <a:p>
            <a:pPr algn="just"/>
            <a:br>
              <a:rPr lang="es-PE" b="0" i="0" dirty="0">
                <a:solidFill>
                  <a:schemeClr val="tx1">
                    <a:lumMod val="95000"/>
                    <a:lumOff val="5000"/>
                  </a:schemeClr>
                </a:solidFill>
                <a:effectLst/>
                <a:latin typeface="Century Schoolbook" panose="02040604050505020304" pitchFamily="18" charset="0"/>
              </a:rPr>
            </a:br>
            <a:r>
              <a:rPr lang="es-PE" dirty="0">
                <a:solidFill>
                  <a:schemeClr val="tx1">
                    <a:lumMod val="95000"/>
                    <a:lumOff val="5000"/>
                  </a:schemeClr>
                </a:solidFill>
                <a:latin typeface="Century Schoolbook" panose="02040604050505020304" pitchFamily="18" charset="0"/>
              </a:rPr>
              <a:t>Nombre ceintifico: </a:t>
            </a:r>
            <a:r>
              <a:rPr lang="es-PE" sz="1800" dirty="0">
                <a:solidFill>
                  <a:schemeClr val="tx1">
                    <a:lumMod val="95000"/>
                    <a:lumOff val="5000"/>
                  </a:schemeClr>
                </a:solidFill>
                <a:latin typeface="Century Schoolbook" panose="02040604050505020304" pitchFamily="18" charset="0"/>
              </a:rPr>
              <a:t>Anas platyrhynchos domesticus</a:t>
            </a:r>
          </a:p>
          <a:p>
            <a:pPr algn="just"/>
            <a:r>
              <a:rPr lang="es-PE" dirty="0">
                <a:solidFill>
                  <a:schemeClr val="tx1">
                    <a:lumMod val="95000"/>
                    <a:lumOff val="5000"/>
                  </a:schemeClr>
                </a:solidFill>
                <a:latin typeface="Century Schoolbook" panose="02040604050505020304" pitchFamily="18" charset="0"/>
              </a:rPr>
              <a:t> </a:t>
            </a:r>
          </a:p>
          <a:p>
            <a:br>
              <a:rPr lang="es-PE" b="0" i="0" dirty="0">
                <a:solidFill>
                  <a:srgbClr val="000000"/>
                </a:solidFill>
                <a:effectLst/>
                <a:latin typeface="ProximaNova"/>
              </a:rPr>
            </a:br>
            <a:endParaRPr lang="es-PE" dirty="0"/>
          </a:p>
        </p:txBody>
      </p:sp>
    </p:spTree>
    <p:extLst>
      <p:ext uri="{BB962C8B-B14F-4D97-AF65-F5344CB8AC3E}">
        <p14:creationId xmlns:p14="http://schemas.microsoft.com/office/powerpoint/2010/main" val="1113868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213E5D-FEB7-0F4C-1EF9-A4B72D8D6DAA}"/>
              </a:ext>
            </a:extLst>
          </p:cNvPr>
          <p:cNvSpPr>
            <a:spLocks noGrp="1"/>
          </p:cNvSpPr>
          <p:nvPr>
            <p:ph idx="1"/>
          </p:nvPr>
        </p:nvSpPr>
        <p:spPr>
          <a:xfrm>
            <a:off x="325419" y="583602"/>
            <a:ext cx="11541162" cy="5690795"/>
          </a:xfrm>
        </p:spPr>
        <p:txBody>
          <a:bodyPr>
            <a:noAutofit/>
          </a:bodyPr>
          <a:lstStyle/>
          <a:p>
            <a:pPr algn="just"/>
            <a:endParaRPr lang="es-PE" sz="2000" dirty="0">
              <a:latin typeface="Century Schoolbook" panose="02040604050505020304" pitchFamily="18" charset="0"/>
            </a:endParaRPr>
          </a:p>
          <a:p>
            <a:pPr marL="0" indent="0" algn="just">
              <a:buNone/>
            </a:pPr>
            <a:r>
              <a:rPr lang="es-PE" sz="4800" u="sng" dirty="0">
                <a:latin typeface="Century Schoolbook" panose="02040604050505020304" pitchFamily="18" charset="0"/>
              </a:rPr>
              <a:t>CARACTERISTICAS:</a:t>
            </a:r>
          </a:p>
          <a:p>
            <a:pPr algn="just"/>
            <a:endParaRPr lang="es-PE" sz="2000" dirty="0">
              <a:latin typeface="Century Schoolbook" panose="02040604050505020304" pitchFamily="18" charset="0"/>
            </a:endParaRPr>
          </a:p>
          <a:p>
            <a:pPr algn="just"/>
            <a:r>
              <a:rPr lang="es-PE" sz="2000" dirty="0">
                <a:latin typeface="Century Schoolbook" panose="02040604050505020304" pitchFamily="18" charset="0"/>
              </a:rPr>
              <a:t>Su peso es de entre 3,6 y 4,1 kg, aunque se han desarrollado variedades mayores. Su plumaje es blanco y tiene el pico y las patas de color naranja. Algunos pueden tener el pico más amarillo, pero si tienen el pico negro se considera una seria falta en la clasificación. El pato Pekín blanco es un pato de rápido crecimiento; y los pollos son fáciles de distinguir de los adultos porque tienen un plumaje brillante y amarillo. Sus aletas son color naranja y miden 8 cm.</a:t>
            </a:r>
          </a:p>
          <a:p>
            <a:pPr algn="just"/>
            <a:endParaRPr lang="es-PE" sz="2000" dirty="0">
              <a:latin typeface="Century Schoolbook" panose="02040604050505020304" pitchFamily="18" charset="0"/>
            </a:endParaRPr>
          </a:p>
          <a:p>
            <a:pPr algn="just"/>
            <a:r>
              <a:rPr lang="es-PE" sz="2000" dirty="0">
                <a:latin typeface="Century Schoolbook" panose="02040604050505020304" pitchFamily="18" charset="0"/>
              </a:rPr>
              <a:t>Los machos se distinguen de las hembras por las plumas de la cola, en el caso del macho la cola termina en aguja hacia arriba, mientras que en la hembra la cola apunta hacia abajo.</a:t>
            </a:r>
          </a:p>
          <a:p>
            <a:pPr algn="just"/>
            <a:endParaRPr lang="es-PE" sz="2000" dirty="0">
              <a:latin typeface="Century Schoolbook" panose="02040604050505020304" pitchFamily="18" charset="0"/>
            </a:endParaRPr>
          </a:p>
        </p:txBody>
      </p:sp>
    </p:spTree>
    <p:extLst>
      <p:ext uri="{BB962C8B-B14F-4D97-AF65-F5344CB8AC3E}">
        <p14:creationId xmlns:p14="http://schemas.microsoft.com/office/powerpoint/2010/main" val="28540293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6E035F-9D1F-90EF-7EF5-7E9D179FB94E}"/>
              </a:ext>
            </a:extLst>
          </p:cNvPr>
          <p:cNvSpPr>
            <a:spLocks noGrp="1"/>
          </p:cNvSpPr>
          <p:nvPr>
            <p:ph type="title"/>
          </p:nvPr>
        </p:nvSpPr>
        <p:spPr/>
        <p:txBody>
          <a:bodyPr>
            <a:normAutofit/>
          </a:bodyPr>
          <a:lstStyle/>
          <a:p>
            <a:r>
              <a:rPr lang="es-PE" sz="4800" u="sng" dirty="0">
                <a:latin typeface="Century Schoolbook" panose="02040604050505020304" pitchFamily="18" charset="0"/>
              </a:rPr>
              <a:t>HABITAT Y ORIGEN:</a:t>
            </a:r>
          </a:p>
        </p:txBody>
      </p:sp>
      <p:sp>
        <p:nvSpPr>
          <p:cNvPr id="3" name="Marcador de contenido 2">
            <a:extLst>
              <a:ext uri="{FF2B5EF4-FFF2-40B4-BE49-F238E27FC236}">
                <a16:creationId xmlns:a16="http://schemas.microsoft.com/office/drawing/2014/main" id="{B02D8562-07CF-BBDF-457F-B020D88776FD}"/>
              </a:ext>
            </a:extLst>
          </p:cNvPr>
          <p:cNvSpPr>
            <a:spLocks noGrp="1"/>
          </p:cNvSpPr>
          <p:nvPr>
            <p:ph idx="1"/>
          </p:nvPr>
        </p:nvSpPr>
        <p:spPr>
          <a:xfrm>
            <a:off x="838200" y="1825624"/>
            <a:ext cx="10515600" cy="3746837"/>
          </a:xfrm>
        </p:spPr>
        <p:txBody>
          <a:bodyPr/>
          <a:lstStyle/>
          <a:p>
            <a:pPr algn="just"/>
            <a:r>
              <a:rPr lang="es-PE" sz="2800" dirty="0">
                <a:latin typeface="Century Schoolbook" panose="02040604050505020304" pitchFamily="18" charset="0"/>
              </a:rPr>
              <a:t>Los patos domésticos fueron importados de China a Europa y Norteamérica en los años 1800, y fueron inicialmente vistos en exposiciones en 1878. Esta especie fue originalmente criada a partir del ánade real (Anas platyrhynchos), aunque en textos antiguos lo clasificaban como Anas domesticus. Ha sido usado históricamente como pato de carne. Hoy en día los patos domésticos proveen la carne de pato más conocida y son los ánades de granja más comunes. Además son los patos más populares en las exhibiciones y como mascotas.</a:t>
            </a:r>
          </a:p>
          <a:p>
            <a:endParaRPr lang="es-PE" dirty="0"/>
          </a:p>
        </p:txBody>
      </p:sp>
    </p:spTree>
    <p:extLst>
      <p:ext uri="{BB962C8B-B14F-4D97-AF65-F5344CB8AC3E}">
        <p14:creationId xmlns:p14="http://schemas.microsoft.com/office/powerpoint/2010/main" val="7513916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1AFAD82-3AF3-24CB-52E2-07A5F7CCB50B}"/>
              </a:ext>
            </a:extLst>
          </p:cNvPr>
          <p:cNvSpPr>
            <a:spLocks noGrp="1"/>
          </p:cNvSpPr>
          <p:nvPr>
            <p:ph idx="1"/>
          </p:nvPr>
        </p:nvSpPr>
        <p:spPr>
          <a:xfrm>
            <a:off x="593651" y="305169"/>
            <a:ext cx="10515600" cy="4117975"/>
          </a:xfrm>
        </p:spPr>
        <p:txBody>
          <a:bodyPr>
            <a:normAutofit fontScale="92500" lnSpcReduction="20000"/>
          </a:bodyPr>
          <a:lstStyle/>
          <a:p>
            <a:r>
              <a:rPr lang="es-PE" sz="3200" u="sng" dirty="0">
                <a:latin typeface="Century Schoolbook" panose="02040604050505020304" pitchFamily="18" charset="0"/>
              </a:rPr>
              <a:t>Según carlos linneo:</a:t>
            </a:r>
            <a:r>
              <a:rPr lang="es-PE" sz="3200" dirty="0">
                <a:latin typeface="Century Schoolbook" panose="02040604050505020304" pitchFamily="18" charset="0"/>
              </a:rPr>
              <a:t>    categorias taxonomicas</a:t>
            </a:r>
            <a:endParaRPr lang="es-PE" sz="3200" u="sng" dirty="0">
              <a:latin typeface="Century Schoolbook" panose="02040604050505020304" pitchFamily="18" charset="0"/>
            </a:endParaRPr>
          </a:p>
          <a:p>
            <a:pPr marL="0" indent="0">
              <a:buNone/>
            </a:pPr>
            <a:r>
              <a:rPr lang="es-PE" sz="3200" dirty="0">
                <a:latin typeface="Century Schoolbook" panose="02040604050505020304" pitchFamily="18" charset="0"/>
              </a:rPr>
              <a:t>       </a:t>
            </a:r>
          </a:p>
          <a:p>
            <a:pPr marL="0" indent="0">
              <a:buNone/>
            </a:pPr>
            <a:r>
              <a:rPr lang="es-PE" sz="3200" dirty="0">
                <a:latin typeface="Century Schoolbook" panose="02040604050505020304" pitchFamily="18" charset="0"/>
              </a:rPr>
              <a:t>  Reino:	Animalia</a:t>
            </a:r>
          </a:p>
          <a:p>
            <a:pPr marL="0" indent="0">
              <a:buNone/>
            </a:pPr>
            <a:r>
              <a:rPr lang="es-PE" sz="3200" dirty="0">
                <a:latin typeface="Century Schoolbook" panose="02040604050505020304" pitchFamily="18" charset="0"/>
              </a:rPr>
              <a:t>  Filo:	Chordata</a:t>
            </a:r>
          </a:p>
          <a:p>
            <a:pPr marL="0" indent="0">
              <a:buNone/>
            </a:pPr>
            <a:r>
              <a:rPr lang="es-PE" sz="3200" dirty="0">
                <a:latin typeface="Century Schoolbook" panose="02040604050505020304" pitchFamily="18" charset="0"/>
              </a:rPr>
              <a:t>  Clase:	Aves</a:t>
            </a:r>
          </a:p>
          <a:p>
            <a:pPr marL="0" indent="0">
              <a:buNone/>
            </a:pPr>
            <a:r>
              <a:rPr lang="es-PE" sz="3200" dirty="0">
                <a:latin typeface="Century Schoolbook" panose="02040604050505020304" pitchFamily="18" charset="0"/>
              </a:rPr>
              <a:t>  Orden:	Anseriformes</a:t>
            </a:r>
          </a:p>
          <a:p>
            <a:pPr marL="0" indent="0">
              <a:buNone/>
            </a:pPr>
            <a:r>
              <a:rPr lang="es-PE" sz="3200" dirty="0">
                <a:latin typeface="Century Schoolbook" panose="02040604050505020304" pitchFamily="18" charset="0"/>
              </a:rPr>
              <a:t>  Familia:  Anatidae</a:t>
            </a:r>
          </a:p>
          <a:p>
            <a:pPr marL="0" indent="0">
              <a:buNone/>
            </a:pPr>
            <a:r>
              <a:rPr lang="es-PE" sz="3200" dirty="0">
                <a:latin typeface="Century Schoolbook" panose="02040604050505020304" pitchFamily="18" charset="0"/>
              </a:rPr>
              <a:t>  Género:	Anas</a:t>
            </a:r>
          </a:p>
          <a:p>
            <a:pPr marL="0" indent="0">
              <a:buNone/>
            </a:pPr>
            <a:r>
              <a:rPr lang="es-PE" sz="3200" dirty="0">
                <a:latin typeface="Century Schoolbook" panose="02040604050505020304" pitchFamily="18" charset="0"/>
              </a:rPr>
              <a:t>  Especie:	A. platyrhynchos</a:t>
            </a:r>
          </a:p>
        </p:txBody>
      </p:sp>
      <p:pic>
        <p:nvPicPr>
          <p:cNvPr id="8" name="Imagen 7">
            <a:extLst>
              <a:ext uri="{FF2B5EF4-FFF2-40B4-BE49-F238E27FC236}">
                <a16:creationId xmlns:a16="http://schemas.microsoft.com/office/drawing/2014/main" id="{39EEFC81-D314-E364-8457-A51CE56CB7B9}"/>
              </a:ext>
            </a:extLst>
          </p:cNvPr>
          <p:cNvPicPr>
            <a:picLocks noChangeAspect="1"/>
          </p:cNvPicPr>
          <p:nvPr/>
        </p:nvPicPr>
        <p:blipFill>
          <a:blip r:embed="rId2"/>
          <a:stretch>
            <a:fillRect/>
          </a:stretch>
        </p:blipFill>
        <p:spPr>
          <a:xfrm>
            <a:off x="5622997" y="744279"/>
            <a:ext cx="3265822" cy="5964864"/>
          </a:xfrm>
          <a:prstGeom prst="rect">
            <a:avLst/>
          </a:prstGeom>
        </p:spPr>
      </p:pic>
    </p:spTree>
    <p:extLst>
      <p:ext uri="{BB962C8B-B14F-4D97-AF65-F5344CB8AC3E}">
        <p14:creationId xmlns:p14="http://schemas.microsoft.com/office/powerpoint/2010/main" val="6795327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E7498A-34B2-21B3-DC58-D9B806674BF7}"/>
              </a:ext>
            </a:extLst>
          </p:cNvPr>
          <p:cNvSpPr>
            <a:spLocks noGrp="1"/>
          </p:cNvSpPr>
          <p:nvPr>
            <p:ph idx="1"/>
          </p:nvPr>
        </p:nvSpPr>
        <p:spPr>
          <a:xfrm>
            <a:off x="120502" y="925034"/>
            <a:ext cx="11950995" cy="2121878"/>
          </a:xfrm>
        </p:spPr>
        <p:txBody>
          <a:bodyPr/>
          <a:lstStyle/>
          <a:p>
            <a:pPr algn="just"/>
            <a:r>
              <a:rPr lang="es-PE" dirty="0">
                <a:latin typeface="Century Schoolbook" panose="02040604050505020304" pitchFamily="18" charset="0"/>
              </a:rPr>
              <a:t> </a:t>
            </a:r>
            <a:r>
              <a:rPr lang="es-PE" u="sng" dirty="0">
                <a:latin typeface="Century Schoolbook" panose="02040604050505020304" pitchFamily="18" charset="0"/>
              </a:rPr>
              <a:t>Según robert whittaker: </a:t>
            </a:r>
          </a:p>
          <a:p>
            <a:pPr marL="0" indent="0" algn="just">
              <a:buNone/>
            </a:pPr>
            <a:r>
              <a:rPr lang="es-PE" dirty="0">
                <a:latin typeface="Century Schoolbook" panose="02040604050505020304" pitchFamily="18" charset="0"/>
              </a:rPr>
              <a:t>   Dice que el pato pertenece al reino animalia, el pato tiene celulas     eucariotas, es pluricelular, es heterotrofo, es sexual.</a:t>
            </a:r>
          </a:p>
        </p:txBody>
      </p:sp>
      <p:sp>
        <p:nvSpPr>
          <p:cNvPr id="4" name="CuadroTexto 3">
            <a:extLst>
              <a:ext uri="{FF2B5EF4-FFF2-40B4-BE49-F238E27FC236}">
                <a16:creationId xmlns:a16="http://schemas.microsoft.com/office/drawing/2014/main" id="{C35FE525-A9AE-A0FC-BDBD-CD5D401F732A}"/>
              </a:ext>
            </a:extLst>
          </p:cNvPr>
          <p:cNvSpPr txBox="1"/>
          <p:nvPr/>
        </p:nvSpPr>
        <p:spPr>
          <a:xfrm>
            <a:off x="120502" y="3429000"/>
            <a:ext cx="10320670" cy="954107"/>
          </a:xfrm>
          <a:prstGeom prst="rect">
            <a:avLst/>
          </a:prstGeom>
          <a:noFill/>
        </p:spPr>
        <p:txBody>
          <a:bodyPr wrap="square" rtlCol="0">
            <a:spAutoFit/>
          </a:bodyPr>
          <a:lstStyle/>
          <a:p>
            <a:pPr marL="457200" indent="-457200">
              <a:buFont typeface="Arial" panose="020B0604020202020204" pitchFamily="34" charset="0"/>
              <a:buChar char="•"/>
            </a:pPr>
            <a:r>
              <a:rPr lang="es-PE" sz="2800" u="sng" dirty="0">
                <a:latin typeface="Century Schoolbook" panose="02040604050505020304" pitchFamily="18" charset="0"/>
              </a:rPr>
              <a:t>Segun carl woese:</a:t>
            </a:r>
          </a:p>
          <a:p>
            <a:r>
              <a:rPr lang="es-PE" sz="2800" dirty="0">
                <a:latin typeface="Century Schoolbook" panose="02040604050505020304" pitchFamily="18" charset="0"/>
              </a:rPr>
              <a:t>   Dice que el pato pertence al dominio eukarya</a:t>
            </a:r>
          </a:p>
        </p:txBody>
      </p:sp>
    </p:spTree>
    <p:extLst>
      <p:ext uri="{BB962C8B-B14F-4D97-AF65-F5344CB8AC3E}">
        <p14:creationId xmlns:p14="http://schemas.microsoft.com/office/powerpoint/2010/main" val="360884140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2D8A91-BAFC-FD8F-3F03-95362B0743A3}"/>
              </a:ext>
            </a:extLst>
          </p:cNvPr>
          <p:cNvSpPr>
            <a:spLocks noGrp="1"/>
          </p:cNvSpPr>
          <p:nvPr>
            <p:ph type="title"/>
          </p:nvPr>
        </p:nvSpPr>
        <p:spPr>
          <a:xfrm>
            <a:off x="2287329" y="2369251"/>
            <a:ext cx="7617341" cy="1325563"/>
          </a:xfrm>
        </p:spPr>
        <p:txBody>
          <a:bodyPr>
            <a:noAutofit/>
          </a:bodyPr>
          <a:lstStyle/>
          <a:p>
            <a:r>
              <a:rPr lang="es-PE" sz="10000" b="1" dirty="0">
                <a:latin typeface="Century Schoolbook" panose="02040604050505020304" pitchFamily="18" charset="0"/>
              </a:rPr>
              <a:t>GRACIAS</a:t>
            </a:r>
          </a:p>
        </p:txBody>
      </p:sp>
    </p:spTree>
    <p:extLst>
      <p:ext uri="{BB962C8B-B14F-4D97-AF65-F5344CB8AC3E}">
        <p14:creationId xmlns:p14="http://schemas.microsoft.com/office/powerpoint/2010/main" val="160122088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389</Words>
  <Application>Microsoft Macintosh PowerPoint</Application>
  <PresentationFormat>Panorámica</PresentationFormat>
  <Paragraphs>27</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Century Schoolbook</vt:lpstr>
      <vt:lpstr>ProximaNova</vt:lpstr>
      <vt:lpstr>Tema de Office</vt:lpstr>
      <vt:lpstr>EL PATO</vt:lpstr>
      <vt:lpstr>Presentación de PowerPoint</vt:lpstr>
      <vt:lpstr>HABITAT Y ORIGEN:</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PATO</dc:title>
  <dc:creator>Microsoft Office User</dc:creator>
  <cp:lastModifiedBy>Microsoft Office User</cp:lastModifiedBy>
  <cp:revision>18</cp:revision>
  <dcterms:created xsi:type="dcterms:W3CDTF">2023-05-25T01:58:45Z</dcterms:created>
  <dcterms:modified xsi:type="dcterms:W3CDTF">2023-05-25T03:54:20Z</dcterms:modified>
</cp:coreProperties>
</file>