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59" r:id="rId8"/>
    <p:sldId id="260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827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84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54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20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988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42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2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1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8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088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35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83D64A5-7296-47AB-B002-04608835DA39}" type="datetimeFigureOut">
              <a:rPr lang="es-ES" smtClean="0"/>
              <a:t>22/08/2021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968B24-C474-4EA2-BC59-67DEAAA8B49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329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discriminacion/" TargetMode="External"/><Relationship Id="rId2" Type="http://schemas.openxmlformats.org/officeDocument/2006/relationships/hyperlink" Target="https://diccionario.cear-euskadi.org/discriminacion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yudaenaccion.org/ong/blog/educacion/tipos-discriminacion/" TargetMode="External"/><Relationship Id="rId4" Type="http://schemas.openxmlformats.org/officeDocument/2006/relationships/hyperlink" Target="https://protecciondatos-lopd.com/empresas/discriminacion-labor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F02CB-A7B5-4C2E-8F09-31FF2AD8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66" y="73892"/>
            <a:ext cx="12192000" cy="1653308"/>
          </a:xfrm>
        </p:spPr>
        <p:txBody>
          <a:bodyPr anchor="ctr"/>
          <a:lstStyle/>
          <a:p>
            <a:r>
              <a:rPr lang="es-ES" sz="5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Problemas</a:t>
            </a:r>
            <a:r>
              <a:rPr lang="es-ES" sz="6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que afectan la convivencia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768320-CEC2-4E3F-955C-8F1D6B9C2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230" y="5297056"/>
            <a:ext cx="6831673" cy="14870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400" dirty="0">
                <a:latin typeface="Calibri "/>
              </a:rPr>
              <a:t>Alumnos</a:t>
            </a:r>
            <a:r>
              <a:rPr lang="es-ES" sz="2400">
                <a:latin typeface="Calibri "/>
              </a:rPr>
              <a:t>: Jack Castro, Matias </a:t>
            </a:r>
            <a:r>
              <a:rPr lang="es-ES" sz="2400" dirty="0">
                <a:latin typeface="Calibri "/>
              </a:rPr>
              <a:t>Suyón, Piero de </a:t>
            </a:r>
            <a:r>
              <a:rPr lang="es-ES" sz="2400">
                <a:latin typeface="Calibri "/>
              </a:rPr>
              <a:t>la Cruz.</a:t>
            </a:r>
            <a:endParaRPr lang="es-ES" sz="2400" dirty="0">
              <a:latin typeface="Calibri "/>
            </a:endParaRPr>
          </a:p>
          <a:p>
            <a:pPr algn="l"/>
            <a:r>
              <a:rPr lang="es-ES" sz="2400" dirty="0">
                <a:latin typeface="Calibri "/>
              </a:rPr>
              <a:t>Profesor: José Flores </a:t>
            </a:r>
          </a:p>
          <a:p>
            <a:pPr algn="l"/>
            <a:r>
              <a:rPr lang="es-ES" sz="2400" dirty="0">
                <a:latin typeface="Calibri "/>
              </a:rPr>
              <a:t>Curso: Ciudadanía y Cívica </a:t>
            </a:r>
          </a:p>
          <a:p>
            <a:pPr algn="l"/>
            <a:r>
              <a:rPr lang="es-ES" sz="2400" dirty="0">
                <a:latin typeface="Calibri "/>
              </a:rPr>
              <a:t>Fecha: 17/08/2021</a:t>
            </a:r>
          </a:p>
        </p:txBody>
      </p:sp>
      <p:pic>
        <p:nvPicPr>
          <p:cNvPr id="1026" name="Picture 2" descr="El Gobierno aprueba una declaración institucional para luchar contra la  discriminación racial o étnica | Médicos y Pacientes">
            <a:extLst>
              <a:ext uri="{FF2B5EF4-FFF2-40B4-BE49-F238E27FC236}">
                <a16:creationId xmlns:a16="http://schemas.microsoft.com/office/drawing/2014/main" id="{E82F35B3-C808-4AAE-8819-A0FBF1EF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63" y="1805978"/>
            <a:ext cx="6831673" cy="32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A9F29-74B2-4E68-A800-A0E8BD13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94645"/>
            <a:ext cx="5912069" cy="1200329"/>
          </a:xfrm>
        </p:spPr>
        <p:txBody>
          <a:bodyPr>
            <a:normAutofit fontScale="90000"/>
          </a:bodyPr>
          <a:lstStyle/>
          <a:p>
            <a:r>
              <a:rPr lang="es-ES" sz="49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Linkografía</a:t>
            </a:r>
            <a:r>
              <a:rPr lang="es-ES" sz="4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s-ES" sz="4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s-ES" sz="4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ES" sz="4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AA36A8-955D-4838-8FA6-3C7122BA7039}"/>
              </a:ext>
            </a:extLst>
          </p:cNvPr>
          <p:cNvSpPr txBox="1"/>
          <p:nvPr/>
        </p:nvSpPr>
        <p:spPr>
          <a:xfrm>
            <a:off x="960120" y="1443992"/>
            <a:ext cx="111118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https://diccionario.cear-euskadi.org/discriminacion/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https://concepto.de/discriminacion/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https://protecciondatos-lopd.com/empresas/discriminacion-laboral/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https://ayudaenaccion.org/ong/blog/educacion/tipos-discriminacion/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19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F6E34-E249-40C6-9128-FB0E3DA1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65" y="577304"/>
            <a:ext cx="6039682" cy="1132840"/>
          </a:xfrm>
        </p:spPr>
        <p:txBody>
          <a:bodyPr>
            <a:noAutofit/>
          </a:bodyPr>
          <a:lstStyle/>
          <a:p>
            <a:r>
              <a:rPr lang="es-E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¿Qué es la discriminación?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456D4-24DB-44F2-AE52-9F492C1D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65" y="1702324"/>
            <a:ext cx="6039682" cy="5007465"/>
          </a:xfrm>
        </p:spPr>
        <p:txBody>
          <a:bodyPr>
            <a:normAutofit/>
          </a:bodyPr>
          <a:lstStyle/>
          <a:p>
            <a:pPr marL="173038" indent="-17303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separar, descalificar, excluir, y a la vez hacer dar un trato desigual, este acto limita o perjuicio la practica y cumplimiento de los derechos del individuo.</a:t>
            </a:r>
          </a:p>
          <a:p>
            <a:pPr marL="173038" indent="-17303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vez es negarle al individuo los bienes y servicios sin tener una razón. Los culpables de esta pueden desde individuos, organizaciones u instituciones.</a:t>
            </a:r>
          </a:p>
          <a:p>
            <a:pPr marL="173038" indent="-17303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discriminación puede variar según la edad, el género, origen étnico, etc.</a:t>
            </a:r>
          </a:p>
          <a:p>
            <a:pPr marL="0" indent="0" algn="just">
              <a:buNone/>
            </a:pP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Interseccionalidad: el camino para que la administración asuma la  discriminación racial y de género">
            <a:extLst>
              <a:ext uri="{FF2B5EF4-FFF2-40B4-BE49-F238E27FC236}">
                <a16:creationId xmlns:a16="http://schemas.microsoft.com/office/drawing/2014/main" id="{1FCDC5FC-4305-4121-8E9D-7E7E46D7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62" y="1710144"/>
            <a:ext cx="4004382" cy="34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9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F6A9C-C1FF-4F65-84D1-94E4F97D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84" y="2124277"/>
            <a:ext cx="6259070" cy="4085152"/>
          </a:xfrm>
        </p:spPr>
        <p:txBody>
          <a:bodyPr>
            <a:normAutofit/>
          </a:bodyPr>
          <a:lstStyle/>
          <a:p>
            <a:pPr marL="173038" indent="-17303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Es discriminar a alguien también de casa, es decir los hijos siguen el ejemplo de los padres.</a:t>
            </a:r>
          </a:p>
          <a:p>
            <a:pPr marL="173038" indent="-17303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Las causa puedes ser variadas, desde odiar aquellas personas que padecen de algo, o son diferentes.</a:t>
            </a:r>
          </a:p>
          <a:p>
            <a:pPr marL="173038" indent="-17303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Ese tipo actitudes pueden tener repercusiones en el futuro como el rechazo a las personas; esto se puede formar a través de los estereotipos, la inequidad, prejuicios entre otros.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7E53B6B-ED7E-49B3-97EB-BD888F9BD5D3}"/>
              </a:ext>
            </a:extLst>
          </p:cNvPr>
          <p:cNvSpPr txBox="1">
            <a:spLocks/>
          </p:cNvSpPr>
          <p:nvPr/>
        </p:nvSpPr>
        <p:spPr>
          <a:xfrm>
            <a:off x="852930" y="648571"/>
            <a:ext cx="6489979" cy="1165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Causas</a:t>
            </a:r>
            <a:r>
              <a:rPr lang="es-E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de la discriminación:</a:t>
            </a:r>
          </a:p>
        </p:txBody>
      </p:sp>
      <p:pic>
        <p:nvPicPr>
          <p:cNvPr id="1026" name="Picture 2" descr="Las 5 consecuencias de la discriminación racial en el trabajo - IEIE">
            <a:extLst>
              <a:ext uri="{FF2B5EF4-FFF2-40B4-BE49-F238E27FC236}">
                <a16:creationId xmlns:a16="http://schemas.microsoft.com/office/drawing/2014/main" id="{6F657AE2-E52A-408C-8138-3796BCE04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1" t="24510" r="4673" b="5023"/>
          <a:stretch/>
        </p:blipFill>
        <p:spPr bwMode="auto">
          <a:xfrm>
            <a:off x="7882591" y="1814257"/>
            <a:ext cx="3742806" cy="36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9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72170-2B6B-4F01-B5F7-33AF37FC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460"/>
            <a:ext cx="12192000" cy="862605"/>
          </a:xfrm>
        </p:spPr>
        <p:txBody>
          <a:bodyPr anchor="ctr">
            <a:normAutofit/>
          </a:bodyPr>
          <a:lstStyle/>
          <a:p>
            <a:pPr algn="ctr"/>
            <a:r>
              <a:rPr lang="es-E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Consecuencias de la discriminación:</a:t>
            </a:r>
          </a:p>
        </p:txBody>
      </p:sp>
      <p:pic>
        <p:nvPicPr>
          <p:cNvPr id="3074" name="Picture 2" descr="Conmemoramos el Día Internacional para la Eliminación de la Discriminación  Racial | Movimiento por la Paz">
            <a:extLst>
              <a:ext uri="{FF2B5EF4-FFF2-40B4-BE49-F238E27FC236}">
                <a16:creationId xmlns:a16="http://schemas.microsoft.com/office/drawing/2014/main" id="{FCE371D4-56A1-421C-AE06-3A415534D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68" y="3727649"/>
            <a:ext cx="6473861" cy="27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62E2139-0C88-47F2-BA7F-A012764B6CB6}"/>
              </a:ext>
            </a:extLst>
          </p:cNvPr>
          <p:cNvSpPr txBox="1">
            <a:spLocks/>
          </p:cNvSpPr>
          <p:nvPr/>
        </p:nvSpPr>
        <p:spPr>
          <a:xfrm>
            <a:off x="819090" y="1245397"/>
            <a:ext cx="10553819" cy="277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Estas pueden tener efectos de forma física y psicológica en el individuo. Además de que impide el trato por igual entre todos, y esto lleva a perder la convivencia.  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 persona que también se ve afectada de forma, esta tendrá esta misma actitud en el futura contra más personas. 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 persona afectada podrían tomar represarías en un futuro, que podría empezar a discriminar.</a:t>
            </a:r>
          </a:p>
        </p:txBody>
      </p:sp>
    </p:spTree>
    <p:extLst>
      <p:ext uri="{BB962C8B-B14F-4D97-AF65-F5344CB8AC3E}">
        <p14:creationId xmlns:p14="http://schemas.microsoft.com/office/powerpoint/2010/main" val="293787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49FBE-F7EA-4ED5-A0CB-B14B5977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900"/>
          </a:xfrm>
        </p:spPr>
        <p:txBody>
          <a:bodyPr anchor="ctr"/>
          <a:lstStyle/>
          <a:p>
            <a:pPr algn="ctr"/>
            <a:r>
              <a:rPr lang="es-E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Tipos de discriminación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F3184-41BD-42C6-AFFF-3E8E5B77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5" y="1229710"/>
            <a:ext cx="10321159" cy="512380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Los tipos de discriminación pueden variar, de forma étnica, genero y discapacidad: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0BDB9D-D2B2-40B9-8DCA-8608B1121548}"/>
              </a:ext>
            </a:extLst>
          </p:cNvPr>
          <p:cNvSpPr txBox="1"/>
          <p:nvPr/>
        </p:nvSpPr>
        <p:spPr>
          <a:xfrm>
            <a:off x="746235" y="1526646"/>
            <a:ext cx="4440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Discriminación Étnica:</a:t>
            </a:r>
          </a:p>
        </p:txBody>
      </p:sp>
      <p:pic>
        <p:nvPicPr>
          <p:cNvPr id="4098" name="Picture 2" descr="Xenofobia y racismo: consecuencias y medidas a tomar - ACNUR">
            <a:extLst>
              <a:ext uri="{FF2B5EF4-FFF2-40B4-BE49-F238E27FC236}">
                <a16:creationId xmlns:a16="http://schemas.microsoft.com/office/drawing/2014/main" id="{654E6607-5C81-4749-8E6A-D25EB592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8" y="2459422"/>
            <a:ext cx="3996558" cy="26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3E387E7-B93C-4280-8BB3-779562FCA5E8}"/>
              </a:ext>
            </a:extLst>
          </p:cNvPr>
          <p:cNvSpPr txBox="1"/>
          <p:nvPr/>
        </p:nvSpPr>
        <p:spPr>
          <a:xfrm>
            <a:off x="1630418" y="5123794"/>
            <a:ext cx="399655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 Racismo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F365C2-88A8-4CBD-B2CF-D4A123B660A6}"/>
              </a:ext>
            </a:extLst>
          </p:cNvPr>
          <p:cNvSpPr/>
          <p:nvPr/>
        </p:nvSpPr>
        <p:spPr>
          <a:xfrm>
            <a:off x="1630418" y="2459422"/>
            <a:ext cx="3996558" cy="3168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61CE74-F104-4733-9569-9AF2CA889729}"/>
              </a:ext>
            </a:extLst>
          </p:cNvPr>
          <p:cNvSpPr/>
          <p:nvPr/>
        </p:nvSpPr>
        <p:spPr>
          <a:xfrm>
            <a:off x="1630418" y="2459422"/>
            <a:ext cx="3996558" cy="2664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387CE3-45EA-4BEA-AA54-18F48822AF95}"/>
              </a:ext>
            </a:extLst>
          </p:cNvPr>
          <p:cNvSpPr txBox="1"/>
          <p:nvPr/>
        </p:nvSpPr>
        <p:spPr>
          <a:xfrm>
            <a:off x="7082660" y="5091662"/>
            <a:ext cx="398473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La Xenofobia</a:t>
            </a:r>
          </a:p>
        </p:txBody>
      </p:sp>
      <p:pic>
        <p:nvPicPr>
          <p:cNvPr id="4100" name="Picture 4" descr="How Religious Bullying at School Impacts Teens">
            <a:extLst>
              <a:ext uri="{FF2B5EF4-FFF2-40B4-BE49-F238E27FC236}">
                <a16:creationId xmlns:a16="http://schemas.microsoft.com/office/drawing/2014/main" id="{C182897E-51A4-4ACB-9610-7E01DFBC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60" y="2467305"/>
            <a:ext cx="3984734" cy="26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73F4DA8-9034-4BC8-991C-5D7A8E89576B}"/>
              </a:ext>
            </a:extLst>
          </p:cNvPr>
          <p:cNvSpPr/>
          <p:nvPr/>
        </p:nvSpPr>
        <p:spPr>
          <a:xfrm>
            <a:off x="7070836" y="2459422"/>
            <a:ext cx="3996558" cy="3168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114BF4-5200-4745-BFD2-483661962152}"/>
              </a:ext>
            </a:extLst>
          </p:cNvPr>
          <p:cNvSpPr/>
          <p:nvPr/>
        </p:nvSpPr>
        <p:spPr>
          <a:xfrm>
            <a:off x="7082660" y="2475190"/>
            <a:ext cx="3996558" cy="2656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8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339D138-85B8-4F13-8EE3-9F0301798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6745" y="135340"/>
            <a:ext cx="9601200" cy="39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Discriminación Género:</a:t>
            </a:r>
          </a:p>
        </p:txBody>
      </p:sp>
      <p:pic>
        <p:nvPicPr>
          <p:cNvPr id="5" name="Picture 6" descr="México: 30 millones de mujeres afectadas por violencia de género">
            <a:extLst>
              <a:ext uri="{FF2B5EF4-FFF2-40B4-BE49-F238E27FC236}">
                <a16:creationId xmlns:a16="http://schemas.microsoft.com/office/drawing/2014/main" id="{99948D09-53A2-4A6B-9939-920A5AC3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35" y="582984"/>
            <a:ext cx="3996558" cy="26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13B419-886E-482D-9C9C-61AD73B711D0}"/>
              </a:ext>
            </a:extLst>
          </p:cNvPr>
          <p:cNvSpPr txBox="1"/>
          <p:nvPr/>
        </p:nvSpPr>
        <p:spPr>
          <a:xfrm>
            <a:off x="1283576" y="3231588"/>
            <a:ext cx="399655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 Machismo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CCC2010-DCF8-4834-B2F7-605002523BC2}"/>
              </a:ext>
            </a:extLst>
          </p:cNvPr>
          <p:cNvSpPr/>
          <p:nvPr/>
        </p:nvSpPr>
        <p:spPr>
          <a:xfrm>
            <a:off x="1393935" y="563774"/>
            <a:ext cx="3996558" cy="3168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E56FF5-96C0-4EEF-9F99-51F3DA25EB79}"/>
              </a:ext>
            </a:extLst>
          </p:cNvPr>
          <p:cNvSpPr/>
          <p:nvPr/>
        </p:nvSpPr>
        <p:spPr>
          <a:xfrm>
            <a:off x="1393935" y="582984"/>
            <a:ext cx="3996558" cy="2648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4" name="Picture 4" descr="El sexismo lingüístico y la visibilidad de la mujer | Ingredientes que Suman">
            <a:extLst>
              <a:ext uri="{FF2B5EF4-FFF2-40B4-BE49-F238E27FC236}">
                <a16:creationId xmlns:a16="http://schemas.microsoft.com/office/drawing/2014/main" id="{E334D543-8C40-42EB-A948-79551D83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89" y="568915"/>
            <a:ext cx="3996558" cy="26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0BD5D4-3EEE-43E0-AC05-7791D08DB42D}"/>
              </a:ext>
            </a:extLst>
          </p:cNvPr>
          <p:cNvSpPr txBox="1"/>
          <p:nvPr/>
        </p:nvSpPr>
        <p:spPr>
          <a:xfrm>
            <a:off x="7542489" y="3252319"/>
            <a:ext cx="399655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 Sexismo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784E82-8D89-43B9-BBF9-B94F92EC5A19}"/>
              </a:ext>
            </a:extLst>
          </p:cNvPr>
          <p:cNvSpPr/>
          <p:nvPr/>
        </p:nvSpPr>
        <p:spPr>
          <a:xfrm>
            <a:off x="7542489" y="563774"/>
            <a:ext cx="3996558" cy="3168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11EF82-B55A-490A-97BD-56D63EAAB75A}"/>
              </a:ext>
            </a:extLst>
          </p:cNvPr>
          <p:cNvSpPr/>
          <p:nvPr/>
        </p:nvSpPr>
        <p:spPr>
          <a:xfrm>
            <a:off x="7542489" y="576748"/>
            <a:ext cx="3996558" cy="2703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52B96506-2839-4C7D-A774-8E0602DEEAF3}"/>
              </a:ext>
            </a:extLst>
          </p:cNvPr>
          <p:cNvSpPr txBox="1">
            <a:spLocks/>
          </p:cNvSpPr>
          <p:nvPr/>
        </p:nvSpPr>
        <p:spPr>
          <a:xfrm>
            <a:off x="756745" y="3885148"/>
            <a:ext cx="9601200" cy="3936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Discriminación Discapacidad:</a:t>
            </a:r>
          </a:p>
        </p:txBody>
      </p:sp>
      <p:pic>
        <p:nvPicPr>
          <p:cNvPr id="5126" name="Picture 6" descr="Discriminación de personas discapacitadas con hombre en silla de ruedas  ilustración plana | Vector Gratis">
            <a:extLst>
              <a:ext uri="{FF2B5EF4-FFF2-40B4-BE49-F238E27FC236}">
                <a16:creationId xmlns:a16="http://schemas.microsoft.com/office/drawing/2014/main" id="{BB8D376E-B1D8-4153-B03D-A11EFD7C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48" y="4316035"/>
            <a:ext cx="5158304" cy="22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F67133E-78DA-4AB4-9D74-86C4A47B4E00}"/>
              </a:ext>
            </a:extLst>
          </p:cNvPr>
          <p:cNvSpPr/>
          <p:nvPr/>
        </p:nvSpPr>
        <p:spPr>
          <a:xfrm>
            <a:off x="3516848" y="4314968"/>
            <a:ext cx="5158304" cy="2272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36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B18D-1156-49C5-8B66-33807BF5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85" y="175491"/>
            <a:ext cx="11418915" cy="966585"/>
          </a:xfrm>
        </p:spPr>
        <p:txBody>
          <a:bodyPr>
            <a:noAutofit/>
          </a:bodyPr>
          <a:lstStyle/>
          <a:p>
            <a:r>
              <a:rPr lang="es-PE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Erradicando la discriminación: En grupos de cuatro integrantes deliberen sobre el siguiente caso:</a:t>
            </a:r>
            <a:br>
              <a:rPr lang="es-E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E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FA11FE-572B-4103-BC3E-5282EECF6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084" y="1142076"/>
            <a:ext cx="11224475" cy="5826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¿Qué opinas sobre la actitud de este deportista?</a:t>
            </a:r>
          </a:p>
          <a:p>
            <a:pPr marL="0" indent="0" algn="just">
              <a:buNone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actitud de este deportista fue mala ya que no debió tomarse tan mal los insultos que le dice la hinchada y menos lanzarles un balón.</a:t>
            </a:r>
          </a:p>
          <a:p>
            <a:pPr marL="0" indent="0" algn="just">
              <a:buNone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¿Crees que es razonable que las </a:t>
            </a: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instituciones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deportivas hayan sancionado al club anfitrión? </a:t>
            </a:r>
          </a:p>
          <a:p>
            <a:pPr marL="0" indent="0" algn="just">
              <a:buNone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Si ya que el comportamiento que demostró la hinchada fue muy incorrecto.</a:t>
            </a:r>
          </a:p>
          <a:p>
            <a:pPr marL="0" indent="0" algn="just">
              <a:buNone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Conclusión:</a:t>
            </a:r>
          </a:p>
          <a:p>
            <a:pPr marL="0" indent="0" algn="just">
              <a:buNone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hinchada no debió discriminar a un futbolista solo por su color de piel, pero el futbolista no debió  tomarse tan mal los insultos, y el futbolista también hizo mal en patear un balón a la hinchada.</a:t>
            </a:r>
          </a:p>
          <a:p>
            <a:pPr marL="0" indent="0" algn="just">
              <a:buNone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6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681AF-3C74-4C5E-AA53-E717701F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06" y="41619"/>
            <a:ext cx="10092576" cy="848744"/>
          </a:xfrm>
        </p:spPr>
        <p:txBody>
          <a:bodyPr>
            <a:noAutofit/>
          </a:bodyPr>
          <a:lstStyle/>
          <a:p>
            <a:r>
              <a:rPr lang="es-PE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En equipos, analicen las imágenes. Luego, desarrollen las preguntas</a:t>
            </a:r>
            <a:r>
              <a:rPr lang="es-PE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s-ES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ES" sz="2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CF2308-E274-44EF-8A35-7DC083849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" y="773093"/>
            <a:ext cx="11468793" cy="1837112"/>
          </a:xfrm>
        </p:spPr>
        <p:txBody>
          <a:bodyPr>
            <a:norm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PE" sz="2200" b="1" dirty="0">
                <a:latin typeface="Calibri" panose="020F0502020204030204" pitchFamily="34" charset="0"/>
                <a:cs typeface="Calibri" panose="020F0502020204030204" pitchFamily="34" charset="0"/>
              </a:rPr>
              <a:t>¿Qué problema de convivencia muestran las imágenes?</a:t>
            </a:r>
            <a:endParaRPr lang="es-E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Se muestra un acto de discriminación por parte del hombre.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PE" sz="2200" b="1" dirty="0">
                <a:latin typeface="Calibri" panose="020F0502020204030204" pitchFamily="34" charset="0"/>
                <a:cs typeface="Calibri" panose="020F0502020204030204" pitchFamily="34" charset="0"/>
              </a:rPr>
              <a:t>¿Cuál es su postura con respecto a este problema? ¿Qué argumentos justifican su postura?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9F87FED-D25C-4056-825E-E3E46EAE0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6648"/>
              </p:ext>
            </p:extLst>
          </p:nvPr>
        </p:nvGraphicFramePr>
        <p:xfrm>
          <a:off x="1850504" y="2510284"/>
          <a:ext cx="9214197" cy="1662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7522">
                  <a:extLst>
                    <a:ext uri="{9D8B030D-6E8A-4147-A177-3AD203B41FA5}">
                      <a16:colId xmlns:a16="http://schemas.microsoft.com/office/drawing/2014/main" val="2220616227"/>
                    </a:ext>
                  </a:extLst>
                </a:gridCol>
                <a:gridCol w="5046675">
                  <a:extLst>
                    <a:ext uri="{9D8B030D-6E8A-4147-A177-3AD203B41FA5}">
                      <a16:colId xmlns:a16="http://schemas.microsoft.com/office/drawing/2014/main" val="3068940323"/>
                    </a:ext>
                  </a:extLst>
                </a:gridCol>
              </a:tblGrid>
              <a:tr h="3727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57550" algn="l"/>
                        </a:tabLs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Postura: a favor o en contra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57550" algn="l"/>
                        </a:tabLs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87870"/>
                  </a:ext>
                </a:extLst>
              </a:tr>
              <a:tr h="9399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57550" algn="l"/>
                        </a:tabLs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4291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57550" algn="l"/>
                        </a:tabLs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favor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57550" algn="l"/>
                        </a:tabLs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No hay problema que hallan escogido a un representante hombre, el problema esta que NO hallan incluido a las mujeres al momento de seleccionar 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33281"/>
                  </a:ext>
                </a:extLst>
              </a:tr>
            </a:tbl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2B77D33-77FC-4E15-9EFD-CC2B2DAFEC1A}"/>
              </a:ext>
            </a:extLst>
          </p:cNvPr>
          <p:cNvSpPr txBox="1">
            <a:spLocks/>
          </p:cNvSpPr>
          <p:nvPr/>
        </p:nvSpPr>
        <p:spPr>
          <a:xfrm>
            <a:off x="723207" y="4347396"/>
            <a:ext cx="11468793" cy="2029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Conclusiones: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Los hombres discriminaron a las mujeres al no incluirlas para que aporten en la votación.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Hubo un malentendido ya que en ningún momento escogieron a un representante varón por ser hombre, sino por ser el más apto para presidir la asamblea.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1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C9A20BE-AE49-45E8-9911-FEDD6470B542}"/>
              </a:ext>
            </a:extLst>
          </p:cNvPr>
          <p:cNvSpPr txBox="1"/>
          <p:nvPr/>
        </p:nvSpPr>
        <p:spPr>
          <a:xfrm>
            <a:off x="748144" y="184727"/>
            <a:ext cx="1131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Completa el siguiente cuadro comparativo sobre las ventajas y desventajas de las mujeres que se dedican a su hogar y de las mujeres que trabajan fuera del hogar:</a:t>
            </a:r>
            <a:endParaRPr lang="es-ES" sz="24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24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2E51AD5-3EEE-46F4-9BD5-19C278655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71709"/>
              </p:ext>
            </p:extLst>
          </p:nvPr>
        </p:nvGraphicFramePr>
        <p:xfrm>
          <a:off x="1708728" y="1565910"/>
          <a:ext cx="9059488" cy="3726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9744">
                  <a:extLst>
                    <a:ext uri="{9D8B030D-6E8A-4147-A177-3AD203B41FA5}">
                      <a16:colId xmlns:a16="http://schemas.microsoft.com/office/drawing/2014/main" val="2336075606"/>
                    </a:ext>
                  </a:extLst>
                </a:gridCol>
                <a:gridCol w="4529744">
                  <a:extLst>
                    <a:ext uri="{9D8B030D-6E8A-4147-A177-3AD203B41FA5}">
                      <a16:colId xmlns:a16="http://schemas.microsoft.com/office/drawing/2014/main" val="3150711807"/>
                    </a:ext>
                  </a:extLst>
                </a:gridCol>
              </a:tblGrid>
              <a:tr h="2371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Mujeres que se dedican a su hogar</a:t>
                      </a:r>
                      <a:endParaRPr lang="es-ES" sz="22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58098"/>
                  </a:ext>
                </a:extLst>
              </a:tr>
              <a:tr h="222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Ventajas</a:t>
                      </a: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Desventajas</a:t>
                      </a:r>
                      <a:endParaRPr lang="es-ES" sz="2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23528"/>
                  </a:ext>
                </a:extLst>
              </a:tr>
              <a:tr h="850872"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Ayuda a sus hijos, dándoles apoyo emocional, entre otras cosas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Pasar tiempo con en familia.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Duras tarea en el cumplimiento del hogar. 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Menos ingresos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31574"/>
                  </a:ext>
                </a:extLst>
              </a:tr>
              <a:tr h="324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Mujeres que trabajan fuera de casa</a:t>
                      </a:r>
                      <a:endParaRPr lang="es-ES" sz="22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55612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Ventajas</a:t>
                      </a: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Desventajas</a:t>
                      </a: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08610"/>
                  </a:ext>
                </a:extLst>
              </a:tr>
              <a:tr h="222733"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Mayor ganancia económica.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 un mejor ejemplo a </a:t>
                      </a: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tener tanto tiempo con la familia.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ser tan cercano a los hijos</a:t>
                      </a:r>
                      <a:r>
                        <a:rPr lang="es-PE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6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6181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622</TotalTime>
  <Words>702</Words>
  <Application>Microsoft Office PowerPoint</Application>
  <PresentationFormat>Panorámica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Franklin Gothic Book</vt:lpstr>
      <vt:lpstr>Recorte</vt:lpstr>
      <vt:lpstr>Problemas que afectan la convivencia</vt:lpstr>
      <vt:lpstr>¿Qué es la discriminación? </vt:lpstr>
      <vt:lpstr>Presentación de PowerPoint</vt:lpstr>
      <vt:lpstr>Consecuencias de la discriminación:</vt:lpstr>
      <vt:lpstr>Tipos de discriminación</vt:lpstr>
      <vt:lpstr>Discriminación Género:</vt:lpstr>
      <vt:lpstr>Erradicando la discriminación: En grupos de cuatro integrantes deliberen sobre el siguiente caso: </vt:lpstr>
      <vt:lpstr>En equipos, analicen las imágenes. Luego, desarrollen las preguntas: </vt:lpstr>
      <vt:lpstr>Presentación de PowerPoint</vt:lpstr>
      <vt:lpstr>Linkografía: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que afectan la convivencia</dc:title>
  <dc:creator>GAMER</dc:creator>
  <cp:lastModifiedBy>GAMER</cp:lastModifiedBy>
  <cp:revision>5</cp:revision>
  <dcterms:created xsi:type="dcterms:W3CDTF">2021-08-17T13:13:01Z</dcterms:created>
  <dcterms:modified xsi:type="dcterms:W3CDTF">2021-08-22T22:40:35Z</dcterms:modified>
</cp:coreProperties>
</file>