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60" r:id="rId5"/>
    <p:sldId id="265" r:id="rId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91" autoAdjust="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A013A81-3DCA-48FF-B1B3-A7C975A27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C77BA0-3528-427C-9BE2-79D49213F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6FC400-839B-4AA9-A4EA-37F8D141619C}" type="datetime1">
              <a:rPr lang="es-ES" smtClean="0"/>
              <a:t>09/07/2023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A05A8F-DB20-403E-B1F6-934526320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1B1CAF2-EBF9-46DA-A085-6592F7330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0DF807-07AB-4E04-861A-CD3923A871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76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7E2A64-2C04-4992-AA1F-6E09D0262CD3}" type="datetime1">
              <a:rPr lang="es-ES" noProof="0" smtClean="0"/>
              <a:t>09/07/2023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51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08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222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37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81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f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1" name="Marcador de texto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20XX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36" name="Marcador de texto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Consigna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Marcador de texto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+7 678-555-0128</a:t>
            </a:r>
          </a:p>
        </p:txBody>
      </p:sp>
      <p:sp>
        <p:nvSpPr>
          <p:cNvPr id="18" name="Marcador de texto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 noProof="0"/>
              <a:t>Íker Arteaga</a:t>
            </a:r>
          </a:p>
        </p:txBody>
      </p:sp>
      <p:sp>
        <p:nvSpPr>
          <p:cNvPr id="20" name="Marcador de texto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arteaga@example.com</a:t>
            </a:r>
          </a:p>
        </p:txBody>
      </p:sp>
      <p:sp>
        <p:nvSpPr>
          <p:cNvPr id="22" name="Marcador de texto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¡GRACIAS!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contenido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posición de contenido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contenido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4" name="Marcador de posición de texto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1" name="Marcador de texto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32" name="Marcador de texto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5" name="Marcador de texto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6" name="Marcador de texto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9" name="Marcador de texto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1" name="Marcador de texto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2" name="Marcador de texto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4" name="Marcador de posición de imagen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6" name="Marcador de posición de imagen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7" name="Marcador de posición de imagen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="1">
                <a:latin typeface="+mn-lt"/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 rtlCol="0"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 rtlCol="0"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Marcador de texto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la sección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9" name="Marcador de texto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Título de la sección 2</a:t>
            </a:r>
          </a:p>
        </p:txBody>
      </p:sp>
      <p:sp>
        <p:nvSpPr>
          <p:cNvPr id="11" name="Marcador de texto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texto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 rtlCol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CON GRÁFICO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Marcador de posición de gráfico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Hacer clic en el icono para agregar un gráfico</a:t>
            </a:r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texto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 rtlCol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860264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Marcador de tabla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Hacer clic en el icono para agregar una tabla</a:t>
            </a:r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Marcador de texto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CON IMAGEN GRANDE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element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VÍDEO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Marcador de posición de elemento multimedia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DD.MM.20AA</a:t>
            </a:r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02" y="295203"/>
            <a:ext cx="10117959" cy="2281355"/>
          </a:xfrm>
        </p:spPr>
        <p:txBody>
          <a:bodyPr rtlCol="0"/>
          <a:lstStyle/>
          <a:p>
            <a:pPr rtl="0"/>
            <a:r>
              <a:rPr lang="es-ES" sz="6000" dirty="0"/>
              <a:t>Capitulo II</a:t>
            </a:r>
            <a:br>
              <a:rPr lang="es-ES" dirty="0"/>
            </a:br>
            <a:r>
              <a:rPr lang="es-ES" sz="4800" dirty="0"/>
              <a:t>Del ambiente y los recursos naturales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7968" y="4829094"/>
            <a:ext cx="10090287" cy="1101897"/>
          </a:xfrm>
        </p:spPr>
        <p:txBody>
          <a:bodyPr rtlCol="0"/>
          <a:lstStyle/>
          <a:p>
            <a:pPr rtl="0"/>
            <a:r>
              <a:rPr lang="es-ES" dirty="0"/>
              <a:t>Johan Sánchez Caro</a:t>
            </a:r>
          </a:p>
          <a:p>
            <a:pPr rtl="0"/>
            <a:r>
              <a:rPr lang="es-ES" dirty="0"/>
              <a:t>5to B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C4353A-E7D2-4A6F-A143-BBFBD4D88262}"/>
              </a:ext>
            </a:extLst>
          </p:cNvPr>
          <p:cNvSpPr txBox="1"/>
          <p:nvPr/>
        </p:nvSpPr>
        <p:spPr>
          <a:xfrm>
            <a:off x="1909892" y="2397948"/>
            <a:ext cx="83722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accent5">
                    <a:lumMod val="75000"/>
                  </a:schemeClr>
                </a:solidFill>
              </a:rPr>
              <a:t>Curso:</a:t>
            </a:r>
            <a:r>
              <a:rPr lang="es-PE" sz="3200" b="1" dirty="0">
                <a:solidFill>
                  <a:schemeClr val="bg1"/>
                </a:solidFill>
              </a:rPr>
              <a:t> Personal Social</a:t>
            </a:r>
          </a:p>
          <a:p>
            <a:endParaRPr lang="es-PE" sz="3200" b="1" dirty="0">
              <a:solidFill>
                <a:schemeClr val="bg1"/>
              </a:solidFill>
            </a:endParaRPr>
          </a:p>
          <a:p>
            <a:pPr algn="ctr"/>
            <a:r>
              <a:rPr lang="es-PE" sz="3200" b="1" dirty="0">
                <a:solidFill>
                  <a:schemeClr val="bg1"/>
                </a:solidFill>
              </a:rPr>
              <a:t>Presentación de Artículos 66 y 68 -  Constitución Política del Perú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8DD73F7-9053-4956-84FC-88178837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162" y="222598"/>
            <a:ext cx="1041707" cy="16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7B0924D-D1E7-42E9-9C80-03FC98912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355" y="3283482"/>
            <a:ext cx="3384663" cy="33846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5DF1D05-AF2E-4AEF-8F76-BADF254A5B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4" r="8123"/>
          <a:stretch/>
        </p:blipFill>
        <p:spPr>
          <a:xfrm>
            <a:off x="4272041" y="2603671"/>
            <a:ext cx="3562704" cy="300743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857843C-2B6A-44A7-B95E-C3D2BF74F7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48" r="13757"/>
          <a:stretch/>
        </p:blipFill>
        <p:spPr>
          <a:xfrm>
            <a:off x="2772363" y="175733"/>
            <a:ext cx="2017464" cy="15155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47B516-B45C-47DA-95E2-8D52BD052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31" y="175733"/>
            <a:ext cx="2538432" cy="1334724"/>
          </a:xfrm>
          <a:prstGeom prst="rect">
            <a:avLst/>
          </a:prstGeom>
        </p:spPr>
      </p:pic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E6BD4C7E-C312-48BC-B9BF-F082461892E3}"/>
              </a:ext>
            </a:extLst>
          </p:cNvPr>
          <p:cNvCxnSpPr>
            <a:cxnSpLocks/>
          </p:cNvCxnSpPr>
          <p:nvPr/>
        </p:nvCxnSpPr>
        <p:spPr>
          <a:xfrm>
            <a:off x="1931849" y="2057401"/>
            <a:ext cx="2254830" cy="1748650"/>
          </a:xfrm>
          <a:prstGeom prst="bentConnector3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390F11B0-6C40-44B3-86F1-A7D7B95B0310}"/>
              </a:ext>
            </a:extLst>
          </p:cNvPr>
          <p:cNvSpPr/>
          <p:nvPr/>
        </p:nvSpPr>
        <p:spPr>
          <a:xfrm>
            <a:off x="8075122" y="4249881"/>
            <a:ext cx="480755" cy="446809"/>
          </a:xfrm>
          <a:prstGeom prst="rightArrow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s-PE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C40EA05-1DB0-4CE2-8DF9-C9F0F8AA6D91}"/>
              </a:ext>
            </a:extLst>
          </p:cNvPr>
          <p:cNvSpPr txBox="1"/>
          <p:nvPr/>
        </p:nvSpPr>
        <p:spPr>
          <a:xfrm>
            <a:off x="5372099" y="864126"/>
            <a:ext cx="492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accent5"/>
                </a:solidFill>
              </a:rPr>
              <a:t>LOS RECURSOS NATURALES SON PATRIMONIO DEL PERU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C742FA8-85BB-4821-8D0A-1F88A3C03A15}"/>
              </a:ext>
            </a:extLst>
          </p:cNvPr>
          <p:cNvSpPr txBox="1"/>
          <p:nvPr/>
        </p:nvSpPr>
        <p:spPr>
          <a:xfrm>
            <a:off x="559380" y="5795318"/>
            <a:ext cx="538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accent5"/>
                </a:solidFill>
              </a:rPr>
              <a:t>El ESTADO PERUANO ES SOBERANO EN SU APROVECHAMIENTO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524D2C-CDF0-40B0-98B3-7743535C0858}"/>
              </a:ext>
            </a:extLst>
          </p:cNvPr>
          <p:cNvSpPr txBox="1"/>
          <p:nvPr/>
        </p:nvSpPr>
        <p:spPr>
          <a:xfrm>
            <a:off x="5124206" y="228493"/>
            <a:ext cx="401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u="sng" dirty="0"/>
              <a:t>ARTICULO  66</a:t>
            </a:r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1DBE06A-2C8A-44FA-9318-4BF6A8C3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1" dirty="0" smtClean="0"/>
              <a:pPr rtl="0"/>
              <a:t>3</a:t>
            </a:fld>
            <a:endParaRPr lang="es-ES" noProof="1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6A83019-7AE1-4103-9587-F4AFC61B40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108"/>
          <a:stretch/>
        </p:blipFill>
        <p:spPr>
          <a:xfrm>
            <a:off x="9158504" y="4904509"/>
            <a:ext cx="2867482" cy="17557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1BC0BF2-A92F-4874-9A12-64378010F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004" y="2467122"/>
            <a:ext cx="2878281" cy="287828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5CA2B7-A90B-4158-831F-CB7FEC26C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34" y="213659"/>
            <a:ext cx="3195949" cy="268986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55D8EBE-A0B4-4805-9BDB-644771E40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206" y="1761224"/>
            <a:ext cx="3351296" cy="251357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42157CD-C1B2-43EC-80F3-BD3D286450B5}"/>
              </a:ext>
            </a:extLst>
          </p:cNvPr>
          <p:cNvSpPr txBox="1"/>
          <p:nvPr/>
        </p:nvSpPr>
        <p:spPr>
          <a:xfrm>
            <a:off x="4236441" y="457200"/>
            <a:ext cx="4922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POR LEY ORGANICA SE FIJA LAS CONDICIONES EN SU  UTILIZACION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3F51C8F-55CF-49ED-A492-73E23AFFE5EA}"/>
              </a:ext>
            </a:extLst>
          </p:cNvPr>
          <p:cNvSpPr txBox="1"/>
          <p:nvPr/>
        </p:nvSpPr>
        <p:spPr>
          <a:xfrm>
            <a:off x="9360922" y="2459504"/>
            <a:ext cx="2462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u="sng" dirty="0">
                <a:solidFill>
                  <a:schemeClr val="accent5"/>
                </a:solidFill>
              </a:rPr>
              <a:t>LA CONCESIÓN </a:t>
            </a:r>
            <a:r>
              <a:rPr lang="es-PE" sz="2000" b="1" dirty="0">
                <a:solidFill>
                  <a:schemeClr val="accent5"/>
                </a:solidFill>
              </a:rPr>
              <a:t>OTORGA A SU </a:t>
            </a:r>
            <a:r>
              <a:rPr lang="es-PE" sz="2000" b="1" u="sng" dirty="0">
                <a:solidFill>
                  <a:schemeClr val="accent5"/>
                </a:solidFill>
              </a:rPr>
              <a:t>TITULAR </a:t>
            </a:r>
            <a:r>
              <a:rPr lang="es-PE" sz="2000" b="1" dirty="0">
                <a:solidFill>
                  <a:schemeClr val="accent5"/>
                </a:solidFill>
              </a:rPr>
              <a:t>UNA NORMA REAL, SUJETO A DICHA NORMA LEGAL</a:t>
            </a:r>
          </a:p>
        </p:txBody>
      </p:sp>
    </p:spTree>
    <p:extLst>
      <p:ext uri="{BB962C8B-B14F-4D97-AF65-F5344CB8AC3E}">
        <p14:creationId xmlns:p14="http://schemas.microsoft.com/office/powerpoint/2010/main" val="61217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4</a:t>
            </a:fld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98677D9-499A-411F-B4DC-0F3FBD2B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986" b="6690"/>
          <a:stretch/>
        </p:blipFill>
        <p:spPr>
          <a:xfrm>
            <a:off x="519977" y="1778261"/>
            <a:ext cx="2529265" cy="33014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9C7F5C4-076B-4BC8-BD3B-8CBED6B87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721" y="301370"/>
            <a:ext cx="4699224" cy="625525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991B332-8A1A-4640-8C82-BE1DAE83D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9951" y="2331405"/>
            <a:ext cx="2765938" cy="219518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079AA03-3370-414A-A762-B75F4AE1BBDA}"/>
              </a:ext>
            </a:extLst>
          </p:cNvPr>
          <p:cNvSpPr/>
          <p:nvPr/>
        </p:nvSpPr>
        <p:spPr>
          <a:xfrm>
            <a:off x="314598" y="392078"/>
            <a:ext cx="3176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u="sng" dirty="0">
                <a:solidFill>
                  <a:srgbClr val="FFFF00"/>
                </a:solidFill>
              </a:rPr>
              <a:t>ARTICULO  68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C8B5142-8B08-4F88-8710-71CC22AB3EFF}"/>
              </a:ext>
            </a:extLst>
          </p:cNvPr>
          <p:cNvCxnSpPr/>
          <p:nvPr/>
        </p:nvCxnSpPr>
        <p:spPr>
          <a:xfrm flipH="1">
            <a:off x="8447714" y="1963024"/>
            <a:ext cx="3355596" cy="30284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12FCDC6-712A-412D-920D-FF7C7D06067A}"/>
              </a:ext>
            </a:extLst>
          </p:cNvPr>
          <p:cNvCxnSpPr/>
          <p:nvPr/>
        </p:nvCxnSpPr>
        <p:spPr>
          <a:xfrm>
            <a:off x="8394006" y="1979802"/>
            <a:ext cx="3602251" cy="309993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91640728-81C6-41AD-9508-EA05026B8DC9}"/>
              </a:ext>
            </a:extLst>
          </p:cNvPr>
          <p:cNvSpPr txBox="1"/>
          <p:nvPr/>
        </p:nvSpPr>
        <p:spPr>
          <a:xfrm>
            <a:off x="585558" y="5377716"/>
            <a:ext cx="2851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FF00"/>
                </a:solidFill>
              </a:rPr>
              <a:t>EL ESTADO DEBE CONSERVAR LA </a:t>
            </a:r>
            <a:r>
              <a:rPr lang="es-PE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 BIOLOGICA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47C8285-98B2-4D2D-BEF5-16A66F2DEB40}"/>
              </a:ext>
            </a:extLst>
          </p:cNvPr>
          <p:cNvSpPr txBox="1"/>
          <p:nvPr/>
        </p:nvSpPr>
        <p:spPr>
          <a:xfrm>
            <a:off x="8858774" y="528506"/>
            <a:ext cx="2835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FF00"/>
                </a:solidFill>
              </a:rPr>
              <a:t>EL ESTADO CUIDA LAS </a:t>
            </a:r>
            <a:r>
              <a:rPr lang="es-PE" u="sng" dirty="0">
                <a:solidFill>
                  <a:srgbClr val="FFFF00"/>
                </a:solidFill>
              </a:rPr>
              <a:t>AREAS NATURALES PROTEGIDAS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A59CFD-D30D-48C3-9C2C-E21089D8C57E}"/>
              </a:ext>
            </a:extLst>
          </p:cNvPr>
          <p:cNvSpPr txBox="1"/>
          <p:nvPr/>
        </p:nvSpPr>
        <p:spPr>
          <a:xfrm>
            <a:off x="3592721" y="1535185"/>
            <a:ext cx="2086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MACHUPICCHU - CUSCO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9C40484-EB0E-4210-A689-F739A722411D}"/>
              </a:ext>
            </a:extLst>
          </p:cNvPr>
          <p:cNvSpPr txBox="1"/>
          <p:nvPr/>
        </p:nvSpPr>
        <p:spPr>
          <a:xfrm>
            <a:off x="3674378" y="3229761"/>
            <a:ext cx="1904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PARACAS - PISCO</a:t>
            </a:r>
          </a:p>
        </p:txBody>
      </p:sp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699_TF22977542" id="{5061B0BF-B89D-485D-A91E-333294C44C2B}" vid="{FE6BCB17-07E4-46C0-AD33-15B57F94574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para exteriores</Template>
  <TotalTime>0</TotalTime>
  <Words>97</Words>
  <Application>Microsoft Office PowerPoint</Application>
  <PresentationFormat>Panorámica</PresentationFormat>
  <Paragraphs>25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Franklin Gothic Book</vt:lpstr>
      <vt:lpstr>Gill Sans MT</vt:lpstr>
      <vt:lpstr>Tema de Office</vt:lpstr>
      <vt:lpstr>Capitulo II Del ambiente y los recursos naturales</vt:lpstr>
      <vt:lpstr>Presentación de PowerPoint</vt:lpstr>
      <vt:lpstr>Presentación de PowerPoint</vt:lpstr>
      <vt:lpstr>Presentación de PowerPoint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2023-07-09T21:51:07Z</dcterms:created>
  <dcterms:modified xsi:type="dcterms:W3CDTF">2023-07-10T00:43:28Z</dcterms:modified>
</cp:coreProperties>
</file>