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63" r:id="rId6"/>
    <p:sldId id="259" r:id="rId7"/>
    <p:sldId id="264" r:id="rId8"/>
    <p:sldId id="261" r:id="rId9"/>
    <p:sldId id="262"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93" d="100"/>
          <a:sy n="93" d="100"/>
        </p:scale>
        <p:origin x="302" y="-21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7/18/2022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2A54C80-263E-416B-A8E0-580EDEADCBDC}" type="datetimeFigureOut">
              <a:rPr lang="en-US" dirty="0"/>
              <a:t>7/18/2022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7/18/2022</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7/18/2022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671724-AEDC-FE50-DBA9-E37FF7B16562}"/>
              </a:ext>
            </a:extLst>
          </p:cNvPr>
          <p:cNvSpPr>
            <a:spLocks noGrp="1"/>
          </p:cNvSpPr>
          <p:nvPr>
            <p:ph type="ctrTitle"/>
          </p:nvPr>
        </p:nvSpPr>
        <p:spPr>
          <a:xfrm>
            <a:off x="390616" y="1491450"/>
            <a:ext cx="5859264" cy="2146752"/>
          </a:xfrm>
        </p:spPr>
        <p:txBody>
          <a:bodyPr/>
          <a:lstStyle/>
          <a:p>
            <a:r>
              <a:rPr lang="es-PE" dirty="0">
                <a:solidFill>
                  <a:srgbClr val="FF0000"/>
                </a:solidFill>
              </a:rPr>
              <a:t>Retroalimentación Hormonal</a:t>
            </a:r>
          </a:p>
        </p:txBody>
      </p:sp>
      <p:sp>
        <p:nvSpPr>
          <p:cNvPr id="3" name="Subtítulo 2">
            <a:extLst>
              <a:ext uri="{FF2B5EF4-FFF2-40B4-BE49-F238E27FC236}">
                <a16:creationId xmlns:a16="http://schemas.microsoft.com/office/drawing/2014/main" id="{DE0A31B6-1A18-5C57-F57F-FD11F67AE9EA}"/>
              </a:ext>
            </a:extLst>
          </p:cNvPr>
          <p:cNvSpPr>
            <a:spLocks noGrp="1"/>
          </p:cNvSpPr>
          <p:nvPr>
            <p:ph type="subTitle" idx="1"/>
          </p:nvPr>
        </p:nvSpPr>
        <p:spPr>
          <a:xfrm>
            <a:off x="95517" y="5613303"/>
            <a:ext cx="4050355" cy="1096899"/>
          </a:xfrm>
        </p:spPr>
        <p:txBody>
          <a:bodyPr>
            <a:normAutofit lnSpcReduction="10000"/>
          </a:bodyPr>
          <a:lstStyle/>
          <a:p>
            <a:pPr algn="just"/>
            <a:r>
              <a:rPr lang="es-PE" dirty="0">
                <a:latin typeface="Arial" panose="020B0604020202020204" pitchFamily="34" charset="0"/>
                <a:cs typeface="Arial" panose="020B0604020202020204" pitchFamily="34" charset="0"/>
              </a:rPr>
              <a:t>Alumno: Juan Alonso Llontop Uceda </a:t>
            </a:r>
          </a:p>
          <a:p>
            <a:pPr algn="just"/>
            <a:r>
              <a:rPr lang="es-PE" dirty="0">
                <a:latin typeface="Arial" panose="020B0604020202020204" pitchFamily="34" charset="0"/>
                <a:cs typeface="Arial" panose="020B0604020202020204" pitchFamily="34" charset="0"/>
              </a:rPr>
              <a:t>Profesor: Juan Cespedes</a:t>
            </a:r>
          </a:p>
          <a:p>
            <a:pPr algn="just"/>
            <a:r>
              <a:rPr lang="es-PE" dirty="0">
                <a:latin typeface="Arial" panose="020B0604020202020204" pitchFamily="34" charset="0"/>
                <a:cs typeface="Arial" panose="020B0604020202020204" pitchFamily="34" charset="0"/>
              </a:rPr>
              <a:t>Fecha: 18/07/22</a:t>
            </a:r>
          </a:p>
        </p:txBody>
      </p:sp>
      <p:pic>
        <p:nvPicPr>
          <p:cNvPr id="1028" name="Picture 4">
            <a:extLst>
              <a:ext uri="{FF2B5EF4-FFF2-40B4-BE49-F238E27FC236}">
                <a16:creationId xmlns:a16="http://schemas.microsoft.com/office/drawing/2014/main" id="{FB1347AD-0AB2-E5A5-9EE4-34F1B650B9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49374" y="1491450"/>
            <a:ext cx="5542625" cy="3725664"/>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D30B0903-7B0E-3414-0271-3C04C6B5AB49}"/>
              </a:ext>
            </a:extLst>
          </p:cNvPr>
          <p:cNvSpPr txBox="1"/>
          <p:nvPr/>
        </p:nvSpPr>
        <p:spPr>
          <a:xfrm>
            <a:off x="6676373" y="5386192"/>
            <a:ext cx="4822520" cy="839244"/>
          </a:xfrm>
          <a:prstGeom prst="rect">
            <a:avLst/>
          </a:prstGeom>
          <a:noFill/>
        </p:spPr>
        <p:txBody>
          <a:bodyPr wrap="square" rtlCol="0">
            <a:spAutoFit/>
          </a:bodyPr>
          <a:lstStyle/>
          <a:p>
            <a:endParaRPr lang="es-PE" dirty="0"/>
          </a:p>
        </p:txBody>
      </p:sp>
      <p:sp>
        <p:nvSpPr>
          <p:cNvPr id="5" name="CuadroTexto 4">
            <a:extLst>
              <a:ext uri="{FF2B5EF4-FFF2-40B4-BE49-F238E27FC236}">
                <a16:creationId xmlns:a16="http://schemas.microsoft.com/office/drawing/2014/main" id="{C3DB8399-39FA-C86B-16F3-5D1BDB48A911}"/>
              </a:ext>
            </a:extLst>
          </p:cNvPr>
          <p:cNvSpPr txBox="1"/>
          <p:nvPr/>
        </p:nvSpPr>
        <p:spPr>
          <a:xfrm>
            <a:off x="6649374" y="5382470"/>
            <a:ext cx="5507793" cy="461665"/>
          </a:xfrm>
          <a:prstGeom prst="rect">
            <a:avLst/>
          </a:prstGeom>
          <a:noFill/>
        </p:spPr>
        <p:txBody>
          <a:bodyPr wrap="square" rtlCol="0">
            <a:spAutoFit/>
          </a:bodyPr>
          <a:lstStyle/>
          <a:p>
            <a:r>
              <a:rPr lang="es-PE" sz="1200" dirty="0">
                <a:latin typeface="Arial" panose="020B0604020202020204" pitchFamily="34" charset="0"/>
                <a:cs typeface="Arial" panose="020B0604020202020204" pitchFamily="34" charset="0"/>
              </a:rPr>
              <a:t>Foto1: Glándulas endocrinas</a:t>
            </a:r>
          </a:p>
          <a:p>
            <a:r>
              <a:rPr lang="es-PE" sz="1200" dirty="0">
                <a:latin typeface="Arial" panose="020B0604020202020204" pitchFamily="34" charset="0"/>
                <a:cs typeface="Arial" panose="020B0604020202020204" pitchFamily="34" charset="0"/>
              </a:rPr>
              <a:t>Link: https://acortar.link/8PVgrO</a:t>
            </a:r>
          </a:p>
        </p:txBody>
      </p:sp>
    </p:spTree>
    <p:extLst>
      <p:ext uri="{BB962C8B-B14F-4D97-AF65-F5344CB8AC3E}">
        <p14:creationId xmlns:p14="http://schemas.microsoft.com/office/powerpoint/2010/main" val="1908881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7661FA-7420-0AC4-C12F-A233B20093F0}"/>
              </a:ext>
            </a:extLst>
          </p:cNvPr>
          <p:cNvSpPr>
            <a:spLocks noGrp="1"/>
          </p:cNvSpPr>
          <p:nvPr>
            <p:ph type="title"/>
          </p:nvPr>
        </p:nvSpPr>
        <p:spPr/>
        <p:txBody>
          <a:bodyPr/>
          <a:lstStyle/>
          <a:p>
            <a:r>
              <a:rPr lang="es-PE" dirty="0">
                <a:latin typeface="Arial" panose="020B0604020202020204" pitchFamily="34" charset="0"/>
                <a:cs typeface="Arial" panose="020B0604020202020204" pitchFamily="34" charset="0"/>
              </a:rPr>
              <a:t>Introducción             y      objetivos:</a:t>
            </a:r>
          </a:p>
        </p:txBody>
      </p:sp>
      <p:sp>
        <p:nvSpPr>
          <p:cNvPr id="3" name="Marcador de contenido 2">
            <a:extLst>
              <a:ext uri="{FF2B5EF4-FFF2-40B4-BE49-F238E27FC236}">
                <a16:creationId xmlns:a16="http://schemas.microsoft.com/office/drawing/2014/main" id="{BE37F095-28BD-62D9-905D-2AFD131961A3}"/>
              </a:ext>
            </a:extLst>
          </p:cNvPr>
          <p:cNvSpPr>
            <a:spLocks noGrp="1"/>
          </p:cNvSpPr>
          <p:nvPr>
            <p:ph idx="1"/>
          </p:nvPr>
        </p:nvSpPr>
        <p:spPr>
          <a:xfrm>
            <a:off x="677334" y="2160589"/>
            <a:ext cx="3869614" cy="3880773"/>
          </a:xfrm>
        </p:spPr>
        <p:txBody>
          <a:bodyPr>
            <a:normAutofit/>
          </a:bodyPr>
          <a:lstStyle/>
          <a:p>
            <a:pPr algn="just"/>
            <a:r>
              <a:rPr lang="es-ES" sz="1600" i="0" dirty="0">
                <a:solidFill>
                  <a:srgbClr val="4A4A4A"/>
                </a:solidFill>
                <a:effectLst/>
                <a:latin typeface="Arial" panose="020B0604020202020204" pitchFamily="34" charset="0"/>
                <a:cs typeface="Arial" panose="020B0604020202020204" pitchFamily="34" charset="0"/>
              </a:rPr>
              <a:t>Las hormonas controlan muchas actividades celulares, así que son muy importantes para la homeostasis</a:t>
            </a:r>
            <a:r>
              <a:rPr lang="es-ES" sz="1600" i="0" dirty="0">
                <a:solidFill>
                  <a:schemeClr val="tx1"/>
                </a:solidFill>
                <a:effectLst/>
                <a:latin typeface="Arial" panose="020B0604020202020204" pitchFamily="34" charset="0"/>
                <a:cs typeface="Arial" panose="020B0604020202020204" pitchFamily="34" charset="0"/>
              </a:rPr>
              <a:t>. </a:t>
            </a:r>
            <a:r>
              <a:rPr lang="es-ES" sz="1600" i="0" dirty="0">
                <a:solidFill>
                  <a:srgbClr val="4A4A4A"/>
                </a:solidFill>
                <a:effectLst/>
                <a:latin typeface="Arial" panose="020B0604020202020204" pitchFamily="34" charset="0"/>
                <a:cs typeface="Arial" panose="020B0604020202020204" pitchFamily="34" charset="0"/>
              </a:rPr>
              <a:t>La mayoría de las hormonas están reguladas por mecanismos de retroalimentación. Un mecanismo de retroalimentación es un bucle en el que un producto causa un efecto para controlar su propia producción. La retroalimentación pueden ser de dos tipos: Negativa y positiva; siendo en gran mayoría negativas.</a:t>
            </a:r>
            <a:endParaRPr lang="es-PE" sz="1600" dirty="0">
              <a:latin typeface="Arial" panose="020B0604020202020204" pitchFamily="34" charset="0"/>
              <a:cs typeface="Arial" panose="020B0604020202020204" pitchFamily="34" charset="0"/>
            </a:endParaRPr>
          </a:p>
        </p:txBody>
      </p:sp>
      <p:sp>
        <p:nvSpPr>
          <p:cNvPr id="4" name="Marcador de contenido 2">
            <a:extLst>
              <a:ext uri="{FF2B5EF4-FFF2-40B4-BE49-F238E27FC236}">
                <a16:creationId xmlns:a16="http://schemas.microsoft.com/office/drawing/2014/main" id="{A0DB944A-EE62-A9C6-2402-A32D4A6C1625}"/>
              </a:ext>
            </a:extLst>
          </p:cNvPr>
          <p:cNvSpPr txBox="1">
            <a:spLocks/>
          </p:cNvSpPr>
          <p:nvPr/>
        </p:nvSpPr>
        <p:spPr>
          <a:xfrm>
            <a:off x="5151213" y="2160589"/>
            <a:ext cx="3869614" cy="388077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just">
              <a:buFont typeface="+mj-lt"/>
              <a:buAutoNum type="arabicPeriod"/>
            </a:pPr>
            <a:r>
              <a:rPr lang="es-ES" sz="1600" dirty="0">
                <a:solidFill>
                  <a:srgbClr val="4A4A4A"/>
                </a:solidFill>
                <a:latin typeface="Arial" panose="020B0604020202020204" pitchFamily="34" charset="0"/>
                <a:cs typeface="Arial" panose="020B0604020202020204" pitchFamily="34" charset="0"/>
              </a:rPr>
              <a:t>Dar a conocer el concepto de retroalimentación hormonal(de manera general), cuantos tipos existen y explicar algunos ejemplos.</a:t>
            </a:r>
          </a:p>
          <a:p>
            <a:pPr algn="just">
              <a:buFont typeface="+mj-lt"/>
              <a:buAutoNum type="arabicPeriod"/>
            </a:pPr>
            <a:r>
              <a:rPr lang="es-ES" sz="1600" dirty="0">
                <a:solidFill>
                  <a:srgbClr val="4A4A4A"/>
                </a:solidFill>
                <a:latin typeface="Arial" panose="020B0604020202020204" pitchFamily="34" charset="0"/>
                <a:cs typeface="Arial" panose="020B0604020202020204" pitchFamily="34" charset="0"/>
              </a:rPr>
              <a:t>Explicar que hormonas actúan en cada clase de retroalimentación</a:t>
            </a:r>
          </a:p>
          <a:p>
            <a:pPr algn="just">
              <a:buFont typeface="+mj-lt"/>
              <a:buAutoNum type="arabicPeriod"/>
            </a:pPr>
            <a:endParaRPr lang="es-PE"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90049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7661FA-7420-0AC4-C12F-A233B20093F0}"/>
              </a:ext>
            </a:extLst>
          </p:cNvPr>
          <p:cNvSpPr>
            <a:spLocks noGrp="1"/>
          </p:cNvSpPr>
          <p:nvPr>
            <p:ph type="title"/>
          </p:nvPr>
        </p:nvSpPr>
        <p:spPr/>
        <p:txBody>
          <a:bodyPr/>
          <a:lstStyle/>
          <a:p>
            <a:r>
              <a:rPr lang="es-PE" dirty="0">
                <a:latin typeface="Arial" panose="020B0604020202020204" pitchFamily="34" charset="0"/>
                <a:cs typeface="Arial" panose="020B0604020202020204" pitchFamily="34" charset="0"/>
              </a:rPr>
              <a:t>Retroalimentación Negativa:</a:t>
            </a:r>
          </a:p>
        </p:txBody>
      </p:sp>
      <p:sp>
        <p:nvSpPr>
          <p:cNvPr id="3" name="Marcador de contenido 2">
            <a:extLst>
              <a:ext uri="{FF2B5EF4-FFF2-40B4-BE49-F238E27FC236}">
                <a16:creationId xmlns:a16="http://schemas.microsoft.com/office/drawing/2014/main" id="{BE37F095-28BD-62D9-905D-2AFD131961A3}"/>
              </a:ext>
            </a:extLst>
          </p:cNvPr>
          <p:cNvSpPr>
            <a:spLocks noGrp="1"/>
          </p:cNvSpPr>
          <p:nvPr>
            <p:ph idx="1"/>
          </p:nvPr>
        </p:nvSpPr>
        <p:spPr>
          <a:xfrm>
            <a:off x="677334" y="2160589"/>
            <a:ext cx="5599179" cy="3880773"/>
          </a:xfrm>
        </p:spPr>
        <p:txBody>
          <a:bodyPr>
            <a:normAutofit/>
          </a:bodyPr>
          <a:lstStyle/>
          <a:p>
            <a:pPr algn="just"/>
            <a:r>
              <a:rPr lang="es-ES" sz="1600" dirty="0">
                <a:solidFill>
                  <a:srgbClr val="4A4A4A"/>
                </a:solidFill>
                <a:latin typeface="Arial" panose="020B0604020202020204" pitchFamily="34" charset="0"/>
                <a:cs typeface="Arial" panose="020B0604020202020204" pitchFamily="34" charset="0"/>
              </a:rPr>
              <a:t>O</a:t>
            </a:r>
            <a:r>
              <a:rPr lang="es-ES" sz="1600" b="0" i="0" dirty="0">
                <a:solidFill>
                  <a:srgbClr val="4A4A4A"/>
                </a:solidFill>
                <a:effectLst/>
                <a:latin typeface="Arial" panose="020B0604020202020204" pitchFamily="34" charset="0"/>
                <a:cs typeface="Arial" panose="020B0604020202020204" pitchFamily="34" charset="0"/>
              </a:rPr>
              <a:t>curre cuando un producto causa un efecto para disminuir su propia producción.</a:t>
            </a:r>
          </a:p>
          <a:p>
            <a:pPr algn="just"/>
            <a:r>
              <a:rPr lang="es-ES" sz="1600" b="0" i="0" dirty="0">
                <a:solidFill>
                  <a:srgbClr val="4A4A4A"/>
                </a:solidFill>
                <a:effectLst/>
                <a:latin typeface="Arial" panose="020B0604020202020204" pitchFamily="34" charset="0"/>
                <a:cs typeface="Arial" panose="020B0604020202020204" pitchFamily="34" charset="0"/>
              </a:rPr>
              <a:t>vuelve las cosas a la normalidad cuando comienzan a volverse muy extremas.  </a:t>
            </a:r>
          </a:p>
          <a:p>
            <a:pPr algn="just"/>
            <a:r>
              <a:rPr lang="es-ES" sz="1600" b="0" i="0" dirty="0">
                <a:solidFill>
                  <a:srgbClr val="202122"/>
                </a:solidFill>
                <a:effectLst/>
                <a:latin typeface="Arial" panose="020B0604020202020204" pitchFamily="34" charset="0"/>
                <a:cs typeface="Arial" panose="020B0604020202020204" pitchFamily="34" charset="0"/>
              </a:rPr>
              <a:t> Y es negativa cuando la glándula inhibe a la hormona o a la enzima para que dejen de producirlo.</a:t>
            </a:r>
            <a:endParaRPr lang="es-PE" sz="1600" dirty="0">
              <a:latin typeface="Arial" panose="020B0604020202020204" pitchFamily="34" charset="0"/>
              <a:cs typeface="Arial" panose="020B0604020202020204" pitchFamily="34" charset="0"/>
            </a:endParaRPr>
          </a:p>
        </p:txBody>
      </p:sp>
      <p:pic>
        <p:nvPicPr>
          <p:cNvPr id="4" name="Picture 2" descr="Figura 1:Retroalimentación Hormonal &#10;Recuperado de:https://flexbooks.ck12.org&#10;">
            <a:extLst>
              <a:ext uri="{FF2B5EF4-FFF2-40B4-BE49-F238E27FC236}">
                <a16:creationId xmlns:a16="http://schemas.microsoft.com/office/drawing/2014/main" id="{94110583-339A-5B93-46B6-35C6DB9A37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1333" y="1735785"/>
            <a:ext cx="4141966" cy="4305577"/>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07C32B7B-E88D-4E9E-C22E-C4F7DEF15295}"/>
              </a:ext>
            </a:extLst>
          </p:cNvPr>
          <p:cNvPicPr>
            <a:picLocks noChangeAspect="1"/>
          </p:cNvPicPr>
          <p:nvPr/>
        </p:nvPicPr>
        <p:blipFill>
          <a:blip r:embed="rId3"/>
          <a:stretch>
            <a:fillRect/>
          </a:stretch>
        </p:blipFill>
        <p:spPr>
          <a:xfrm>
            <a:off x="1622085" y="3888573"/>
            <a:ext cx="3709676" cy="2469063"/>
          </a:xfrm>
          <a:prstGeom prst="rect">
            <a:avLst/>
          </a:prstGeom>
        </p:spPr>
      </p:pic>
      <p:sp>
        <p:nvSpPr>
          <p:cNvPr id="7" name="CuadroTexto 6">
            <a:extLst>
              <a:ext uri="{FF2B5EF4-FFF2-40B4-BE49-F238E27FC236}">
                <a16:creationId xmlns:a16="http://schemas.microsoft.com/office/drawing/2014/main" id="{2E1A3BF0-9EC6-EB3C-CD1A-3ECCC4FBCB34}"/>
              </a:ext>
            </a:extLst>
          </p:cNvPr>
          <p:cNvSpPr txBox="1"/>
          <p:nvPr/>
        </p:nvSpPr>
        <p:spPr>
          <a:xfrm>
            <a:off x="7021333" y="6017567"/>
            <a:ext cx="5507793" cy="461665"/>
          </a:xfrm>
          <a:prstGeom prst="rect">
            <a:avLst/>
          </a:prstGeom>
          <a:noFill/>
        </p:spPr>
        <p:txBody>
          <a:bodyPr wrap="square" rtlCol="0">
            <a:spAutoFit/>
          </a:bodyPr>
          <a:lstStyle/>
          <a:p>
            <a:r>
              <a:rPr lang="es-PE" sz="1200">
                <a:latin typeface="Arial" panose="020B0604020202020204" pitchFamily="34" charset="0"/>
                <a:cs typeface="Arial" panose="020B0604020202020204" pitchFamily="34" charset="0"/>
              </a:rPr>
              <a:t>Foto3: glándulas que actúan en la retroalimentación (-) </a:t>
            </a:r>
          </a:p>
          <a:p>
            <a:r>
              <a:rPr lang="es-PE" sz="1200">
                <a:latin typeface="Arial" panose="020B0604020202020204" pitchFamily="34" charset="0"/>
                <a:cs typeface="Arial" panose="020B0604020202020204" pitchFamily="34" charset="0"/>
              </a:rPr>
              <a:t>Link: https://acortar.link/8PVgrO</a:t>
            </a:r>
            <a:endParaRPr lang="es-PE" sz="1200" dirty="0">
              <a:latin typeface="Arial" panose="020B0604020202020204" pitchFamily="34" charset="0"/>
              <a:cs typeface="Arial" panose="020B0604020202020204" pitchFamily="34" charset="0"/>
            </a:endParaRPr>
          </a:p>
        </p:txBody>
      </p:sp>
      <p:sp>
        <p:nvSpPr>
          <p:cNvPr id="8" name="CuadroTexto 7">
            <a:extLst>
              <a:ext uri="{FF2B5EF4-FFF2-40B4-BE49-F238E27FC236}">
                <a16:creationId xmlns:a16="http://schemas.microsoft.com/office/drawing/2014/main" id="{046E4B5A-678E-DEAD-5893-24363A96870D}"/>
              </a:ext>
            </a:extLst>
          </p:cNvPr>
          <p:cNvSpPr txBox="1"/>
          <p:nvPr/>
        </p:nvSpPr>
        <p:spPr>
          <a:xfrm>
            <a:off x="668754" y="6271551"/>
            <a:ext cx="5507793" cy="461665"/>
          </a:xfrm>
          <a:prstGeom prst="rect">
            <a:avLst/>
          </a:prstGeom>
          <a:noFill/>
        </p:spPr>
        <p:txBody>
          <a:bodyPr wrap="square" rtlCol="0">
            <a:spAutoFit/>
          </a:bodyPr>
          <a:lstStyle/>
          <a:p>
            <a:r>
              <a:rPr lang="es-PE" sz="1200" dirty="0">
                <a:latin typeface="Arial" panose="020B0604020202020204" pitchFamily="34" charset="0"/>
                <a:cs typeface="Arial" panose="020B0604020202020204" pitchFamily="34" charset="0"/>
              </a:rPr>
              <a:t>Foto2: Retroalimentación negativa (esquema)</a:t>
            </a:r>
          </a:p>
          <a:p>
            <a:r>
              <a:rPr lang="es-PE" sz="1200" dirty="0">
                <a:latin typeface="Arial" panose="020B0604020202020204" pitchFamily="34" charset="0"/>
                <a:cs typeface="Arial" panose="020B0604020202020204" pitchFamily="34" charset="0"/>
              </a:rPr>
              <a:t>Link: https://acortar.link/x1djpZ</a:t>
            </a:r>
          </a:p>
        </p:txBody>
      </p:sp>
    </p:spTree>
    <p:extLst>
      <p:ext uri="{BB962C8B-B14F-4D97-AF65-F5344CB8AC3E}">
        <p14:creationId xmlns:p14="http://schemas.microsoft.com/office/powerpoint/2010/main" val="2837270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73FF76-220F-DB56-B5EB-E558FACCCBCA}"/>
              </a:ext>
            </a:extLst>
          </p:cNvPr>
          <p:cNvSpPr>
            <a:spLocks noGrp="1"/>
          </p:cNvSpPr>
          <p:nvPr>
            <p:ph type="title"/>
          </p:nvPr>
        </p:nvSpPr>
        <p:spPr/>
        <p:txBody>
          <a:bodyPr/>
          <a:lstStyle/>
          <a:p>
            <a:r>
              <a:rPr lang="es-PE" dirty="0"/>
              <a:t>1. Retroalimentación en la tiroides:</a:t>
            </a:r>
          </a:p>
        </p:txBody>
      </p:sp>
      <p:pic>
        <p:nvPicPr>
          <p:cNvPr id="5" name="Imagen 4">
            <a:extLst>
              <a:ext uri="{FF2B5EF4-FFF2-40B4-BE49-F238E27FC236}">
                <a16:creationId xmlns:a16="http://schemas.microsoft.com/office/drawing/2014/main" id="{7ADD3C04-7F0F-ECD8-9997-3E0D6E3E5E27}"/>
              </a:ext>
            </a:extLst>
          </p:cNvPr>
          <p:cNvPicPr>
            <a:picLocks noChangeAspect="1"/>
          </p:cNvPicPr>
          <p:nvPr/>
        </p:nvPicPr>
        <p:blipFill>
          <a:blip r:embed="rId2"/>
          <a:stretch>
            <a:fillRect/>
          </a:stretch>
        </p:blipFill>
        <p:spPr>
          <a:xfrm>
            <a:off x="4091443" y="1483029"/>
            <a:ext cx="4714353" cy="4907338"/>
          </a:xfrm>
          <a:prstGeom prst="rect">
            <a:avLst/>
          </a:prstGeom>
        </p:spPr>
      </p:pic>
      <p:sp>
        <p:nvSpPr>
          <p:cNvPr id="6" name="CuadroTexto 5">
            <a:extLst>
              <a:ext uri="{FF2B5EF4-FFF2-40B4-BE49-F238E27FC236}">
                <a16:creationId xmlns:a16="http://schemas.microsoft.com/office/drawing/2014/main" id="{A36BAE10-230E-F171-61B3-14942C958EFE}"/>
              </a:ext>
            </a:extLst>
          </p:cNvPr>
          <p:cNvSpPr txBox="1"/>
          <p:nvPr/>
        </p:nvSpPr>
        <p:spPr>
          <a:xfrm>
            <a:off x="1764223" y="6390367"/>
            <a:ext cx="5507793" cy="461665"/>
          </a:xfrm>
          <a:prstGeom prst="rect">
            <a:avLst/>
          </a:prstGeom>
          <a:noFill/>
        </p:spPr>
        <p:txBody>
          <a:bodyPr wrap="square" rtlCol="0">
            <a:spAutoFit/>
          </a:bodyPr>
          <a:lstStyle/>
          <a:p>
            <a:r>
              <a:rPr lang="es-PE" sz="1200" dirty="0">
                <a:latin typeface="Arial" panose="020B0604020202020204" pitchFamily="34" charset="0"/>
                <a:cs typeface="Arial" panose="020B0604020202020204" pitchFamily="34" charset="0"/>
              </a:rPr>
              <a:t>Foto4: </a:t>
            </a:r>
            <a:r>
              <a:rPr lang="es-PE" sz="1200" dirty="0" err="1">
                <a:latin typeface="Arial" panose="020B0604020202020204" pitchFamily="34" charset="0"/>
                <a:cs typeface="Arial" panose="020B0604020202020204" pitchFamily="34" charset="0"/>
              </a:rPr>
              <a:t>HSh</a:t>
            </a:r>
            <a:r>
              <a:rPr lang="es-PE" sz="1200" dirty="0">
                <a:latin typeface="Arial" panose="020B0604020202020204" pitchFamily="34" charset="0"/>
                <a:cs typeface="Arial" panose="020B0604020202020204" pitchFamily="34" charset="0"/>
              </a:rPr>
              <a:t> y T4/ t3 </a:t>
            </a:r>
          </a:p>
          <a:p>
            <a:r>
              <a:rPr lang="es-PE" sz="1200" dirty="0">
                <a:latin typeface="Arial" panose="020B0604020202020204" pitchFamily="34" charset="0"/>
                <a:cs typeface="Arial" panose="020B0604020202020204" pitchFamily="34" charset="0"/>
              </a:rPr>
              <a:t>Link: https://acortar.link/8PVgrO</a:t>
            </a:r>
          </a:p>
        </p:txBody>
      </p:sp>
    </p:spTree>
    <p:extLst>
      <p:ext uri="{BB962C8B-B14F-4D97-AF65-F5344CB8AC3E}">
        <p14:creationId xmlns:p14="http://schemas.microsoft.com/office/powerpoint/2010/main" val="3166726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73FF76-220F-DB56-B5EB-E558FACCCBCA}"/>
              </a:ext>
            </a:extLst>
          </p:cNvPr>
          <p:cNvSpPr>
            <a:spLocks noGrp="1"/>
          </p:cNvSpPr>
          <p:nvPr>
            <p:ph type="title"/>
          </p:nvPr>
        </p:nvSpPr>
        <p:spPr/>
        <p:txBody>
          <a:bodyPr/>
          <a:lstStyle/>
          <a:p>
            <a:r>
              <a:rPr lang="es-PE" dirty="0"/>
              <a:t>2. Retroalimentación en el páncreas:</a:t>
            </a:r>
          </a:p>
        </p:txBody>
      </p:sp>
      <p:pic>
        <p:nvPicPr>
          <p:cNvPr id="2050" name="Picture 2" descr="Amo Ser Médico - La Retroalimentación Negativa hace lo contrario al  estímulo inicial, en este caso la Glucosa está elevada en sangre lo cual  provoca un cuadro de Glicemia y es donde">
            <a:extLst>
              <a:ext uri="{FF2B5EF4-FFF2-40B4-BE49-F238E27FC236}">
                <a16:creationId xmlns:a16="http://schemas.microsoft.com/office/drawing/2014/main" id="{DA73DDC3-FE52-8CDF-F0A0-1266CFCF4C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334" y="1662537"/>
            <a:ext cx="4912786" cy="2111636"/>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Insulina - Wikipedia, la enciclopedia libre">
            <a:extLst>
              <a:ext uri="{FF2B5EF4-FFF2-40B4-BE49-F238E27FC236}">
                <a16:creationId xmlns:a16="http://schemas.microsoft.com/office/drawing/2014/main" id="{974F9083-C766-6906-75D7-6D05C47A1D0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3727" y="3774173"/>
            <a:ext cx="3274666" cy="2527489"/>
          </a:xfrm>
          <a:prstGeom prst="rect">
            <a:avLst/>
          </a:prstGeom>
          <a:noFill/>
          <a:extLst>
            <a:ext uri="{909E8E84-426E-40DD-AFC4-6F175D3DCCD1}">
              <a14:hiddenFill xmlns:a14="http://schemas.microsoft.com/office/drawing/2010/main">
                <a:solidFill>
                  <a:srgbClr val="FFFFFF"/>
                </a:solidFill>
              </a14:hiddenFill>
            </a:ext>
          </a:extLst>
        </p:spPr>
      </p:pic>
      <p:sp>
        <p:nvSpPr>
          <p:cNvPr id="3" name="CuadroTexto 2">
            <a:extLst>
              <a:ext uri="{FF2B5EF4-FFF2-40B4-BE49-F238E27FC236}">
                <a16:creationId xmlns:a16="http://schemas.microsoft.com/office/drawing/2014/main" id="{619E36F2-DE73-F836-62D6-F0114A023B1B}"/>
              </a:ext>
            </a:extLst>
          </p:cNvPr>
          <p:cNvSpPr txBox="1"/>
          <p:nvPr/>
        </p:nvSpPr>
        <p:spPr>
          <a:xfrm>
            <a:off x="6601882" y="2521059"/>
            <a:ext cx="3532339" cy="1815882"/>
          </a:xfrm>
          <a:prstGeom prst="rect">
            <a:avLst/>
          </a:prstGeom>
          <a:noFill/>
        </p:spPr>
        <p:txBody>
          <a:bodyPr wrap="square" rtlCol="0">
            <a:spAutoFit/>
          </a:bodyPr>
          <a:lstStyle/>
          <a:p>
            <a:pPr marL="285750" indent="-285750" algn="just">
              <a:buFont typeface="Arial" panose="020B0604020202020204" pitchFamily="34" charset="0"/>
              <a:buChar char="•"/>
            </a:pPr>
            <a:r>
              <a:rPr lang="es-PE" sz="1600" dirty="0">
                <a:latin typeface="Arial" panose="020B0604020202020204" pitchFamily="34" charset="0"/>
                <a:cs typeface="Arial" panose="020B0604020202020204" pitchFamily="34" charset="0"/>
              </a:rPr>
              <a:t>Aumenta la cantidad de glucosa en la sangre e inhibe la liberación de la hormona  </a:t>
            </a:r>
          </a:p>
          <a:p>
            <a:pPr marL="285750" indent="-285750" algn="just">
              <a:buFont typeface="Arial" panose="020B0604020202020204" pitchFamily="34" charset="0"/>
              <a:buChar char="•"/>
            </a:pPr>
            <a:r>
              <a:rPr lang="es-PE" sz="1600" dirty="0">
                <a:latin typeface="Arial" panose="020B0604020202020204" pitchFamily="34" charset="0"/>
                <a:cs typeface="Arial" panose="020B0604020202020204" pitchFamily="34" charset="0"/>
              </a:rPr>
              <a:t>si disminuye la concentración de azúcar, aumenta la secreción del glucagón en el torrente sanguíneo.</a:t>
            </a:r>
          </a:p>
        </p:txBody>
      </p:sp>
      <p:sp>
        <p:nvSpPr>
          <p:cNvPr id="7" name="CuadroTexto 6">
            <a:extLst>
              <a:ext uri="{FF2B5EF4-FFF2-40B4-BE49-F238E27FC236}">
                <a16:creationId xmlns:a16="http://schemas.microsoft.com/office/drawing/2014/main" id="{E27DC695-E8DE-296F-3176-1E149F6AC308}"/>
              </a:ext>
            </a:extLst>
          </p:cNvPr>
          <p:cNvSpPr txBox="1"/>
          <p:nvPr/>
        </p:nvSpPr>
        <p:spPr>
          <a:xfrm>
            <a:off x="3342103" y="6396335"/>
            <a:ext cx="5507793" cy="461665"/>
          </a:xfrm>
          <a:prstGeom prst="rect">
            <a:avLst/>
          </a:prstGeom>
          <a:noFill/>
        </p:spPr>
        <p:txBody>
          <a:bodyPr wrap="square" rtlCol="0">
            <a:spAutoFit/>
          </a:bodyPr>
          <a:lstStyle/>
          <a:p>
            <a:r>
              <a:rPr lang="es-PE" sz="1200" dirty="0">
                <a:latin typeface="Arial" panose="020B0604020202020204" pitchFamily="34" charset="0"/>
                <a:cs typeface="Arial" panose="020B0604020202020204" pitchFamily="34" charset="0"/>
              </a:rPr>
              <a:t>Foto 6: Glándulas endocrinas</a:t>
            </a:r>
          </a:p>
          <a:p>
            <a:r>
              <a:rPr lang="es-PE" sz="1200" dirty="0">
                <a:latin typeface="Arial" panose="020B0604020202020204" pitchFamily="34" charset="0"/>
                <a:cs typeface="Arial" panose="020B0604020202020204" pitchFamily="34" charset="0"/>
              </a:rPr>
              <a:t>Link: https://acortar.link/8PVgrO</a:t>
            </a:r>
          </a:p>
        </p:txBody>
      </p:sp>
      <p:sp>
        <p:nvSpPr>
          <p:cNvPr id="8" name="CuadroTexto 7">
            <a:extLst>
              <a:ext uri="{FF2B5EF4-FFF2-40B4-BE49-F238E27FC236}">
                <a16:creationId xmlns:a16="http://schemas.microsoft.com/office/drawing/2014/main" id="{22565A1F-960A-1996-6CCA-464816862EAE}"/>
              </a:ext>
            </a:extLst>
          </p:cNvPr>
          <p:cNvSpPr txBox="1"/>
          <p:nvPr/>
        </p:nvSpPr>
        <p:spPr>
          <a:xfrm>
            <a:off x="82326" y="3713695"/>
            <a:ext cx="5507793" cy="461665"/>
          </a:xfrm>
          <a:prstGeom prst="rect">
            <a:avLst/>
          </a:prstGeom>
          <a:noFill/>
        </p:spPr>
        <p:txBody>
          <a:bodyPr wrap="square" rtlCol="0">
            <a:spAutoFit/>
          </a:bodyPr>
          <a:lstStyle/>
          <a:p>
            <a:r>
              <a:rPr lang="es-PE" sz="1200" dirty="0">
                <a:latin typeface="Arial" panose="020B0604020202020204" pitchFamily="34" charset="0"/>
                <a:cs typeface="Arial" panose="020B0604020202020204" pitchFamily="34" charset="0"/>
              </a:rPr>
              <a:t>Foto5: Retroalimentación en el páncreas</a:t>
            </a:r>
          </a:p>
          <a:p>
            <a:r>
              <a:rPr lang="es-PE" sz="1200" dirty="0">
                <a:latin typeface="Arial" panose="020B0604020202020204" pitchFamily="34" charset="0"/>
                <a:cs typeface="Arial" panose="020B0604020202020204" pitchFamily="34" charset="0"/>
              </a:rPr>
              <a:t>Link: https://acortar.link/8123LgrO</a:t>
            </a:r>
          </a:p>
        </p:txBody>
      </p:sp>
    </p:spTree>
    <p:extLst>
      <p:ext uri="{BB962C8B-B14F-4D97-AF65-F5344CB8AC3E}">
        <p14:creationId xmlns:p14="http://schemas.microsoft.com/office/powerpoint/2010/main" val="1293838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7661FA-7420-0AC4-C12F-A233B20093F0}"/>
              </a:ext>
            </a:extLst>
          </p:cNvPr>
          <p:cNvSpPr>
            <a:spLocks noGrp="1"/>
          </p:cNvSpPr>
          <p:nvPr>
            <p:ph type="title"/>
          </p:nvPr>
        </p:nvSpPr>
        <p:spPr/>
        <p:txBody>
          <a:bodyPr/>
          <a:lstStyle/>
          <a:p>
            <a:r>
              <a:rPr lang="es-PE" dirty="0">
                <a:latin typeface="Arial" panose="020B0604020202020204" pitchFamily="34" charset="0"/>
                <a:cs typeface="Arial" panose="020B0604020202020204" pitchFamily="34" charset="0"/>
              </a:rPr>
              <a:t>Retroalimentación positiva:</a:t>
            </a:r>
          </a:p>
        </p:txBody>
      </p:sp>
      <p:sp>
        <p:nvSpPr>
          <p:cNvPr id="3" name="Marcador de contenido 2">
            <a:extLst>
              <a:ext uri="{FF2B5EF4-FFF2-40B4-BE49-F238E27FC236}">
                <a16:creationId xmlns:a16="http://schemas.microsoft.com/office/drawing/2014/main" id="{BE37F095-28BD-62D9-905D-2AFD131961A3}"/>
              </a:ext>
            </a:extLst>
          </p:cNvPr>
          <p:cNvSpPr>
            <a:spLocks noGrp="1"/>
          </p:cNvSpPr>
          <p:nvPr>
            <p:ph idx="1"/>
          </p:nvPr>
        </p:nvSpPr>
        <p:spPr>
          <a:xfrm>
            <a:off x="677334" y="2160589"/>
            <a:ext cx="5599179" cy="3880773"/>
          </a:xfrm>
        </p:spPr>
        <p:txBody>
          <a:bodyPr>
            <a:normAutofit/>
          </a:bodyPr>
          <a:lstStyle/>
          <a:p>
            <a:pPr algn="just"/>
            <a:r>
              <a:rPr lang="es-ES" sz="1600" dirty="0">
                <a:solidFill>
                  <a:srgbClr val="4A4A4A"/>
                </a:solidFill>
                <a:latin typeface="Arial" panose="020B0604020202020204" pitchFamily="34" charset="0"/>
                <a:cs typeface="Arial" panose="020B0604020202020204" pitchFamily="34" charset="0"/>
              </a:rPr>
              <a:t>O</a:t>
            </a:r>
            <a:r>
              <a:rPr lang="es-ES" sz="1600" b="0" i="0" dirty="0">
                <a:solidFill>
                  <a:srgbClr val="4A4A4A"/>
                </a:solidFill>
                <a:effectLst/>
                <a:latin typeface="Arial" panose="020B0604020202020204" pitchFamily="34" charset="0"/>
                <a:cs typeface="Arial" panose="020B0604020202020204" pitchFamily="34" charset="0"/>
              </a:rPr>
              <a:t>curre cuando un producto causa un efecto para </a:t>
            </a:r>
            <a:r>
              <a:rPr lang="es-ES" sz="1600" dirty="0">
                <a:solidFill>
                  <a:srgbClr val="4A4A4A"/>
                </a:solidFill>
                <a:latin typeface="Arial" panose="020B0604020202020204" pitchFamily="34" charset="0"/>
                <a:cs typeface="Arial" panose="020B0604020202020204" pitchFamily="34" charset="0"/>
              </a:rPr>
              <a:t>aumentar </a:t>
            </a:r>
            <a:r>
              <a:rPr lang="es-ES" sz="1600" b="0" i="0" dirty="0">
                <a:solidFill>
                  <a:srgbClr val="4A4A4A"/>
                </a:solidFill>
                <a:effectLst/>
                <a:latin typeface="Arial" panose="020B0604020202020204" pitchFamily="34" charset="0"/>
                <a:cs typeface="Arial" panose="020B0604020202020204" pitchFamily="34" charset="0"/>
              </a:rPr>
              <a:t>su propia producción.</a:t>
            </a:r>
          </a:p>
          <a:p>
            <a:pPr algn="just"/>
            <a:r>
              <a:rPr lang="es-ES" sz="1600" b="0" i="0" dirty="0">
                <a:solidFill>
                  <a:srgbClr val="4A4A4A"/>
                </a:solidFill>
                <a:effectLst/>
                <a:latin typeface="Arial" panose="020B0604020202020204" pitchFamily="34" charset="0"/>
                <a:cs typeface="Arial" panose="020B0604020202020204" pitchFamily="34" charset="0"/>
              </a:rPr>
              <a:t>Esto hace que las condiciones se vuelvan extremas en aumento.  </a:t>
            </a:r>
          </a:p>
          <a:p>
            <a:pPr algn="just"/>
            <a:r>
              <a:rPr lang="es-PE" sz="1600" b="0" i="0" dirty="0">
                <a:solidFill>
                  <a:srgbClr val="202122"/>
                </a:solidFill>
                <a:effectLst/>
                <a:latin typeface="Arial" panose="020B0604020202020204" pitchFamily="34" charset="0"/>
                <a:cs typeface="Arial" panose="020B0604020202020204" pitchFamily="34" charset="0"/>
              </a:rPr>
              <a:t> Es positiva si la glándula estimula a la hormona </a:t>
            </a:r>
            <a:endParaRPr lang="es-PE" sz="1600" dirty="0">
              <a:latin typeface="Arial" panose="020B0604020202020204" pitchFamily="34" charset="0"/>
              <a:cs typeface="Arial" panose="020B0604020202020204" pitchFamily="34" charset="0"/>
            </a:endParaRPr>
          </a:p>
        </p:txBody>
      </p:sp>
      <p:pic>
        <p:nvPicPr>
          <p:cNvPr id="4" name="Picture 2" descr="Figura 1:Retroalimentación Hormonal &#10;Recuperado de:https://flexbooks.ck12.org&#10;">
            <a:extLst>
              <a:ext uri="{FF2B5EF4-FFF2-40B4-BE49-F238E27FC236}">
                <a16:creationId xmlns:a16="http://schemas.microsoft.com/office/drawing/2014/main" id="{94110583-339A-5B93-46B6-35C6DB9A37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19031" y="137786"/>
            <a:ext cx="2992082" cy="3110272"/>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E3CEA0D6-547D-DE2B-B6E2-B49C7A92505D}"/>
              </a:ext>
            </a:extLst>
          </p:cNvPr>
          <p:cNvPicPr>
            <a:picLocks noChangeAspect="1"/>
          </p:cNvPicPr>
          <p:nvPr/>
        </p:nvPicPr>
        <p:blipFill>
          <a:blip r:embed="rId3"/>
          <a:stretch>
            <a:fillRect/>
          </a:stretch>
        </p:blipFill>
        <p:spPr>
          <a:xfrm>
            <a:off x="1669412" y="3659832"/>
            <a:ext cx="2943225" cy="2695575"/>
          </a:xfrm>
          <a:prstGeom prst="rect">
            <a:avLst/>
          </a:prstGeom>
        </p:spPr>
      </p:pic>
      <p:pic>
        <p:nvPicPr>
          <p:cNvPr id="8" name="Imagen 7">
            <a:extLst>
              <a:ext uri="{FF2B5EF4-FFF2-40B4-BE49-F238E27FC236}">
                <a16:creationId xmlns:a16="http://schemas.microsoft.com/office/drawing/2014/main" id="{55B4CE3F-A736-A52D-4B89-D64A374B1BC7}"/>
              </a:ext>
            </a:extLst>
          </p:cNvPr>
          <p:cNvPicPr>
            <a:picLocks noChangeAspect="1"/>
          </p:cNvPicPr>
          <p:nvPr/>
        </p:nvPicPr>
        <p:blipFill>
          <a:blip r:embed="rId4"/>
          <a:stretch>
            <a:fillRect/>
          </a:stretch>
        </p:blipFill>
        <p:spPr>
          <a:xfrm>
            <a:off x="7047935" y="4223275"/>
            <a:ext cx="2943226" cy="2318390"/>
          </a:xfrm>
          <a:prstGeom prst="rect">
            <a:avLst/>
          </a:prstGeom>
        </p:spPr>
      </p:pic>
      <p:sp>
        <p:nvSpPr>
          <p:cNvPr id="10" name="CuadroTexto 9">
            <a:extLst>
              <a:ext uri="{FF2B5EF4-FFF2-40B4-BE49-F238E27FC236}">
                <a16:creationId xmlns:a16="http://schemas.microsoft.com/office/drawing/2014/main" id="{7DCDB17A-733F-16C2-E787-C9C80D404167}"/>
              </a:ext>
            </a:extLst>
          </p:cNvPr>
          <p:cNvSpPr txBox="1"/>
          <p:nvPr/>
        </p:nvSpPr>
        <p:spPr>
          <a:xfrm>
            <a:off x="6520105" y="6396335"/>
            <a:ext cx="5507793" cy="461665"/>
          </a:xfrm>
          <a:prstGeom prst="rect">
            <a:avLst/>
          </a:prstGeom>
          <a:noFill/>
        </p:spPr>
        <p:txBody>
          <a:bodyPr wrap="square" rtlCol="0">
            <a:spAutoFit/>
          </a:bodyPr>
          <a:lstStyle/>
          <a:p>
            <a:r>
              <a:rPr lang="es-PE" sz="1200" dirty="0">
                <a:latin typeface="Arial" panose="020B0604020202020204" pitchFamily="34" charset="0"/>
                <a:cs typeface="Arial" panose="020B0604020202020204" pitchFamily="34" charset="0"/>
              </a:rPr>
              <a:t>Foto9: Retroalimentación positiva (esquema)</a:t>
            </a:r>
          </a:p>
          <a:p>
            <a:r>
              <a:rPr lang="es-PE" sz="1200" dirty="0">
                <a:latin typeface="Arial" panose="020B0604020202020204" pitchFamily="34" charset="0"/>
                <a:cs typeface="Arial" panose="020B0604020202020204" pitchFamily="34" charset="0"/>
              </a:rPr>
              <a:t>Link: https://acortar.link/x1djpZ</a:t>
            </a:r>
          </a:p>
        </p:txBody>
      </p:sp>
      <p:sp>
        <p:nvSpPr>
          <p:cNvPr id="11" name="CuadroTexto 10">
            <a:extLst>
              <a:ext uri="{FF2B5EF4-FFF2-40B4-BE49-F238E27FC236}">
                <a16:creationId xmlns:a16="http://schemas.microsoft.com/office/drawing/2014/main" id="{EC9C3411-4308-51FF-9F06-883B1F60EE76}"/>
              </a:ext>
            </a:extLst>
          </p:cNvPr>
          <p:cNvSpPr txBox="1"/>
          <p:nvPr/>
        </p:nvSpPr>
        <p:spPr>
          <a:xfrm>
            <a:off x="1012312" y="6396335"/>
            <a:ext cx="5507793" cy="461665"/>
          </a:xfrm>
          <a:prstGeom prst="rect">
            <a:avLst/>
          </a:prstGeom>
          <a:noFill/>
        </p:spPr>
        <p:txBody>
          <a:bodyPr wrap="square" rtlCol="0">
            <a:spAutoFit/>
          </a:bodyPr>
          <a:lstStyle/>
          <a:p>
            <a:r>
              <a:rPr lang="es-PE" sz="1200" dirty="0">
                <a:latin typeface="Arial" panose="020B0604020202020204" pitchFamily="34" charset="0"/>
                <a:cs typeface="Arial" panose="020B0604020202020204" pitchFamily="34" charset="0"/>
              </a:rPr>
              <a:t>Foto8: Retroalimentación positiva</a:t>
            </a:r>
          </a:p>
          <a:p>
            <a:r>
              <a:rPr lang="es-PE" sz="1200" dirty="0">
                <a:latin typeface="Arial" panose="020B0604020202020204" pitchFamily="34" charset="0"/>
                <a:cs typeface="Arial" panose="020B0604020202020204" pitchFamily="34" charset="0"/>
              </a:rPr>
              <a:t>Link: https://acortar.link/VOoUro</a:t>
            </a:r>
          </a:p>
        </p:txBody>
      </p:sp>
      <p:sp>
        <p:nvSpPr>
          <p:cNvPr id="12" name="CuadroTexto 11">
            <a:extLst>
              <a:ext uri="{FF2B5EF4-FFF2-40B4-BE49-F238E27FC236}">
                <a16:creationId xmlns:a16="http://schemas.microsoft.com/office/drawing/2014/main" id="{7C9258EA-FE47-440D-A3F5-F11A3B5E8B3C}"/>
              </a:ext>
            </a:extLst>
          </p:cNvPr>
          <p:cNvSpPr txBox="1"/>
          <p:nvPr/>
        </p:nvSpPr>
        <p:spPr>
          <a:xfrm>
            <a:off x="6767240" y="3248058"/>
            <a:ext cx="5507793" cy="461665"/>
          </a:xfrm>
          <a:prstGeom prst="rect">
            <a:avLst/>
          </a:prstGeom>
          <a:noFill/>
        </p:spPr>
        <p:txBody>
          <a:bodyPr wrap="square" rtlCol="0">
            <a:spAutoFit/>
          </a:bodyPr>
          <a:lstStyle/>
          <a:p>
            <a:r>
              <a:rPr lang="es-PE" sz="1200" dirty="0">
                <a:latin typeface="Arial" panose="020B0604020202020204" pitchFamily="34" charset="0"/>
                <a:cs typeface="Arial" panose="020B0604020202020204" pitchFamily="34" charset="0"/>
              </a:rPr>
              <a:t>Foto7: glándulas que actúan en la retroalimentación (-) </a:t>
            </a:r>
          </a:p>
          <a:p>
            <a:r>
              <a:rPr lang="es-PE" sz="1200" dirty="0">
                <a:latin typeface="Arial" panose="020B0604020202020204" pitchFamily="34" charset="0"/>
                <a:cs typeface="Arial" panose="020B0604020202020204" pitchFamily="34" charset="0"/>
              </a:rPr>
              <a:t>Link: https://acortar.link/8PVgrO</a:t>
            </a:r>
          </a:p>
        </p:txBody>
      </p:sp>
    </p:spTree>
    <p:extLst>
      <p:ext uri="{BB962C8B-B14F-4D97-AF65-F5344CB8AC3E}">
        <p14:creationId xmlns:p14="http://schemas.microsoft.com/office/powerpoint/2010/main" val="21188761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73FF76-220F-DB56-B5EB-E558FACCCBCA}"/>
              </a:ext>
            </a:extLst>
          </p:cNvPr>
          <p:cNvSpPr>
            <a:spLocks noGrp="1"/>
          </p:cNvSpPr>
          <p:nvPr>
            <p:ph type="title"/>
          </p:nvPr>
        </p:nvSpPr>
        <p:spPr/>
        <p:txBody>
          <a:bodyPr/>
          <a:lstStyle/>
          <a:p>
            <a:r>
              <a:rPr lang="es-PE" dirty="0"/>
              <a:t>2. Leche de una madre:</a:t>
            </a:r>
          </a:p>
        </p:txBody>
      </p:sp>
      <p:sp>
        <p:nvSpPr>
          <p:cNvPr id="3" name="CuadroTexto 2">
            <a:extLst>
              <a:ext uri="{FF2B5EF4-FFF2-40B4-BE49-F238E27FC236}">
                <a16:creationId xmlns:a16="http://schemas.microsoft.com/office/drawing/2014/main" id="{619E36F2-DE73-F836-62D6-F0114A023B1B}"/>
              </a:ext>
            </a:extLst>
          </p:cNvPr>
          <p:cNvSpPr txBox="1"/>
          <p:nvPr/>
        </p:nvSpPr>
        <p:spPr>
          <a:xfrm>
            <a:off x="6096000" y="1456346"/>
            <a:ext cx="3532339" cy="1323439"/>
          </a:xfrm>
          <a:prstGeom prst="rect">
            <a:avLst/>
          </a:prstGeom>
          <a:noFill/>
        </p:spPr>
        <p:txBody>
          <a:bodyPr wrap="square" rtlCol="0">
            <a:spAutoFit/>
          </a:bodyPr>
          <a:lstStyle/>
          <a:p>
            <a:pPr marL="285750" indent="-285750" algn="just">
              <a:buFont typeface="Arial" panose="020B0604020202020204" pitchFamily="34" charset="0"/>
              <a:buChar char="•"/>
            </a:pPr>
            <a:r>
              <a:rPr lang="es-PE" sz="1600" dirty="0">
                <a:latin typeface="Arial" panose="020B0604020202020204" pitchFamily="34" charset="0"/>
                <a:cs typeface="Arial" panose="020B0604020202020204" pitchFamily="34" charset="0"/>
              </a:rPr>
              <a:t>El bebé al tomar la leche, los mensajeros en el nervio del pezón hacen que la glándula pituitaria secrete una hormona llamada prolactina.</a:t>
            </a:r>
          </a:p>
        </p:txBody>
      </p:sp>
      <p:pic>
        <p:nvPicPr>
          <p:cNvPr id="4098" name="Picture 2" descr="▷ Retroalimentación positiva y negativa en el sistema nervioso simpático y  parasimpático - Estudyando">
            <a:extLst>
              <a:ext uri="{FF2B5EF4-FFF2-40B4-BE49-F238E27FC236}">
                <a16:creationId xmlns:a16="http://schemas.microsoft.com/office/drawing/2014/main" id="{F21D2589-AB73-3866-80E4-FFB86505FD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8307" y="1321225"/>
            <a:ext cx="4606752" cy="2610493"/>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SISTEMA ENDOCRINO. Departamento de Ciencias. III Medio Biología Electivo.  Profesora Stephany Díaz - PDF Descargar libre">
            <a:extLst>
              <a:ext uri="{FF2B5EF4-FFF2-40B4-BE49-F238E27FC236}">
                <a16:creationId xmlns:a16="http://schemas.microsoft.com/office/drawing/2014/main" id="{23F1F2BE-BD65-1EEF-9556-255E7A2171C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28789" y="2946551"/>
            <a:ext cx="3720491" cy="3428555"/>
          </a:xfrm>
          <a:prstGeom prst="rect">
            <a:avLst/>
          </a:prstGeom>
          <a:noFill/>
          <a:extLst>
            <a:ext uri="{909E8E84-426E-40DD-AFC4-6F175D3DCCD1}">
              <a14:hiddenFill xmlns:a14="http://schemas.microsoft.com/office/drawing/2010/main">
                <a:solidFill>
                  <a:srgbClr val="FFFFFF"/>
                </a:solidFill>
              </a14:hiddenFill>
            </a:ext>
          </a:extLst>
        </p:spPr>
      </p:pic>
      <p:sp>
        <p:nvSpPr>
          <p:cNvPr id="8" name="CuadroTexto 7">
            <a:extLst>
              <a:ext uri="{FF2B5EF4-FFF2-40B4-BE49-F238E27FC236}">
                <a16:creationId xmlns:a16="http://schemas.microsoft.com/office/drawing/2014/main" id="{3839A77F-D028-BD94-EB3C-9E8D268B20C1}"/>
              </a:ext>
            </a:extLst>
          </p:cNvPr>
          <p:cNvSpPr txBox="1"/>
          <p:nvPr/>
        </p:nvSpPr>
        <p:spPr>
          <a:xfrm>
            <a:off x="868307" y="4068626"/>
            <a:ext cx="5507793" cy="461665"/>
          </a:xfrm>
          <a:prstGeom prst="rect">
            <a:avLst/>
          </a:prstGeom>
          <a:noFill/>
        </p:spPr>
        <p:txBody>
          <a:bodyPr wrap="square" rtlCol="0">
            <a:spAutoFit/>
          </a:bodyPr>
          <a:lstStyle/>
          <a:p>
            <a:r>
              <a:rPr lang="es-PE" sz="1200" dirty="0">
                <a:latin typeface="Arial" panose="020B0604020202020204" pitchFamily="34" charset="0"/>
                <a:cs typeface="Arial" panose="020B0604020202020204" pitchFamily="34" charset="0"/>
              </a:rPr>
              <a:t>Foto10: Glándula mamaria</a:t>
            </a:r>
          </a:p>
          <a:p>
            <a:r>
              <a:rPr lang="es-PE" sz="1200" dirty="0">
                <a:latin typeface="Arial" panose="020B0604020202020204" pitchFamily="34" charset="0"/>
                <a:cs typeface="Arial" panose="020B0604020202020204" pitchFamily="34" charset="0"/>
              </a:rPr>
              <a:t>Link: https://acortar.link/8PVgrpltpO</a:t>
            </a:r>
          </a:p>
        </p:txBody>
      </p:sp>
      <p:sp>
        <p:nvSpPr>
          <p:cNvPr id="9" name="CuadroTexto 8">
            <a:extLst>
              <a:ext uri="{FF2B5EF4-FFF2-40B4-BE49-F238E27FC236}">
                <a16:creationId xmlns:a16="http://schemas.microsoft.com/office/drawing/2014/main" id="{AF83FD99-DDA2-1CA2-E89B-BA0F847DC7BB}"/>
              </a:ext>
            </a:extLst>
          </p:cNvPr>
          <p:cNvSpPr txBox="1"/>
          <p:nvPr/>
        </p:nvSpPr>
        <p:spPr>
          <a:xfrm>
            <a:off x="6520105" y="6375106"/>
            <a:ext cx="5507793" cy="461665"/>
          </a:xfrm>
          <a:prstGeom prst="rect">
            <a:avLst/>
          </a:prstGeom>
          <a:noFill/>
        </p:spPr>
        <p:txBody>
          <a:bodyPr wrap="square" rtlCol="0">
            <a:spAutoFit/>
          </a:bodyPr>
          <a:lstStyle/>
          <a:p>
            <a:r>
              <a:rPr lang="es-PE" sz="1200">
                <a:latin typeface="Arial" panose="020B0604020202020204" pitchFamily="34" charset="0"/>
                <a:cs typeface="Arial" panose="020B0604020202020204" pitchFamily="34" charset="0"/>
              </a:rPr>
              <a:t>Foto11:</a:t>
            </a:r>
            <a:r>
              <a:rPr lang="es-PE" sz="1200" dirty="0">
                <a:latin typeface="Arial" panose="020B0604020202020204" pitchFamily="34" charset="0"/>
                <a:cs typeface="Arial" panose="020B0604020202020204" pitchFamily="34" charset="0"/>
              </a:rPr>
              <a:t>Hormonas y glándulas que actúan el la lactancia</a:t>
            </a:r>
          </a:p>
          <a:p>
            <a:r>
              <a:rPr lang="es-PE" sz="1200" dirty="0">
                <a:latin typeface="Arial" panose="020B0604020202020204" pitchFamily="34" charset="0"/>
                <a:cs typeface="Arial" panose="020B0604020202020204" pitchFamily="34" charset="0"/>
              </a:rPr>
              <a:t>Link: https://acortar.link/19PVgrqeO</a:t>
            </a:r>
          </a:p>
        </p:txBody>
      </p:sp>
    </p:spTree>
    <p:extLst>
      <p:ext uri="{BB962C8B-B14F-4D97-AF65-F5344CB8AC3E}">
        <p14:creationId xmlns:p14="http://schemas.microsoft.com/office/powerpoint/2010/main" val="383572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633CE7-10A8-441F-EB87-C92962E8881D}"/>
              </a:ext>
            </a:extLst>
          </p:cNvPr>
          <p:cNvSpPr>
            <a:spLocks noGrp="1"/>
          </p:cNvSpPr>
          <p:nvPr>
            <p:ph type="title"/>
          </p:nvPr>
        </p:nvSpPr>
        <p:spPr/>
        <p:txBody>
          <a:bodyPr/>
          <a:lstStyle/>
          <a:p>
            <a:r>
              <a:rPr lang="es-PE" dirty="0"/>
              <a:t>Conclusiones:</a:t>
            </a:r>
          </a:p>
        </p:txBody>
      </p:sp>
      <p:sp>
        <p:nvSpPr>
          <p:cNvPr id="3" name="Marcador de contenido 2">
            <a:extLst>
              <a:ext uri="{FF2B5EF4-FFF2-40B4-BE49-F238E27FC236}">
                <a16:creationId xmlns:a16="http://schemas.microsoft.com/office/drawing/2014/main" id="{B07ECE5E-2E29-1EBF-EA1C-7376E12D351A}"/>
              </a:ext>
            </a:extLst>
          </p:cNvPr>
          <p:cNvSpPr>
            <a:spLocks noGrp="1"/>
          </p:cNvSpPr>
          <p:nvPr>
            <p:ph idx="1"/>
          </p:nvPr>
        </p:nvSpPr>
        <p:spPr>
          <a:xfrm>
            <a:off x="1854780" y="1647022"/>
            <a:ext cx="6437450" cy="3880773"/>
          </a:xfrm>
        </p:spPr>
        <p:txBody>
          <a:bodyPr>
            <a:normAutofit/>
          </a:bodyPr>
          <a:lstStyle/>
          <a:p>
            <a:pPr algn="just">
              <a:buFont typeface="+mj-lt"/>
              <a:buAutoNum type="arabicPeriod"/>
            </a:pPr>
            <a:r>
              <a:rPr lang="es-PE" sz="1600" dirty="0">
                <a:latin typeface="Arial" panose="020B0604020202020204" pitchFamily="34" charset="0"/>
                <a:cs typeface="Arial" panose="020B0604020202020204" pitchFamily="34" charset="0"/>
              </a:rPr>
              <a:t>En conclusión, la retroalimentación positiva ocurre cuando un producto causa efecto para disminuir su propia producción.</a:t>
            </a:r>
          </a:p>
          <a:p>
            <a:pPr algn="just">
              <a:buFont typeface="+mj-lt"/>
              <a:buAutoNum type="arabicPeriod"/>
            </a:pPr>
            <a:r>
              <a:rPr lang="es-ES" sz="1600" dirty="0">
                <a:solidFill>
                  <a:srgbClr val="202124"/>
                </a:solidFill>
                <a:effectLst/>
                <a:latin typeface="Arial" panose="020B0604020202020204" pitchFamily="34" charset="0"/>
                <a:cs typeface="Arial" panose="020B0604020202020204" pitchFamily="34" charset="0"/>
              </a:rPr>
              <a:t>La retroalimentación negativa ocurre cuando un producto causa un efecto para disminuir su propia producción. Este tipo de retroalimentación vuelve las cosas a la normalidad cuando comienzan a volverse muy extremas. La glándula tiroides es un buen ejemplo de este tipo de regulación.</a:t>
            </a:r>
          </a:p>
          <a:p>
            <a:pPr algn="just">
              <a:buFont typeface="+mj-lt"/>
              <a:buAutoNum type="arabicPeriod"/>
            </a:pPr>
            <a:r>
              <a:rPr lang="es-ES" sz="1600" dirty="0">
                <a:solidFill>
                  <a:srgbClr val="202124"/>
                </a:solidFill>
                <a:effectLst/>
                <a:latin typeface="Arial" panose="020B0604020202020204" pitchFamily="34" charset="0"/>
                <a:cs typeface="Arial" panose="020B0604020202020204" pitchFamily="34" charset="0"/>
              </a:rPr>
              <a:t>Retroalimentación positiva</a:t>
            </a:r>
            <a:r>
              <a:rPr lang="es-ES" sz="1600" dirty="0">
                <a:solidFill>
                  <a:srgbClr val="202124"/>
                </a:solidFill>
                <a:latin typeface="Arial" panose="020B0604020202020204" pitchFamily="34" charset="0"/>
                <a:cs typeface="Arial" panose="020B0604020202020204" pitchFamily="34" charset="0"/>
              </a:rPr>
              <a:t> ocurre cuando </a:t>
            </a:r>
            <a:r>
              <a:rPr lang="es-ES" sz="1600" dirty="0">
                <a:solidFill>
                  <a:srgbClr val="202124"/>
                </a:solidFill>
                <a:effectLst/>
                <a:latin typeface="Arial" panose="020B0604020202020204" pitchFamily="34" charset="0"/>
                <a:cs typeface="Arial" panose="020B0604020202020204" pitchFamily="34" charset="0"/>
              </a:rPr>
              <a:t> un estímulo inicial, responde potenciando o amplificando la reacción del organismo. Esto puede ocurrir como consecuencia de una deficiencia o exceso de algún factor en el organismo.</a:t>
            </a:r>
            <a:endParaRPr lang="es-PE"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18573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633CE7-10A8-441F-EB87-C92962E8881D}"/>
              </a:ext>
            </a:extLst>
          </p:cNvPr>
          <p:cNvSpPr>
            <a:spLocks noGrp="1"/>
          </p:cNvSpPr>
          <p:nvPr>
            <p:ph type="title"/>
          </p:nvPr>
        </p:nvSpPr>
        <p:spPr/>
        <p:txBody>
          <a:bodyPr/>
          <a:lstStyle/>
          <a:p>
            <a:r>
              <a:rPr lang="es-PE" dirty="0"/>
              <a:t>Referencias:</a:t>
            </a:r>
          </a:p>
        </p:txBody>
      </p:sp>
      <p:pic>
        <p:nvPicPr>
          <p:cNvPr id="5" name="Imagen 4">
            <a:extLst>
              <a:ext uri="{FF2B5EF4-FFF2-40B4-BE49-F238E27FC236}">
                <a16:creationId xmlns:a16="http://schemas.microsoft.com/office/drawing/2014/main" id="{645E3972-E7C8-7C67-A456-F6AF83F892DA}"/>
              </a:ext>
            </a:extLst>
          </p:cNvPr>
          <p:cNvPicPr>
            <a:picLocks noChangeAspect="1"/>
          </p:cNvPicPr>
          <p:nvPr/>
        </p:nvPicPr>
        <p:blipFill>
          <a:blip r:embed="rId2"/>
          <a:stretch>
            <a:fillRect/>
          </a:stretch>
        </p:blipFill>
        <p:spPr>
          <a:xfrm>
            <a:off x="1215024" y="1669380"/>
            <a:ext cx="7893224" cy="4111627"/>
          </a:xfrm>
          <a:prstGeom prst="rect">
            <a:avLst/>
          </a:prstGeom>
        </p:spPr>
      </p:pic>
    </p:spTree>
    <p:extLst>
      <p:ext uri="{BB962C8B-B14F-4D97-AF65-F5344CB8AC3E}">
        <p14:creationId xmlns:p14="http://schemas.microsoft.com/office/powerpoint/2010/main" val="2332728636"/>
      </p:ext>
    </p:extLst>
  </p:cSld>
  <p:clrMapOvr>
    <a:masterClrMapping/>
  </p:clrMapOvr>
</p:sld>
</file>

<file path=ppt/theme/theme1.xml><?xml version="1.0" encoding="utf-8"?>
<a:theme xmlns:a="http://schemas.openxmlformats.org/drawingml/2006/main" name="Faceta">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301</TotalTime>
  <Words>554</Words>
  <Application>Microsoft Office PowerPoint</Application>
  <PresentationFormat>Panorámica</PresentationFormat>
  <Paragraphs>49</Paragraphs>
  <Slides>9</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9</vt:i4>
      </vt:variant>
    </vt:vector>
  </HeadingPairs>
  <TitlesOfParts>
    <vt:vector size="13" baseType="lpstr">
      <vt:lpstr>Arial</vt:lpstr>
      <vt:lpstr>Trebuchet MS</vt:lpstr>
      <vt:lpstr>Wingdings 3</vt:lpstr>
      <vt:lpstr>Faceta</vt:lpstr>
      <vt:lpstr>Retroalimentación Hormonal</vt:lpstr>
      <vt:lpstr>Introducción             y      objetivos:</vt:lpstr>
      <vt:lpstr>Retroalimentación Negativa:</vt:lpstr>
      <vt:lpstr>1. Retroalimentación en la tiroides:</vt:lpstr>
      <vt:lpstr>2. Retroalimentación en el páncreas:</vt:lpstr>
      <vt:lpstr>Retroalimentación positiva:</vt:lpstr>
      <vt:lpstr>2. Leche de una madre:</vt:lpstr>
      <vt:lpstr>Conclusiones:</vt:lpstr>
      <vt:lpstr>Referencias: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Retroalimentación Hormonal</dc:title>
  <dc:creator>Juan Alonso LLontop Uceda</dc:creator>
  <cp:lastModifiedBy>Juan Alonso LLontop Uceda</cp:lastModifiedBy>
  <cp:revision>1</cp:revision>
  <dcterms:created xsi:type="dcterms:W3CDTF">2022-07-18T15:57:45Z</dcterms:created>
  <dcterms:modified xsi:type="dcterms:W3CDTF">2022-07-18T20:59:22Z</dcterms:modified>
</cp:coreProperties>
</file>