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3227ACE-0C29-43B8-A1BC-45AC7346D17C}">
          <p14:sldIdLst>
            <p14:sldId id="256"/>
            <p14:sldId id="257"/>
            <p14:sldId id="264"/>
            <p14:sldId id="259"/>
          </p14:sldIdLst>
        </p14:section>
        <p14:section name="Sección sin título" id="{2883F1D9-CDA2-4EA2-A046-1CD84A60B8FB}">
          <p14:sldIdLst>
            <p14:sldId id="260"/>
            <p14:sldId id="261"/>
            <p14:sldId id="265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1E153-91B7-45F5-8980-3A9D04B1C7A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F2FF884-E1F5-42A9-A761-69EBED3F6F05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Partes:</a:t>
          </a:r>
        </a:p>
        <a:p>
          <a:pPr algn="l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Pabellón 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auricular.</a:t>
          </a:r>
          <a:endParaRPr lang="es-ES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Conducto auditivo externo.</a:t>
          </a:r>
        </a:p>
        <a:p>
          <a:pPr algn="l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Membrana timpánica.</a:t>
          </a:r>
        </a:p>
      </dgm:t>
    </dgm:pt>
    <dgm:pt modelId="{C60396B3-5BA7-48CA-9F76-71878A21E139}" type="parTrans" cxnId="{DDFB9075-771B-46D8-AC72-6BE00D58A875}">
      <dgm:prSet/>
      <dgm:spPr/>
      <dgm:t>
        <a:bodyPr/>
        <a:lstStyle/>
        <a:p>
          <a:endParaRPr lang="es-ES"/>
        </a:p>
      </dgm:t>
    </dgm:pt>
    <dgm:pt modelId="{9746C1BF-F75E-4A80-8635-D181ED07D2F1}" type="sibTrans" cxnId="{DDFB9075-771B-46D8-AC72-6BE00D58A875}">
      <dgm:prSet/>
      <dgm:spPr/>
      <dgm:t>
        <a:bodyPr/>
        <a:lstStyle/>
        <a:p>
          <a:endParaRPr lang="es-ES"/>
        </a:p>
      </dgm:t>
    </dgm:pt>
    <dgm:pt modelId="{96666C92-177F-45DE-8CA0-A6F9D5144BB1}">
      <dgm:prSet phldrT="[Texto]"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Partes:</a:t>
          </a:r>
        </a:p>
        <a:p>
          <a:pPr algn="l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Cavidad timpánica.</a:t>
          </a:r>
        </a:p>
        <a:p>
          <a:pPr algn="l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Huesillos del oído.</a:t>
          </a:r>
        </a:p>
        <a:p>
          <a:pPr algn="l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Tuba auditiva.</a:t>
          </a:r>
        </a:p>
        <a:p>
          <a:pPr algn="l"/>
          <a:endParaRPr lang="es-ES" sz="20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BEFDD8-63BB-4CE9-8DB7-C1E189B9C0B2}" type="parTrans" cxnId="{2E2EF05A-85BE-4ABC-8E3E-25BCDF46891D}">
      <dgm:prSet/>
      <dgm:spPr/>
      <dgm:t>
        <a:bodyPr/>
        <a:lstStyle/>
        <a:p>
          <a:endParaRPr lang="es-ES"/>
        </a:p>
      </dgm:t>
    </dgm:pt>
    <dgm:pt modelId="{6C00913A-BC39-4FE5-977A-2B15BD211B69}" type="sibTrans" cxnId="{2E2EF05A-85BE-4ABC-8E3E-25BCDF46891D}">
      <dgm:prSet/>
      <dgm:spPr/>
      <dgm:t>
        <a:bodyPr/>
        <a:lstStyle/>
        <a:p>
          <a:endParaRPr lang="es-ES"/>
        </a:p>
      </dgm:t>
    </dgm:pt>
    <dgm:pt modelId="{7BCFB36C-D0D9-4F88-AF24-5362C6F199BA}">
      <dgm:prSet phldrT="[Texto]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Partes:</a:t>
          </a:r>
        </a:p>
        <a:p>
          <a:pPr algn="l"/>
          <a:r>
            <a:rPr lang="es-E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Laberinto óseo.</a:t>
          </a:r>
        </a:p>
        <a:p>
          <a:pPr algn="l"/>
          <a:r>
            <a:rPr lang="es-E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Laberinto membranoso</a:t>
          </a:r>
          <a:r>
            <a:rPr lang="es-E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A056EF7B-9297-430F-904F-595517DC8A6C}" type="parTrans" cxnId="{8828EB71-A6B5-4440-96EB-072D036EB9D3}">
      <dgm:prSet/>
      <dgm:spPr/>
      <dgm:t>
        <a:bodyPr/>
        <a:lstStyle/>
        <a:p>
          <a:endParaRPr lang="es-ES"/>
        </a:p>
      </dgm:t>
    </dgm:pt>
    <dgm:pt modelId="{0BBF323A-DBD4-4709-BEE7-9BA79321D486}" type="sibTrans" cxnId="{8828EB71-A6B5-4440-96EB-072D036EB9D3}">
      <dgm:prSet/>
      <dgm:spPr/>
      <dgm:t>
        <a:bodyPr/>
        <a:lstStyle/>
        <a:p>
          <a:endParaRPr lang="es-ES"/>
        </a:p>
      </dgm:t>
    </dgm:pt>
    <dgm:pt modelId="{B9F95C71-45D9-48E2-846D-E65682BC2D5E}" type="pres">
      <dgm:prSet presAssocID="{1BF1E153-91B7-45F5-8980-3A9D04B1C7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9D59D4B-6959-4375-8F19-7DFC8E3FF9E7}" type="pres">
      <dgm:prSet presAssocID="{1BF1E153-91B7-45F5-8980-3A9D04B1C7A6}" presName="bkgdShp" presStyleLbl="alignAccFollowNode1" presStyleIdx="0" presStyleCnt="1" custLinFactNeighborX="13852" custLinFactNeighborY="-1151"/>
      <dgm:spPr>
        <a:gradFill flip="none" rotWithShape="0">
          <a:gsLst>
            <a:gs pos="0">
              <a:schemeClr val="accent2">
                <a:lumMod val="50000"/>
              </a:schemeClr>
            </a:gs>
            <a:gs pos="50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0800000" scaled="1"/>
          <a:tileRect/>
        </a:gradFill>
        <a:ln>
          <a:solidFill>
            <a:schemeClr val="tx1">
              <a:alpha val="90000"/>
            </a:schemeClr>
          </a:solidFill>
        </a:ln>
      </dgm:spPr>
    </dgm:pt>
    <dgm:pt modelId="{059EC4CA-0511-4EE8-BFDA-DCCFE9A1B986}" type="pres">
      <dgm:prSet presAssocID="{1BF1E153-91B7-45F5-8980-3A9D04B1C7A6}" presName="linComp" presStyleCnt="0"/>
      <dgm:spPr/>
    </dgm:pt>
    <dgm:pt modelId="{15BF5419-199D-4408-8A7B-B1E20FAFFE64}" type="pres">
      <dgm:prSet presAssocID="{3F2FF884-E1F5-42A9-A761-69EBED3F6F05}" presName="compNode" presStyleCnt="0"/>
      <dgm:spPr/>
    </dgm:pt>
    <dgm:pt modelId="{DCAA0057-6104-49A7-99FA-86E105B4126E}" type="pres">
      <dgm:prSet presAssocID="{3F2FF884-E1F5-42A9-A761-69EBED3F6F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538113-B82C-43E7-9462-2F45BCBF4286}" type="pres">
      <dgm:prSet presAssocID="{3F2FF884-E1F5-42A9-A761-69EBED3F6F05}" presName="invisiNode" presStyleLbl="node1" presStyleIdx="0" presStyleCnt="3"/>
      <dgm:spPr/>
    </dgm:pt>
    <dgm:pt modelId="{995A4B50-11EF-41EF-BDAB-F58A28A94664}" type="pres">
      <dgm:prSet presAssocID="{3F2FF884-E1F5-42A9-A761-69EBED3F6F05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EC410824-4207-43D9-B432-6DBBE9033888}" type="pres">
      <dgm:prSet presAssocID="{9746C1BF-F75E-4A80-8635-D181ED07D2F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017E5A5-7276-4E29-9337-AB49BBC0ACBD}" type="pres">
      <dgm:prSet presAssocID="{96666C92-177F-45DE-8CA0-A6F9D5144BB1}" presName="compNode" presStyleCnt="0"/>
      <dgm:spPr/>
    </dgm:pt>
    <dgm:pt modelId="{51074F96-67EE-4FB7-A7E0-DF420B879CFC}" type="pres">
      <dgm:prSet presAssocID="{96666C92-177F-45DE-8CA0-A6F9D5144B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DAF5F5-747C-4B29-8037-2C8536A7C7EC}" type="pres">
      <dgm:prSet presAssocID="{96666C92-177F-45DE-8CA0-A6F9D5144BB1}" presName="invisiNode" presStyleLbl="node1" presStyleIdx="1" presStyleCnt="3"/>
      <dgm:spPr/>
    </dgm:pt>
    <dgm:pt modelId="{15087560-6162-4855-9951-C7832A790CAF}" type="pres">
      <dgm:prSet presAssocID="{96666C92-177F-45DE-8CA0-A6F9D5144BB1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1A04C687-3312-46B8-AE80-46E357DF9D73}" type="pres">
      <dgm:prSet presAssocID="{6C00913A-BC39-4FE5-977A-2B15BD211B6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60DDAA7-D95B-4774-B358-2E6962318ABC}" type="pres">
      <dgm:prSet presAssocID="{7BCFB36C-D0D9-4F88-AF24-5362C6F199BA}" presName="compNode" presStyleCnt="0"/>
      <dgm:spPr/>
    </dgm:pt>
    <dgm:pt modelId="{C7FE562C-38F5-430C-84A8-F8A29DC5F962}" type="pres">
      <dgm:prSet presAssocID="{7BCFB36C-D0D9-4F88-AF24-5362C6F199BA}" presName="node" presStyleLbl="node1" presStyleIdx="2" presStyleCnt="3" custLinFactNeighborX="464" custLinFactNeighborY="-7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F70FE4-008E-4508-835B-348AE3981785}" type="pres">
      <dgm:prSet presAssocID="{7BCFB36C-D0D9-4F88-AF24-5362C6F199BA}" presName="invisiNode" presStyleLbl="node1" presStyleIdx="2" presStyleCnt="3"/>
      <dgm:spPr/>
    </dgm:pt>
    <dgm:pt modelId="{D508A422-C2AB-4FA7-8D80-6A9DC17F364A}" type="pres">
      <dgm:prSet presAssocID="{7BCFB36C-D0D9-4F88-AF24-5362C6F199BA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</dgm:ptLst>
  <dgm:cxnLst>
    <dgm:cxn modelId="{0695AD0D-FE7D-4D4C-8C19-846A206E9B91}" type="presOf" srcId="{9746C1BF-F75E-4A80-8635-D181ED07D2F1}" destId="{EC410824-4207-43D9-B432-6DBBE9033888}" srcOrd="0" destOrd="0" presId="urn:microsoft.com/office/officeart/2005/8/layout/pList2"/>
    <dgm:cxn modelId="{F2B400B8-A6B3-4C02-9A57-82EC39B537B8}" type="presOf" srcId="{6C00913A-BC39-4FE5-977A-2B15BD211B69}" destId="{1A04C687-3312-46B8-AE80-46E357DF9D73}" srcOrd="0" destOrd="0" presId="urn:microsoft.com/office/officeart/2005/8/layout/pList2"/>
    <dgm:cxn modelId="{6AA98407-0F57-404F-B4F9-9B914E44CD08}" type="presOf" srcId="{96666C92-177F-45DE-8CA0-A6F9D5144BB1}" destId="{51074F96-67EE-4FB7-A7E0-DF420B879CFC}" srcOrd="0" destOrd="0" presId="urn:microsoft.com/office/officeart/2005/8/layout/pList2"/>
    <dgm:cxn modelId="{8828EB71-A6B5-4440-96EB-072D036EB9D3}" srcId="{1BF1E153-91B7-45F5-8980-3A9D04B1C7A6}" destId="{7BCFB36C-D0D9-4F88-AF24-5362C6F199BA}" srcOrd="2" destOrd="0" parTransId="{A056EF7B-9297-430F-904F-595517DC8A6C}" sibTransId="{0BBF323A-DBD4-4709-BEE7-9BA79321D486}"/>
    <dgm:cxn modelId="{DDFB9075-771B-46D8-AC72-6BE00D58A875}" srcId="{1BF1E153-91B7-45F5-8980-3A9D04B1C7A6}" destId="{3F2FF884-E1F5-42A9-A761-69EBED3F6F05}" srcOrd="0" destOrd="0" parTransId="{C60396B3-5BA7-48CA-9F76-71878A21E139}" sibTransId="{9746C1BF-F75E-4A80-8635-D181ED07D2F1}"/>
    <dgm:cxn modelId="{23E815BD-5505-469B-AF69-EB5D80B99A31}" type="presOf" srcId="{3F2FF884-E1F5-42A9-A761-69EBED3F6F05}" destId="{DCAA0057-6104-49A7-99FA-86E105B4126E}" srcOrd="0" destOrd="0" presId="urn:microsoft.com/office/officeart/2005/8/layout/pList2"/>
    <dgm:cxn modelId="{2E2EF05A-85BE-4ABC-8E3E-25BCDF46891D}" srcId="{1BF1E153-91B7-45F5-8980-3A9D04B1C7A6}" destId="{96666C92-177F-45DE-8CA0-A6F9D5144BB1}" srcOrd="1" destOrd="0" parTransId="{DFBEFDD8-63BB-4CE9-8DB7-C1E189B9C0B2}" sibTransId="{6C00913A-BC39-4FE5-977A-2B15BD211B69}"/>
    <dgm:cxn modelId="{67A65234-8168-4AFD-AB7E-3E7BA3FA3A7E}" type="presOf" srcId="{7BCFB36C-D0D9-4F88-AF24-5362C6F199BA}" destId="{C7FE562C-38F5-430C-84A8-F8A29DC5F962}" srcOrd="0" destOrd="0" presId="urn:microsoft.com/office/officeart/2005/8/layout/pList2"/>
    <dgm:cxn modelId="{A23F9E97-51F1-4A42-A0CD-DDA7F0EC4262}" type="presOf" srcId="{1BF1E153-91B7-45F5-8980-3A9D04B1C7A6}" destId="{B9F95C71-45D9-48E2-846D-E65682BC2D5E}" srcOrd="0" destOrd="0" presId="urn:microsoft.com/office/officeart/2005/8/layout/pList2"/>
    <dgm:cxn modelId="{D0A9D7AC-0136-460F-B31F-2439C4DF9740}" type="presParOf" srcId="{B9F95C71-45D9-48E2-846D-E65682BC2D5E}" destId="{D9D59D4B-6959-4375-8F19-7DFC8E3FF9E7}" srcOrd="0" destOrd="0" presId="urn:microsoft.com/office/officeart/2005/8/layout/pList2"/>
    <dgm:cxn modelId="{2B46596E-034E-4E33-8BA1-21721EBAAA8A}" type="presParOf" srcId="{B9F95C71-45D9-48E2-846D-E65682BC2D5E}" destId="{059EC4CA-0511-4EE8-BFDA-DCCFE9A1B986}" srcOrd="1" destOrd="0" presId="urn:microsoft.com/office/officeart/2005/8/layout/pList2"/>
    <dgm:cxn modelId="{46015CB1-7629-428C-851D-0D3D1FE4A4BB}" type="presParOf" srcId="{059EC4CA-0511-4EE8-BFDA-DCCFE9A1B986}" destId="{15BF5419-199D-4408-8A7B-B1E20FAFFE64}" srcOrd="0" destOrd="0" presId="urn:microsoft.com/office/officeart/2005/8/layout/pList2"/>
    <dgm:cxn modelId="{2EF700A4-DFE2-43B9-BCB6-622BAB2431AA}" type="presParOf" srcId="{15BF5419-199D-4408-8A7B-B1E20FAFFE64}" destId="{DCAA0057-6104-49A7-99FA-86E105B4126E}" srcOrd="0" destOrd="0" presId="urn:microsoft.com/office/officeart/2005/8/layout/pList2"/>
    <dgm:cxn modelId="{C6B03047-A0F3-408A-8C70-B9C228132FE8}" type="presParOf" srcId="{15BF5419-199D-4408-8A7B-B1E20FAFFE64}" destId="{89538113-B82C-43E7-9462-2F45BCBF4286}" srcOrd="1" destOrd="0" presId="urn:microsoft.com/office/officeart/2005/8/layout/pList2"/>
    <dgm:cxn modelId="{7ECAA0F9-F763-462D-8E63-A3017A9684A3}" type="presParOf" srcId="{15BF5419-199D-4408-8A7B-B1E20FAFFE64}" destId="{995A4B50-11EF-41EF-BDAB-F58A28A94664}" srcOrd="2" destOrd="0" presId="urn:microsoft.com/office/officeart/2005/8/layout/pList2"/>
    <dgm:cxn modelId="{85865A31-C976-4302-B401-CCC85C732E76}" type="presParOf" srcId="{059EC4CA-0511-4EE8-BFDA-DCCFE9A1B986}" destId="{EC410824-4207-43D9-B432-6DBBE9033888}" srcOrd="1" destOrd="0" presId="urn:microsoft.com/office/officeart/2005/8/layout/pList2"/>
    <dgm:cxn modelId="{9A6D9BCA-1920-4578-9529-D4656BCF39B3}" type="presParOf" srcId="{059EC4CA-0511-4EE8-BFDA-DCCFE9A1B986}" destId="{1017E5A5-7276-4E29-9337-AB49BBC0ACBD}" srcOrd="2" destOrd="0" presId="urn:microsoft.com/office/officeart/2005/8/layout/pList2"/>
    <dgm:cxn modelId="{9A409A7D-61E8-4135-B913-7AFDAE44BE6B}" type="presParOf" srcId="{1017E5A5-7276-4E29-9337-AB49BBC0ACBD}" destId="{51074F96-67EE-4FB7-A7E0-DF420B879CFC}" srcOrd="0" destOrd="0" presId="urn:microsoft.com/office/officeart/2005/8/layout/pList2"/>
    <dgm:cxn modelId="{349AC860-B1B5-4404-93AD-6CCFA3828000}" type="presParOf" srcId="{1017E5A5-7276-4E29-9337-AB49BBC0ACBD}" destId="{C9DAF5F5-747C-4B29-8037-2C8536A7C7EC}" srcOrd="1" destOrd="0" presId="urn:microsoft.com/office/officeart/2005/8/layout/pList2"/>
    <dgm:cxn modelId="{ECAAFFE7-2447-4278-B28C-7446CA5A9A17}" type="presParOf" srcId="{1017E5A5-7276-4E29-9337-AB49BBC0ACBD}" destId="{15087560-6162-4855-9951-C7832A790CAF}" srcOrd="2" destOrd="0" presId="urn:microsoft.com/office/officeart/2005/8/layout/pList2"/>
    <dgm:cxn modelId="{026E8F44-3935-43EC-9A84-95932908BFB7}" type="presParOf" srcId="{059EC4CA-0511-4EE8-BFDA-DCCFE9A1B986}" destId="{1A04C687-3312-46B8-AE80-46E357DF9D73}" srcOrd="3" destOrd="0" presId="urn:microsoft.com/office/officeart/2005/8/layout/pList2"/>
    <dgm:cxn modelId="{B40E6271-FE19-4F3E-A19F-2C40C93C0FA1}" type="presParOf" srcId="{059EC4CA-0511-4EE8-BFDA-DCCFE9A1B986}" destId="{860DDAA7-D95B-4774-B358-2E6962318ABC}" srcOrd="4" destOrd="0" presId="urn:microsoft.com/office/officeart/2005/8/layout/pList2"/>
    <dgm:cxn modelId="{7C059FD7-B142-41EC-B54E-1708CA71ECEA}" type="presParOf" srcId="{860DDAA7-D95B-4774-B358-2E6962318ABC}" destId="{C7FE562C-38F5-430C-84A8-F8A29DC5F962}" srcOrd="0" destOrd="0" presId="urn:microsoft.com/office/officeart/2005/8/layout/pList2"/>
    <dgm:cxn modelId="{58F8C831-D6D6-41C8-B6B5-E606AFDAFFD6}" type="presParOf" srcId="{860DDAA7-D95B-4774-B358-2E6962318ABC}" destId="{BDF70FE4-008E-4508-835B-348AE3981785}" srcOrd="1" destOrd="0" presId="urn:microsoft.com/office/officeart/2005/8/layout/pList2"/>
    <dgm:cxn modelId="{98E37101-974C-4406-ACD1-BD6998176003}" type="presParOf" srcId="{860DDAA7-D95B-4774-B358-2E6962318ABC}" destId="{D508A422-C2AB-4FA7-8D80-6A9DC17F364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59D4B-6959-4375-8F19-7DFC8E3FF9E7}">
      <dsp:nvSpPr>
        <dsp:cNvPr id="0" name=""/>
        <dsp:cNvSpPr/>
      </dsp:nvSpPr>
      <dsp:spPr>
        <a:xfrm>
          <a:off x="0" y="0"/>
          <a:ext cx="6749935" cy="211725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50000"/>
              </a:schemeClr>
            </a:gs>
            <a:gs pos="50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0800000" scaled="1"/>
          <a:tileRect/>
        </a:gra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A4B50-11EF-41EF-BDAB-F58A28A94664}">
      <dsp:nvSpPr>
        <dsp:cNvPr id="0" name=""/>
        <dsp:cNvSpPr/>
      </dsp:nvSpPr>
      <dsp:spPr>
        <a:xfrm>
          <a:off x="202498" y="282300"/>
          <a:ext cx="1982793" cy="15526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A0057-6104-49A7-99FA-86E105B4126E}">
      <dsp:nvSpPr>
        <dsp:cNvPr id="0" name=""/>
        <dsp:cNvSpPr/>
      </dsp:nvSpPr>
      <dsp:spPr>
        <a:xfrm rot="10800000">
          <a:off x="202498" y="2117251"/>
          <a:ext cx="1982793" cy="258775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Partes: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Pabellón 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auricular.</a:t>
          </a:r>
          <a:endParaRPr lang="es-E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Conducto auditivo externo.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Membrana timpánica.</a:t>
          </a:r>
        </a:p>
      </dsp:txBody>
      <dsp:txXfrm rot="10800000">
        <a:off x="263476" y="2117251"/>
        <a:ext cx="1860837" cy="2526773"/>
      </dsp:txXfrm>
    </dsp:sp>
    <dsp:sp modelId="{15087560-6162-4855-9951-C7832A790CAF}">
      <dsp:nvSpPr>
        <dsp:cNvPr id="0" name=""/>
        <dsp:cNvSpPr/>
      </dsp:nvSpPr>
      <dsp:spPr>
        <a:xfrm>
          <a:off x="2383570" y="282300"/>
          <a:ext cx="1982793" cy="15526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74F96-67EE-4FB7-A7E0-DF420B879CFC}">
      <dsp:nvSpPr>
        <dsp:cNvPr id="0" name=""/>
        <dsp:cNvSpPr/>
      </dsp:nvSpPr>
      <dsp:spPr>
        <a:xfrm rot="10800000">
          <a:off x="2383570" y="2117251"/>
          <a:ext cx="1982793" cy="258775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Partes: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Cavidad timpánica.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Huesillos del oído.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Tuba auditiva.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44548" y="2117251"/>
        <a:ext cx="1860837" cy="2526773"/>
      </dsp:txXfrm>
    </dsp:sp>
    <dsp:sp modelId="{D508A422-C2AB-4FA7-8D80-6A9DC17F364A}">
      <dsp:nvSpPr>
        <dsp:cNvPr id="0" name=""/>
        <dsp:cNvSpPr/>
      </dsp:nvSpPr>
      <dsp:spPr>
        <a:xfrm>
          <a:off x="4564643" y="282300"/>
          <a:ext cx="1982793" cy="15526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E562C-38F5-430C-84A8-F8A29DC5F962}">
      <dsp:nvSpPr>
        <dsp:cNvPr id="0" name=""/>
        <dsp:cNvSpPr/>
      </dsp:nvSpPr>
      <dsp:spPr>
        <a:xfrm rot="10800000">
          <a:off x="4573843" y="2099111"/>
          <a:ext cx="1982793" cy="258775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Partes: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Laberinto óseo.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Laberinto membranoso</a:t>
          </a:r>
          <a:r>
            <a:rPr lang="es-E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10800000">
        <a:off x="4634821" y="2099111"/>
        <a:ext cx="1860837" cy="2526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0D14-52C7-4C28-A926-F392B619E82D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0C99-112A-4E1B-9DA0-F35121ADAA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4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0D14-52C7-4C28-A926-F392B619E82D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0C99-112A-4E1B-9DA0-F35121ADAA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7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0D14-52C7-4C28-A926-F392B619E82D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0C99-112A-4E1B-9DA0-F35121ADAA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0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0D14-52C7-4C28-A926-F392B619E82D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0C99-112A-4E1B-9DA0-F35121ADAA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8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0D14-52C7-4C28-A926-F392B619E82D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0C99-112A-4E1B-9DA0-F35121ADAA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4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0D14-52C7-4C28-A926-F392B619E82D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0C99-112A-4E1B-9DA0-F35121ADAA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9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0D14-52C7-4C28-A926-F392B619E82D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0C99-112A-4E1B-9DA0-F35121ADAA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5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0D14-52C7-4C28-A926-F392B619E82D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0C99-112A-4E1B-9DA0-F35121ADAA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6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0D14-52C7-4C28-A926-F392B619E82D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0C99-112A-4E1B-9DA0-F35121ADAA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4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0D14-52C7-4C28-A926-F392B619E82D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0C99-112A-4E1B-9DA0-F35121ADAA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4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0D14-52C7-4C28-A926-F392B619E82D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0C99-112A-4E1B-9DA0-F35121ADAA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0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F0D14-52C7-4C28-A926-F392B619E82D}" type="datetimeFigureOut">
              <a:rPr lang="en-US" smtClean="0"/>
              <a:t>7/19/2023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0C99-112A-4E1B-9DA0-F35121ADAA3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3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dcd.nih.gov/sites/default/files/styles/content_image_large/public/2022-10/nidcd-ear-illustration-2000x1479_spanish_9-27-22-1.jpg?itok=sPpx7KE2" TargetMode="External"/><Relationship Id="rId2" Type="http://schemas.openxmlformats.org/officeDocument/2006/relationships/hyperlink" Target="https://www.audiocentros.com/wp-content/uploads/2015/10/partes-del-oido-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enhub.com/es/library/anatomia-es/oido-humano" TargetMode="External"/><Relationship Id="rId4" Type="http://schemas.openxmlformats.org/officeDocument/2006/relationships/hyperlink" Target="https://www.cotral.es/blog/prevencion-riesgos-auditivos/el-funcionamiento-del-oido-human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54895" y="371847"/>
            <a:ext cx="6543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 smtClean="0">
                <a:latin typeface="Arial Black" panose="020B0A04020102020204" pitchFamily="34" charset="0"/>
              </a:rPr>
              <a:t>EL SENTIDO DEL OÍDO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07174" y="5761265"/>
            <a:ext cx="5639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 smtClean="0">
                <a:latin typeface="Arial Black" panose="020B0A04020102020204" pitchFamily="34" charset="0"/>
              </a:rPr>
              <a:t>19 de Julio de 2023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93799" y="1489974"/>
            <a:ext cx="41571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DATOS:</a:t>
            </a:r>
            <a:b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Alumno: Emiliano Romero Ruiz</a:t>
            </a:r>
            <a:b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Curso: Ciencia y Tecnología</a:t>
            </a:r>
            <a:b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Profesor: Juan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Céspedes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Grado: 2°A  Sec.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456266" y="2260599"/>
            <a:ext cx="59267" cy="675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456265" y="2878665"/>
            <a:ext cx="59267" cy="675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1452030" y="3496731"/>
            <a:ext cx="59267" cy="675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l Oído. Sus partes y Funcionamiento - Audiocent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84" y="1214760"/>
            <a:ext cx="5179416" cy="43141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1452030" y="4114797"/>
            <a:ext cx="59267" cy="675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26055" y="1390222"/>
            <a:ext cx="7578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oído humano es un órgano complejo del sistema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auditivo, el cual nos sirve para reconocer mediante sonidos nuestro entorno.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parte de eso, permite la percepción y los movimientos de la cabeza (equilibrocepción).Está situado de manera bilateral en el cráneo. Al mismo nivel de la nariz.</a:t>
            </a:r>
            <a:b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26055" y="276597"/>
            <a:ext cx="4229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latin typeface="Arial Black" panose="020B0A04020102020204" pitchFamily="34" charset="0"/>
              </a:rPr>
              <a:t>INTRODUCCIÓN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7693" y="3923005"/>
            <a:ext cx="61653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prender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sobre la anatomía del oído humano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Entender la fisiología del sistema auditivo.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6456" y="276597"/>
            <a:ext cx="5308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latin typeface="Arial Black" panose="020B0A04020102020204" pitchFamily="34" charset="0"/>
              </a:rPr>
              <a:t>SISTEMA AUDITIVO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5685" y="1860204"/>
            <a:ext cx="40513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6"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Nosotros para oír necesitamos del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oído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el órgano del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sistema auditivo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en este hay un suceso de procesos mediante el cual convierte un sonido en información. Así mismo este se divide en tres.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76550813"/>
              </p:ext>
            </p:extLst>
          </p:nvPr>
        </p:nvGraphicFramePr>
        <p:xfrm>
          <a:off x="5095702" y="1729047"/>
          <a:ext cx="6749935" cy="4705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314807" y="1206900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OÍDO EXTERNO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684236" y="1206900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OÍDO MEDIO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803596" y="1206900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OÍDO INTERNO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8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92426" y="219447"/>
            <a:ext cx="4134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latin typeface="Arial Black" panose="020B0A04020102020204" pitchFamily="34" charset="0"/>
              </a:rPr>
              <a:t>OÍDO EXTERNO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99955" y="1333872"/>
            <a:ext cx="57634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rial "/>
              </a:rPr>
              <a:t>FUNCIÓN:</a:t>
            </a:r>
          </a:p>
          <a:p>
            <a:pPr algn="just"/>
            <a:r>
              <a:rPr lang="es-ES" sz="2000" dirty="0" smtClean="0">
                <a:latin typeface="Arial "/>
              </a:rPr>
              <a:t>El </a:t>
            </a:r>
            <a:r>
              <a:rPr lang="es-ES" sz="2000" b="1" dirty="0" smtClean="0">
                <a:latin typeface="Arial "/>
              </a:rPr>
              <a:t>oído externo </a:t>
            </a:r>
            <a:r>
              <a:rPr lang="es-ES" sz="2000" dirty="0" smtClean="0">
                <a:latin typeface="Arial "/>
              </a:rPr>
              <a:t>recibe y conduce el sonido hacia el ojo medio. Este esta formado por el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 "/>
              </a:rPr>
              <a:t>pabellón auricular</a:t>
            </a:r>
            <a:r>
              <a:rPr lang="es-ES" sz="2000" dirty="0" smtClean="0">
                <a:latin typeface="Arial "/>
              </a:rPr>
              <a:t> y el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 "/>
              </a:rPr>
              <a:t>conducto acústico externo o canal auditivo</a:t>
            </a:r>
            <a:r>
              <a:rPr lang="es-ES" sz="2000" dirty="0" smtClean="0">
                <a:latin typeface="Arial "/>
              </a:rPr>
              <a:t>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 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99955" y="3210297"/>
            <a:ext cx="5763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 "/>
              </a:rPr>
              <a:t>El </a:t>
            </a:r>
            <a:r>
              <a:rPr lang="es-ES" sz="2000" b="1" dirty="0" smtClean="0">
                <a:latin typeface="Arial "/>
              </a:rPr>
              <a:t>pabellón auricular </a:t>
            </a:r>
            <a:r>
              <a:rPr lang="es-ES" sz="2000" dirty="0" smtClean="0">
                <a:latin typeface="Arial "/>
              </a:rPr>
              <a:t>u oreja, es un tejido musculocutáneo, que colecta el sonido y lo manda al canal auditivo.</a:t>
            </a:r>
            <a:endParaRPr lang="en-US" sz="2000" dirty="0">
              <a:latin typeface="Arial 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99955" y="4359310"/>
            <a:ext cx="5763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 "/>
              </a:rPr>
              <a:t>El </a:t>
            </a:r>
            <a:r>
              <a:rPr lang="es-ES" sz="2000" b="1" dirty="0" smtClean="0">
                <a:latin typeface="Arial "/>
              </a:rPr>
              <a:t>canal auditivo </a:t>
            </a:r>
            <a:r>
              <a:rPr lang="es-ES" sz="2000" dirty="0" smtClean="0">
                <a:latin typeface="Arial "/>
              </a:rPr>
              <a:t>o tímpano, la membrana vibra cuando el sonido llega a él, provocando los movimientos de los huesillos auditivos(oído medio)</a:t>
            </a:r>
            <a:endParaRPr lang="en-US" sz="2000" dirty="0">
              <a:latin typeface="Arial 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13" y="1045311"/>
            <a:ext cx="5648153" cy="500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3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89970" y="219447"/>
            <a:ext cx="3339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latin typeface="Arial Black" panose="020B0A04020102020204" pitchFamily="34" charset="0"/>
              </a:rPr>
              <a:t>OÍDO </a:t>
            </a:r>
            <a:r>
              <a:rPr lang="es-ES" sz="3600" b="1" dirty="0" smtClean="0">
                <a:latin typeface="Arial Black" panose="020B0A04020102020204" pitchFamily="34" charset="0"/>
              </a:rPr>
              <a:t>MEDIO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3055" y="1324347"/>
            <a:ext cx="5763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rial "/>
              </a:rPr>
              <a:t>FUNCIÓN:</a:t>
            </a:r>
          </a:p>
          <a:p>
            <a:pPr algn="just"/>
            <a:r>
              <a:rPr lang="es-ES" sz="2000" dirty="0" smtClean="0">
                <a:latin typeface="Arial "/>
              </a:rPr>
              <a:t>El </a:t>
            </a:r>
            <a:r>
              <a:rPr lang="es-ES" sz="2000" b="1" dirty="0" smtClean="0">
                <a:latin typeface="Arial "/>
              </a:rPr>
              <a:t>oído medio</a:t>
            </a:r>
            <a:r>
              <a:rPr lang="es-ES" sz="2000" dirty="0" smtClean="0">
                <a:latin typeface="Arial "/>
              </a:rPr>
              <a:t>, es el encargado de transmitir la energía sonora al oído interno</a:t>
            </a:r>
            <a:r>
              <a:rPr lang="es-ES" sz="2000" dirty="0" smtClean="0">
                <a:latin typeface="Arial "/>
              </a:rPr>
              <a:t>. Está </a:t>
            </a:r>
            <a:r>
              <a:rPr lang="es-ES" sz="2000" dirty="0" smtClean="0">
                <a:latin typeface="Arial "/>
              </a:rPr>
              <a:t>formado por la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 "/>
              </a:rPr>
              <a:t>cavidad timpánica</a:t>
            </a:r>
            <a:r>
              <a:rPr lang="es-ES" sz="2000" b="1" dirty="0" smtClean="0">
                <a:latin typeface="Arial "/>
              </a:rPr>
              <a:t> </a:t>
            </a:r>
            <a:r>
              <a:rPr lang="es-ES" sz="2000" dirty="0" smtClean="0">
                <a:latin typeface="Arial "/>
              </a:rPr>
              <a:t>(huesillos) y la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 "/>
              </a:rPr>
              <a:t>tuba auditiva</a:t>
            </a:r>
            <a:r>
              <a:rPr lang="es-ES" sz="2000" dirty="0">
                <a:latin typeface="Arial "/>
              </a:rPr>
              <a:t>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 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23055" y="3414132"/>
            <a:ext cx="5763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 "/>
              </a:rPr>
              <a:t>La </a:t>
            </a:r>
            <a:r>
              <a:rPr lang="es-ES" sz="2000" b="1" dirty="0" smtClean="0">
                <a:latin typeface="Arial "/>
              </a:rPr>
              <a:t>cavidad timpánica</a:t>
            </a:r>
            <a:r>
              <a:rPr lang="es-ES" sz="2000" dirty="0" smtClean="0">
                <a:latin typeface="Arial "/>
              </a:rPr>
              <a:t>, es parecida a un prisma de seis paredes, según su anatomía son;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 "/>
              </a:rPr>
              <a:t>tegumentaria</a:t>
            </a:r>
            <a:r>
              <a:rPr lang="es-ES" sz="2000" dirty="0" smtClean="0">
                <a:latin typeface="Arial "/>
              </a:rPr>
              <a:t>,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 "/>
              </a:rPr>
              <a:t>yugular</a:t>
            </a:r>
            <a:r>
              <a:rPr lang="es-ES" sz="2000" dirty="0" smtClean="0">
                <a:latin typeface="Arial "/>
              </a:rPr>
              <a:t>,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 "/>
              </a:rPr>
              <a:t>carotídea</a:t>
            </a:r>
            <a:r>
              <a:rPr lang="es-ES" sz="2000" dirty="0" smtClean="0">
                <a:latin typeface="Arial "/>
              </a:rPr>
              <a:t>,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 "/>
              </a:rPr>
              <a:t>membranosa</a:t>
            </a:r>
            <a:r>
              <a:rPr lang="es-ES" sz="2000" dirty="0" smtClean="0">
                <a:latin typeface="Arial "/>
              </a:rPr>
              <a:t>,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 "/>
              </a:rPr>
              <a:t>laberíntica</a:t>
            </a:r>
            <a:r>
              <a:rPr lang="es-ES" sz="2000" dirty="0" smtClean="0">
                <a:latin typeface="Arial "/>
              </a:rPr>
              <a:t> y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 "/>
              </a:rPr>
              <a:t>mastoidea</a:t>
            </a:r>
            <a:r>
              <a:rPr lang="es-ES" sz="2000" dirty="0" smtClean="0">
                <a:latin typeface="Arial "/>
              </a:rPr>
              <a:t>. La </a:t>
            </a:r>
            <a:r>
              <a:rPr lang="es-ES" sz="2000" b="1" dirty="0" smtClean="0">
                <a:latin typeface="Arial "/>
              </a:rPr>
              <a:t>pared laberíntica</a:t>
            </a:r>
            <a:r>
              <a:rPr lang="es-ES" sz="2000" dirty="0" smtClean="0">
                <a:latin typeface="Arial "/>
              </a:rPr>
              <a:t>, es el medio de comunicación del oído medio e interno.</a:t>
            </a:r>
            <a:endParaRPr lang="en-US" sz="2000" dirty="0">
              <a:latin typeface="Arial 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757" t="5562" r="12009" b="4730"/>
          <a:stretch/>
        </p:blipFill>
        <p:spPr>
          <a:xfrm>
            <a:off x="6781800" y="694639"/>
            <a:ext cx="4944533" cy="54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7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56546" y="219447"/>
            <a:ext cx="4006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latin typeface="Arial Black" panose="020B0A04020102020204" pitchFamily="34" charset="0"/>
              </a:rPr>
              <a:t>OÍDO INTERNO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961826" y="952187"/>
            <a:ext cx="5763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rial "/>
              </a:rPr>
              <a:t>FUNCIÓN:</a:t>
            </a:r>
          </a:p>
          <a:p>
            <a:pPr algn="just"/>
            <a:r>
              <a:rPr lang="es-ES" sz="2000" dirty="0" smtClean="0">
                <a:latin typeface="Arial "/>
              </a:rPr>
              <a:t>El </a:t>
            </a:r>
            <a:r>
              <a:rPr lang="es-ES" sz="2000" b="1" dirty="0" smtClean="0">
                <a:latin typeface="Arial "/>
              </a:rPr>
              <a:t>oído interno</a:t>
            </a:r>
            <a:r>
              <a:rPr lang="es-ES" sz="2000" dirty="0" smtClean="0">
                <a:latin typeface="Arial "/>
              </a:rPr>
              <a:t>, es la parte mas compleja del oído humano se encarga de detectar y transmitir los impulsos auditivos y enviarlos al cerebro, además de la posición de la cabeza. Este está ubicado en el hueso temporal, llamado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 "/>
              </a:rPr>
              <a:t>laberinto</a:t>
            </a:r>
            <a:r>
              <a:rPr lang="es-ES" sz="2000" dirty="0" smtClean="0">
                <a:latin typeface="Arial "/>
              </a:rPr>
              <a:t>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 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61826" y="3069542"/>
            <a:ext cx="5763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 "/>
              </a:rPr>
              <a:t>El </a:t>
            </a:r>
            <a:r>
              <a:rPr lang="es-ES" sz="2000" b="1" dirty="0" smtClean="0">
                <a:latin typeface="Arial "/>
              </a:rPr>
              <a:t>laberinto óseo</a:t>
            </a:r>
            <a:r>
              <a:rPr lang="es-ES" sz="2000" dirty="0" smtClean="0">
                <a:latin typeface="Arial "/>
              </a:rPr>
              <a:t>, es el armazón del oído interno. Este consta de tres partes; el </a:t>
            </a:r>
            <a:r>
              <a:rPr lang="es-ES" sz="2000" dirty="0" smtClean="0">
                <a:solidFill>
                  <a:srgbClr val="0070C0"/>
                </a:solidFill>
                <a:latin typeface="Arial "/>
              </a:rPr>
              <a:t>vestíbulo</a:t>
            </a:r>
            <a:r>
              <a:rPr lang="es-ES" sz="2000" dirty="0">
                <a:latin typeface="Arial "/>
              </a:rPr>
              <a:t> </a:t>
            </a:r>
            <a:r>
              <a:rPr lang="es-ES" sz="2000" dirty="0" smtClean="0">
                <a:latin typeface="Arial "/>
              </a:rPr>
              <a:t>y</a:t>
            </a:r>
            <a:r>
              <a:rPr lang="es-ES" sz="2000" dirty="0" smtClean="0">
                <a:latin typeface="Arial "/>
              </a:rPr>
              <a:t> </a:t>
            </a:r>
            <a:r>
              <a:rPr lang="es-ES" sz="2000" dirty="0" smtClean="0">
                <a:solidFill>
                  <a:srgbClr val="0070C0"/>
                </a:solidFill>
                <a:latin typeface="Arial "/>
              </a:rPr>
              <a:t>la </a:t>
            </a:r>
            <a:r>
              <a:rPr lang="es-ES" sz="2000" dirty="0" smtClean="0">
                <a:solidFill>
                  <a:srgbClr val="0070C0"/>
                </a:solidFill>
                <a:latin typeface="Arial "/>
              </a:rPr>
              <a:t>cóclea.</a:t>
            </a:r>
            <a:endParaRPr lang="en-US" sz="2000" dirty="0">
              <a:latin typeface="Arial 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961827" y="4263568"/>
            <a:ext cx="57634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 "/>
              </a:rPr>
              <a:t>El </a:t>
            </a:r>
            <a:r>
              <a:rPr lang="es-ES" sz="2000" b="1" dirty="0" smtClean="0">
                <a:latin typeface="Arial "/>
              </a:rPr>
              <a:t>laberinto membranoso</a:t>
            </a:r>
            <a:r>
              <a:rPr lang="es-ES" sz="2000" dirty="0" smtClean="0">
                <a:latin typeface="Arial "/>
              </a:rPr>
              <a:t>, es un sistema de conductos membranosos que encaja dentro de su homólogo óseo y que está lleno de </a:t>
            </a:r>
            <a:r>
              <a:rPr lang="es-ES" sz="2000" dirty="0" smtClean="0">
                <a:solidFill>
                  <a:srgbClr val="0070C0"/>
                </a:solidFill>
                <a:latin typeface="Arial "/>
              </a:rPr>
              <a:t>endolinfa</a:t>
            </a:r>
            <a:r>
              <a:rPr lang="es-ES" sz="2000" dirty="0" smtClean="0">
                <a:latin typeface="Arial "/>
              </a:rPr>
              <a:t>. Este consta de tres partes; </a:t>
            </a:r>
            <a:r>
              <a:rPr lang="es-ES" sz="2000" dirty="0" smtClean="0">
                <a:solidFill>
                  <a:srgbClr val="0070C0"/>
                </a:solidFill>
                <a:latin typeface="Arial "/>
              </a:rPr>
              <a:t>el utrículo y el sáculo</a:t>
            </a:r>
            <a:r>
              <a:rPr lang="es-ES" sz="2000" dirty="0" smtClean="0">
                <a:latin typeface="Arial "/>
              </a:rPr>
              <a:t>,</a:t>
            </a:r>
            <a:r>
              <a:rPr lang="es-ES" sz="2000" dirty="0" smtClean="0">
                <a:solidFill>
                  <a:srgbClr val="0070C0"/>
                </a:solidFill>
                <a:latin typeface="Arial "/>
              </a:rPr>
              <a:t> los conductos semicirculares </a:t>
            </a:r>
            <a:r>
              <a:rPr lang="es-ES" sz="2000" dirty="0" smtClean="0">
                <a:solidFill>
                  <a:srgbClr val="0070C0"/>
                </a:solidFill>
                <a:latin typeface="Arial "/>
              </a:rPr>
              <a:t>membranosos.</a:t>
            </a:r>
            <a:endParaRPr lang="en-US" sz="2000" dirty="0">
              <a:solidFill>
                <a:srgbClr val="0070C0"/>
              </a:solidFill>
              <a:latin typeface="Arial 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62" y="1048132"/>
            <a:ext cx="5205985" cy="52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8731" y="194046"/>
            <a:ext cx="9455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latin typeface="Arial Black" panose="020B0A04020102020204" pitchFamily="34" charset="0"/>
              </a:rPr>
              <a:t>FISIOLOGÍA DEL SISTEMA AUDITIVO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8731" y="1125363"/>
            <a:ext cx="116627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La </a:t>
            </a:r>
            <a:r>
              <a:rPr lang="es-ES" sz="2000" b="1" dirty="0" smtClean="0"/>
              <a:t>fisiología del sistema auditivo </a:t>
            </a:r>
            <a:r>
              <a:rPr lang="es-ES" sz="2000" dirty="0" smtClean="0"/>
              <a:t>es más simple de lo que parece, el oído externo atrapa por medio del pabellón auricular y conduce el sonido por el conducto auditivo hacia el oído medio por el tímpano , el cual lo transforma en el martillo yunque y estribo, y por último llega al oído interno, entra en contacto con la endolinfa en la cóclea y este va por medio del nervio auditivo hacia el cerebro en forma de información, para que el cerebro responda debidamente.</a:t>
            </a:r>
            <a:endParaRPr lang="en-US" sz="2000" dirty="0"/>
          </a:p>
        </p:txBody>
      </p:sp>
      <p:pic>
        <p:nvPicPr>
          <p:cNvPr id="6" name="Picture 2" descr="Cómo oímos? Estructura del oído y del nervio auditivo | NID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68" y="2819255"/>
            <a:ext cx="6064071" cy="381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7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42047" y="219447"/>
            <a:ext cx="363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latin typeface="Arial Black" panose="020B0A04020102020204" pitchFamily="34" charset="0"/>
              </a:rPr>
              <a:t>CONCLUSIÓN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3105" y="1338094"/>
            <a:ext cx="107302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oído humano, consta de tres partes; el oído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externo(pabellón auricular, conducto auditivo y tímpano), medio (martillo, estribo y yunque)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interno (laberinto óseo y membranoso),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cada una de estas tiene una función en especifico. </a:t>
            </a:r>
            <a:r>
              <a:rPr lang="es-ES" sz="2000" dirty="0"/>
              <a:t>el oído externo atrapa por medio del pabellón auricular y conduce el sonido por el conducto auditivo hacia el oído medio por el tímpano , el cual lo transforma en el martillo yunque y estribo, y por último llega al oído interno, entra en contacto con la endolinfa en la cóclea y este va por medio del nervio auditivo hacia el cerebro en forma de información, para que el cerebro responda debidamente.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9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79856" y="219447"/>
            <a:ext cx="3759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 smtClean="0">
                <a:latin typeface="Arial Black" panose="020B0A04020102020204" pitchFamily="34" charset="0"/>
              </a:rPr>
              <a:t>LINKOGRAFÍA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3375" y="116205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CARATULA: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https://www.audiocentros.com/wp-content/uploads/2015/10/partes-del-oido-2.jpg</a:t>
            </a:r>
            <a:endParaRPr lang="en-US" dirty="0" smtClean="0"/>
          </a:p>
          <a:p>
            <a:endParaRPr lang="es-ES" dirty="0"/>
          </a:p>
          <a:p>
            <a:r>
              <a:rPr lang="es-ES" dirty="0" smtClean="0"/>
              <a:t>INTRODUCCION: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https://www.nidcd.nih.gov/sites/default/files/styles/content_image_large/public/2022-10/nidcd-ear-illustration-2000x1479_spanish_9-27-22-1.jpg?itok=sPpx7KE2</a:t>
            </a:r>
            <a:endParaRPr lang="en-US" dirty="0" smtClean="0"/>
          </a:p>
          <a:p>
            <a:endParaRPr lang="es-ES" dirty="0"/>
          </a:p>
          <a:p>
            <a:r>
              <a:rPr lang="es-ES" dirty="0" smtClean="0"/>
              <a:t>PARTES DEL OÍDO: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https://www.cotral.es/blog/prevencion-riesgos-auditivos/el-funcionamiento-del-oido-humano.html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r>
              <a:rPr lang="es-ES" dirty="0" smtClean="0"/>
              <a:t>OÍDO EXTERNO, MEDIO E INTERNO: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hlinkClick r:id="rId5"/>
              </a:rPr>
              <a:t>https://www.kenhub.com/es/library/anatomia-es/oido-humano</a:t>
            </a: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43042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676</Words>
  <Application>Microsoft Office PowerPoint</Application>
  <PresentationFormat>Panorámica</PresentationFormat>
  <Paragraphs>62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EMILIANO</dc:creator>
  <cp:lastModifiedBy>EMILIANO</cp:lastModifiedBy>
  <cp:revision>18</cp:revision>
  <dcterms:created xsi:type="dcterms:W3CDTF">2023-07-18T21:53:43Z</dcterms:created>
  <dcterms:modified xsi:type="dcterms:W3CDTF">2023-07-19T22:41:36Z</dcterms:modified>
</cp:coreProperties>
</file>