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p:cViewPr varScale="1">
        <p:scale>
          <a:sx n="88" d="100"/>
          <a:sy n="88" d="100"/>
        </p:scale>
        <p:origin x="3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E529E95-4BE6-4E0E-9273-D8FA7C4253A3}" type="datetimeFigureOut">
              <a:rPr lang="en-US" smtClean="0"/>
              <a:t>7/11/2023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8686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529E95-4BE6-4E0E-9273-D8FA7C4253A3}" type="datetimeFigureOut">
              <a:rPr lang="en-US" smtClean="0"/>
              <a:t>7/11/2023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156916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529E95-4BE6-4E0E-9273-D8FA7C4253A3}" type="datetimeFigureOut">
              <a:rPr lang="en-US" smtClean="0"/>
              <a:t>7/11/2023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254084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529E95-4BE6-4E0E-9273-D8FA7C4253A3}" type="datetimeFigureOut">
              <a:rPr lang="en-US" smtClean="0"/>
              <a:t>7/11/2023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254504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E529E95-4BE6-4E0E-9273-D8FA7C4253A3}" type="datetimeFigureOut">
              <a:rPr lang="en-US" smtClean="0"/>
              <a:t>7/11/2023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41075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E529E95-4BE6-4E0E-9273-D8FA7C4253A3}" type="datetimeFigureOut">
              <a:rPr lang="en-US" smtClean="0"/>
              <a:t>7/11/2023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40765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E529E95-4BE6-4E0E-9273-D8FA7C4253A3}" type="datetimeFigureOut">
              <a:rPr lang="en-US" smtClean="0"/>
              <a:t>7/11/2023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227798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E529E95-4BE6-4E0E-9273-D8FA7C4253A3}" type="datetimeFigureOut">
              <a:rPr lang="en-US" smtClean="0"/>
              <a:t>7/11/2023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141758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529E95-4BE6-4E0E-9273-D8FA7C4253A3}" type="datetimeFigureOut">
              <a:rPr lang="en-US" smtClean="0"/>
              <a:t>7/11/2023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6471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529E95-4BE6-4E0E-9273-D8FA7C4253A3}" type="datetimeFigureOut">
              <a:rPr lang="en-US" smtClean="0"/>
              <a:t>7/11/2023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368525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529E95-4BE6-4E0E-9273-D8FA7C4253A3}" type="datetimeFigureOut">
              <a:rPr lang="en-US" smtClean="0"/>
              <a:t>7/11/2023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A201FE-F1E7-412E-861F-6B7EBA9992F4}" type="slidenum">
              <a:rPr lang="en-US" smtClean="0"/>
              <a:t>‹Nº›</a:t>
            </a:fld>
            <a:endParaRPr lang="en-US"/>
          </a:p>
        </p:txBody>
      </p:sp>
    </p:spTree>
    <p:extLst>
      <p:ext uri="{BB962C8B-B14F-4D97-AF65-F5344CB8AC3E}">
        <p14:creationId xmlns:p14="http://schemas.microsoft.com/office/powerpoint/2010/main" val="276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29E95-4BE6-4E0E-9273-D8FA7C4253A3}" type="datetimeFigureOut">
              <a:rPr lang="en-US" smtClean="0"/>
              <a:t>7/11/2023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201FE-F1E7-412E-861F-6B7EBA9992F4}" type="slidenum">
              <a:rPr lang="en-US" smtClean="0"/>
              <a:t>‹Nº›</a:t>
            </a:fld>
            <a:endParaRPr lang="en-US"/>
          </a:p>
        </p:txBody>
      </p:sp>
    </p:spTree>
    <p:extLst>
      <p:ext uri="{BB962C8B-B14F-4D97-AF65-F5344CB8AC3E}">
        <p14:creationId xmlns:p14="http://schemas.microsoft.com/office/powerpoint/2010/main" val="2554117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iciones.uautonoma.cl/index.php/UA/catalog/download/77/147/213-1?inline=1"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fisioterapia-online.com/glosario/mecanorreceptores-o-receptor-sensitivo" TargetMode="External"/><Relationship Id="rId5" Type="http://schemas.openxmlformats.org/officeDocument/2006/relationships/hyperlink" Target="https://www.cancer.org/es/cancer/tipos/cancer-de-piel-de-celulas-basales-y-escamosas/acerca/que-es-cancer-de-piel-de-celulas-basales-y-escamosas.html" TargetMode="External"/><Relationship Id="rId4" Type="http://schemas.openxmlformats.org/officeDocument/2006/relationships/hyperlink" Target="https://www.stanfordchildrens.org/es/topic/default?id=anatomadelapiel-85-P0443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s claves del tacto, el sentido que descubre el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31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187336" y="336936"/>
            <a:ext cx="5826852" cy="707886"/>
          </a:xfrm>
          <a:prstGeom prst="rect">
            <a:avLst/>
          </a:prstGeom>
          <a:noFill/>
        </p:spPr>
        <p:txBody>
          <a:bodyPr wrap="none" rtlCol="0">
            <a:spAutoFit/>
          </a:bodyPr>
          <a:lstStyle/>
          <a:p>
            <a:r>
              <a:rPr lang="es-ES" sz="4000" dirty="0" smtClean="0">
                <a:latin typeface="Arial Black" panose="020B0A04020102020204" pitchFamily="34" charset="0"/>
              </a:rPr>
              <a:t>El Sentido del Tacto</a:t>
            </a:r>
            <a:endParaRPr lang="en-US" sz="4000" dirty="0">
              <a:latin typeface="Arial Black" panose="020B0A04020102020204" pitchFamily="34" charset="0"/>
            </a:endParaRPr>
          </a:p>
        </p:txBody>
      </p:sp>
      <p:sp>
        <p:nvSpPr>
          <p:cNvPr id="6" name="CuadroTexto 5"/>
          <p:cNvSpPr txBox="1"/>
          <p:nvPr/>
        </p:nvSpPr>
        <p:spPr>
          <a:xfrm>
            <a:off x="130627" y="2089643"/>
            <a:ext cx="3570514" cy="2939266"/>
          </a:xfrm>
          <a:prstGeom prst="rect">
            <a:avLst/>
          </a:prstGeom>
          <a:noFill/>
        </p:spPr>
        <p:txBody>
          <a:bodyPr wrap="square" rtlCol="0">
            <a:spAutoFit/>
          </a:bodyPr>
          <a:lstStyle/>
          <a:p>
            <a:pPr marL="180000"/>
            <a:r>
              <a:rPr lang="es-ES" sz="2000" b="1" dirty="0" smtClean="0">
                <a:ln w="0"/>
                <a:effectLst>
                  <a:outerShdw blurRad="38100" dist="19050" dir="2700000" algn="tl" rotWithShape="0">
                    <a:schemeClr val="dk1">
                      <a:alpha val="40000"/>
                    </a:schemeClr>
                  </a:outerShdw>
                </a:effectLst>
              </a:rPr>
              <a:t>Curso: Ciencia y Tecnología</a:t>
            </a:r>
          </a:p>
          <a:p>
            <a:pPr marL="180000"/>
            <a:endParaRPr lang="es-ES" sz="1100" b="1" dirty="0" smtClean="0">
              <a:ln w="0"/>
              <a:effectLst>
                <a:outerShdw blurRad="38100" dist="19050" dir="2700000" algn="tl" rotWithShape="0">
                  <a:schemeClr val="dk1">
                    <a:alpha val="40000"/>
                  </a:schemeClr>
                </a:outerShdw>
              </a:effectLst>
            </a:endParaRPr>
          </a:p>
          <a:p>
            <a:pPr marL="180000"/>
            <a:r>
              <a:rPr lang="es-ES" sz="2000" b="1" dirty="0" smtClean="0">
                <a:ln w="0"/>
                <a:effectLst>
                  <a:outerShdw blurRad="38100" dist="19050" dir="2700000" algn="tl" rotWithShape="0">
                    <a:schemeClr val="dk1">
                      <a:alpha val="40000"/>
                    </a:schemeClr>
                  </a:outerShdw>
                </a:effectLst>
              </a:rPr>
              <a:t>Profesor: Juan Céspedes Cortéz</a:t>
            </a:r>
          </a:p>
          <a:p>
            <a:pPr marL="180000"/>
            <a:endParaRPr lang="es-ES" sz="1100" b="1" dirty="0" smtClean="0">
              <a:ln w="0"/>
              <a:effectLst>
                <a:outerShdw blurRad="38100" dist="19050" dir="2700000" algn="tl" rotWithShape="0">
                  <a:schemeClr val="dk1">
                    <a:alpha val="40000"/>
                  </a:schemeClr>
                </a:outerShdw>
              </a:effectLst>
            </a:endParaRPr>
          </a:p>
          <a:p>
            <a:pPr marL="180000"/>
            <a:r>
              <a:rPr lang="es-ES" sz="2000" b="1" dirty="0" smtClean="0">
                <a:ln w="0"/>
                <a:effectLst>
                  <a:outerShdw blurRad="38100" dist="19050" dir="2700000" algn="tl" rotWithShape="0">
                    <a:schemeClr val="dk1">
                      <a:alpha val="40000"/>
                    </a:schemeClr>
                  </a:outerShdw>
                </a:effectLst>
              </a:rPr>
              <a:t>Alumno: Fabricio Guzmán Mera</a:t>
            </a:r>
          </a:p>
          <a:p>
            <a:pPr marL="180000"/>
            <a:endParaRPr lang="es-ES" sz="1100" b="1" dirty="0" smtClean="0">
              <a:ln w="0"/>
              <a:effectLst>
                <a:outerShdw blurRad="38100" dist="19050" dir="2700000" algn="tl" rotWithShape="0">
                  <a:schemeClr val="dk1">
                    <a:alpha val="40000"/>
                  </a:schemeClr>
                </a:outerShdw>
              </a:effectLst>
            </a:endParaRPr>
          </a:p>
          <a:p>
            <a:pPr marL="180000"/>
            <a:r>
              <a:rPr lang="es-ES" sz="2000" b="1" dirty="0" smtClean="0">
                <a:ln w="0"/>
                <a:effectLst>
                  <a:outerShdw blurRad="38100" dist="19050" dir="2700000" algn="tl" rotWithShape="0">
                    <a:schemeClr val="dk1">
                      <a:alpha val="40000"/>
                    </a:schemeClr>
                  </a:outerShdw>
                </a:effectLst>
              </a:rPr>
              <a:t>Grado: 2° secundaria</a:t>
            </a:r>
          </a:p>
          <a:p>
            <a:pPr marL="180000"/>
            <a:endParaRPr lang="es-ES" sz="1100" b="1" dirty="0" smtClean="0">
              <a:ln w="0"/>
              <a:effectLst>
                <a:outerShdw blurRad="38100" dist="19050" dir="2700000" algn="tl" rotWithShape="0">
                  <a:schemeClr val="dk1">
                    <a:alpha val="40000"/>
                  </a:schemeClr>
                </a:outerShdw>
              </a:effectLst>
            </a:endParaRPr>
          </a:p>
          <a:p>
            <a:pPr marL="180000"/>
            <a:r>
              <a:rPr lang="es-ES" sz="2000" b="1" dirty="0" smtClean="0">
                <a:ln w="0"/>
                <a:effectLst>
                  <a:outerShdw blurRad="38100" dist="19050" dir="2700000" algn="tl" rotWithShape="0">
                    <a:schemeClr val="dk1">
                      <a:alpha val="40000"/>
                    </a:schemeClr>
                  </a:outerShdw>
                </a:effectLst>
              </a:rPr>
              <a:t>Sección: B</a:t>
            </a:r>
            <a:endParaRPr lang="en-US" sz="2000" b="1" dirty="0">
              <a:ln w="0"/>
              <a:effectLst>
                <a:outerShdw blurRad="38100" dist="19050" dir="2700000" algn="tl" rotWithShape="0">
                  <a:schemeClr val="dk1">
                    <a:alpha val="40000"/>
                  </a:schemeClr>
                </a:outerShdw>
              </a:effectLst>
            </a:endParaRPr>
          </a:p>
        </p:txBody>
      </p:sp>
      <p:sp>
        <p:nvSpPr>
          <p:cNvPr id="7" name="CuadroTexto 6"/>
          <p:cNvSpPr txBox="1"/>
          <p:nvPr/>
        </p:nvSpPr>
        <p:spPr>
          <a:xfrm>
            <a:off x="4859791" y="5331507"/>
            <a:ext cx="2481943" cy="707886"/>
          </a:xfrm>
          <a:prstGeom prst="rect">
            <a:avLst/>
          </a:prstGeom>
          <a:noFill/>
        </p:spPr>
        <p:txBody>
          <a:bodyPr wrap="square" rtlCol="0">
            <a:spAutoFit/>
          </a:bodyPr>
          <a:lstStyle/>
          <a:p>
            <a:r>
              <a:rPr lang="es-ES" sz="4000" dirty="0" smtClean="0"/>
              <a:t>Julio, 2023</a:t>
            </a:r>
            <a:endParaRPr lang="en-US" sz="4000" dirty="0"/>
          </a:p>
        </p:txBody>
      </p:sp>
      <p:pic>
        <p:nvPicPr>
          <p:cNvPr id="4100" name="Picture 4" descr="https://o.remove.bg/downloads/4230edff-b20c-4386-9b3b-265a992c9bbc/imagen_2023-07-11_182727451-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7" y="67637"/>
            <a:ext cx="898615" cy="140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6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4581797" y="86450"/>
            <a:ext cx="3028405" cy="1325563"/>
          </a:xfrm>
        </p:spPr>
        <p:txBody>
          <a:bodyPr/>
          <a:lstStyle/>
          <a:p>
            <a:r>
              <a:rPr lang="es-ES" sz="3600" dirty="0" smtClean="0">
                <a:latin typeface="Arial Black" panose="020B0A04020102020204" pitchFamily="34" charset="0"/>
              </a:rPr>
              <a:t>Linkografía</a:t>
            </a:r>
            <a:endParaRPr lang="en-US" dirty="0">
              <a:latin typeface="Arial Black" panose="020B0A04020102020204" pitchFamily="34" charset="0"/>
            </a:endParaRPr>
          </a:p>
        </p:txBody>
      </p:sp>
      <p:sp>
        <p:nvSpPr>
          <p:cNvPr id="3" name="Marcador de contenido 2"/>
          <p:cNvSpPr>
            <a:spLocks noGrp="1"/>
          </p:cNvSpPr>
          <p:nvPr>
            <p:ph idx="1"/>
          </p:nvPr>
        </p:nvSpPr>
        <p:spPr/>
        <p:txBody>
          <a:bodyPr/>
          <a:lstStyle/>
          <a:p>
            <a:r>
              <a:rPr lang="en-US" dirty="0">
                <a:hlinkClick r:id="rId3"/>
              </a:rPr>
              <a:t>https://</a:t>
            </a:r>
            <a:r>
              <a:rPr lang="en-US" dirty="0" smtClean="0">
                <a:hlinkClick r:id="rId3"/>
              </a:rPr>
              <a:t>ediciones.uautonoma.cl/index.php/UA/catalog/download/77/147/213-1?inline=1</a:t>
            </a:r>
            <a:endParaRPr lang="en-US" dirty="0" smtClean="0"/>
          </a:p>
          <a:p>
            <a:r>
              <a:rPr lang="en-US" dirty="0">
                <a:hlinkClick r:id="rId4"/>
              </a:rPr>
              <a:t>https://</a:t>
            </a:r>
            <a:r>
              <a:rPr lang="en-US" dirty="0" smtClean="0">
                <a:hlinkClick r:id="rId4"/>
              </a:rPr>
              <a:t>www.stanfordchildrens.org/es/topic/default?id=anatomadelapiel-85-P04436</a:t>
            </a:r>
            <a:endParaRPr lang="en-US" dirty="0" smtClean="0"/>
          </a:p>
          <a:p>
            <a:r>
              <a:rPr lang="en-US" dirty="0">
                <a:hlinkClick r:id="rId5"/>
              </a:rPr>
              <a:t>https://</a:t>
            </a:r>
            <a:r>
              <a:rPr lang="en-US" dirty="0" smtClean="0">
                <a:hlinkClick r:id="rId5"/>
              </a:rPr>
              <a:t>www.cancer.org/es/cancer/tipos/cancer-de-piel-de-celulas-basales-y-escamosas/acerca/que-es-cancer-de-piel-de-celulas-basales-y-escamosas.html</a:t>
            </a:r>
            <a:endParaRPr lang="en-US" dirty="0" smtClean="0"/>
          </a:p>
          <a:p>
            <a:r>
              <a:rPr lang="en-US" dirty="0">
                <a:hlinkClick r:id="rId6"/>
              </a:rPr>
              <a:t>https://</a:t>
            </a:r>
            <a:r>
              <a:rPr lang="en-US" dirty="0" smtClean="0">
                <a:hlinkClick r:id="rId6"/>
              </a:rPr>
              <a:t>www.fisioterapia-online.com/glosario/mecanorreceptores-o-receptor-sensitivo</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988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ndo blanco abstracto 2058254 Vector en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384765" y="217714"/>
            <a:ext cx="3422469" cy="646331"/>
          </a:xfrm>
          <a:prstGeom prst="rect">
            <a:avLst/>
          </a:prstGeom>
          <a:noFill/>
        </p:spPr>
        <p:txBody>
          <a:bodyPr wrap="square" rtlCol="0">
            <a:spAutoFit/>
          </a:bodyPr>
          <a:lstStyle/>
          <a:p>
            <a:r>
              <a:rPr lang="es-ES" sz="3600" dirty="0" smtClean="0">
                <a:latin typeface="Arial Black" panose="020B0A04020102020204" pitchFamily="34" charset="0"/>
              </a:rPr>
              <a:t>Introducción</a:t>
            </a:r>
            <a:endParaRPr lang="en-US" dirty="0">
              <a:latin typeface="Arial Black" panose="020B0A04020102020204" pitchFamily="34" charset="0"/>
            </a:endParaRPr>
          </a:p>
        </p:txBody>
      </p:sp>
      <p:sp>
        <p:nvSpPr>
          <p:cNvPr id="9" name="CuadroTexto 8"/>
          <p:cNvSpPr txBox="1"/>
          <p:nvPr/>
        </p:nvSpPr>
        <p:spPr>
          <a:xfrm>
            <a:off x="2882537" y="4641669"/>
            <a:ext cx="5356028" cy="646331"/>
          </a:xfrm>
          <a:prstGeom prst="rect">
            <a:avLst/>
          </a:prstGeom>
          <a:noFill/>
        </p:spPr>
        <p:txBody>
          <a:bodyPr wrap="square" rtlCol="0">
            <a:spAutoFit/>
          </a:bodyPr>
          <a:lstStyle/>
          <a:p>
            <a:pPr marL="342900" indent="-342900">
              <a:buClr>
                <a:schemeClr val="tx1"/>
              </a:buClr>
              <a:buSzPct val="100000"/>
              <a:buFont typeface="+mj-lt"/>
              <a:buAutoNum type="arabicPeriod"/>
            </a:pPr>
            <a:r>
              <a:rPr lang="es-ES" dirty="0" smtClean="0">
                <a:latin typeface="Arial" panose="020B0604020202020204" pitchFamily="34" charset="0"/>
                <a:cs typeface="Arial" panose="020B0604020202020204" pitchFamily="34" charset="0"/>
              </a:rPr>
              <a:t>Explicar las partes más importantes de la piel.</a:t>
            </a:r>
            <a:endParaRPr lang="es-ES" dirty="0" smtClean="0">
              <a:latin typeface="Arial" panose="020B0604020202020204" pitchFamily="34" charset="0"/>
              <a:cs typeface="Arial" panose="020B0604020202020204" pitchFamily="34" charset="0"/>
            </a:endParaRPr>
          </a:p>
          <a:p>
            <a:pPr marL="342900" indent="-342900">
              <a:buClr>
                <a:schemeClr val="tx1"/>
              </a:buClr>
              <a:buSzPct val="100000"/>
              <a:buFont typeface="+mj-lt"/>
              <a:buAutoNum type="arabicPeriod"/>
            </a:pPr>
            <a:r>
              <a:rPr lang="es-ES" dirty="0" smtClean="0">
                <a:latin typeface="Arial" panose="020B0604020202020204" pitchFamily="34" charset="0"/>
                <a:cs typeface="Arial" panose="020B0604020202020204" pitchFamily="34" charset="0"/>
              </a:rPr>
              <a:t>Demostrar como funciona el sentido del tacto.</a:t>
            </a:r>
            <a:endParaRPr lang="en-US" dirty="0">
              <a:latin typeface="Arial" panose="020B0604020202020204" pitchFamily="34" charset="0"/>
              <a:cs typeface="Arial" panose="020B0604020202020204" pitchFamily="34" charset="0"/>
            </a:endParaRPr>
          </a:p>
        </p:txBody>
      </p:sp>
      <p:sp>
        <p:nvSpPr>
          <p:cNvPr id="10" name="CuadroTexto 9"/>
          <p:cNvSpPr txBox="1"/>
          <p:nvPr/>
        </p:nvSpPr>
        <p:spPr>
          <a:xfrm>
            <a:off x="862148" y="1029792"/>
            <a:ext cx="11225349" cy="3416320"/>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La estructura de la piel se compone de 3 capas la Epidermis, Dermis, Hipodermis. La Epidermis Es la capa que protege al cuerpo del exterior, La Dermis es la capa esencial de la sensibilidad de la cual podemos percibir de diferente manera algunos objetos u otras cosas, La Hipodermis es la capa </a:t>
            </a:r>
            <a:r>
              <a:rPr lang="es-ES" dirty="0">
                <a:latin typeface="Arial" panose="020B0604020202020204" pitchFamily="34" charset="0"/>
                <a:cs typeface="Arial" panose="020B0604020202020204" pitchFamily="34" charset="0"/>
              </a:rPr>
              <a:t>más </a:t>
            </a:r>
            <a:r>
              <a:rPr lang="es-ES" dirty="0" smtClean="0">
                <a:latin typeface="Arial" panose="020B0604020202020204" pitchFamily="34" charset="0"/>
                <a:cs typeface="Arial" panose="020B0604020202020204" pitchFamily="34" charset="0"/>
              </a:rPr>
              <a:t>profunda, </a:t>
            </a:r>
            <a:r>
              <a:rPr lang="es-ES" dirty="0">
                <a:latin typeface="Arial" panose="020B0604020202020204" pitchFamily="34" charset="0"/>
                <a:cs typeface="Arial" panose="020B0604020202020204" pitchFamily="34" charset="0"/>
              </a:rPr>
              <a:t>Ayuda a conservar el calor del cuerpo y </a:t>
            </a:r>
            <a:r>
              <a:rPr lang="es-ES" dirty="0" smtClean="0">
                <a:latin typeface="Arial" panose="020B0604020202020204" pitchFamily="34" charset="0"/>
                <a:cs typeface="Arial" panose="020B0604020202020204" pitchFamily="34" charset="0"/>
              </a:rPr>
              <a:t>protegerlo de las lesiones. En la piel tenemos unos receptores, Estos trabajan de diferente manera, los nociceptores se encargan del dolor al que una persona experimenta, los termoreceptores ven como cambia de temperatura el cuerpo y los mecanorreceptores son los que se encargan de la fricción y los cambios de presión y vibración. En los mecanorreceptores hay diferentes corpúsculos que indican el tipo de presión y vibración esta tocando el cuerpo.</a:t>
            </a:r>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Los corpúsculos de meissner</a:t>
            </a:r>
          </a:p>
          <a:p>
            <a:r>
              <a:rPr lang="es-ES" dirty="0" smtClean="0">
                <a:latin typeface="Arial" panose="020B0604020202020204" pitchFamily="34" charset="0"/>
                <a:cs typeface="Arial" panose="020B0604020202020204" pitchFamily="34" charset="0"/>
              </a:rPr>
              <a:t>Responden al tacto suave, Los corpúsculos de Krause responden a las sensaciones de frio, Los </a:t>
            </a:r>
            <a:r>
              <a:rPr lang="es-ES" dirty="0">
                <a:latin typeface="Arial" panose="020B0604020202020204" pitchFamily="34" charset="0"/>
                <a:cs typeface="Arial" panose="020B0604020202020204" pitchFamily="34" charset="0"/>
              </a:rPr>
              <a:t>corpúsculos</a:t>
            </a:r>
          </a:p>
          <a:p>
            <a:r>
              <a:rPr lang="es-ES" dirty="0" smtClean="0">
                <a:latin typeface="Arial" panose="020B0604020202020204" pitchFamily="34" charset="0"/>
                <a:cs typeface="Arial" panose="020B0604020202020204" pitchFamily="34" charset="0"/>
              </a:rPr>
              <a:t>de Ruffini responden al estiramiento y al calor, Los corpúsculos de Paccini responden a la presión y vibraciones y el disco de Merkel responde a los cambios de presión y de texturas.</a:t>
            </a:r>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566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rjeta | Banner background images, Text on photo, Math doo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682241" y="230910"/>
            <a:ext cx="6691384" cy="646331"/>
          </a:xfrm>
          <a:prstGeom prst="rect">
            <a:avLst/>
          </a:prstGeom>
          <a:noFill/>
        </p:spPr>
        <p:txBody>
          <a:bodyPr wrap="none" rtlCol="0">
            <a:spAutoFit/>
          </a:bodyPr>
          <a:lstStyle/>
          <a:p>
            <a:r>
              <a:rPr lang="en-US" sz="3600" dirty="0">
                <a:latin typeface="Arial Black" panose="020B0A04020102020204" pitchFamily="34" charset="0"/>
              </a:rPr>
              <a:t>ESTRUCTURA DE LA </a:t>
            </a:r>
            <a:r>
              <a:rPr lang="en-US" sz="3600" dirty="0" smtClean="0">
                <a:latin typeface="Arial Black" panose="020B0A04020102020204" pitchFamily="34" charset="0"/>
              </a:rPr>
              <a:t>PIEL</a:t>
            </a:r>
            <a:endParaRPr lang="en-US" sz="3600" dirty="0">
              <a:latin typeface="Arial Black" panose="020B0A04020102020204" pitchFamily="34" charset="0"/>
            </a:endParaRPr>
          </a:p>
        </p:txBody>
      </p:sp>
      <p:sp>
        <p:nvSpPr>
          <p:cNvPr id="5" name="CuadroTexto 4"/>
          <p:cNvSpPr txBox="1"/>
          <p:nvPr/>
        </p:nvSpPr>
        <p:spPr>
          <a:xfrm>
            <a:off x="211437" y="1754483"/>
            <a:ext cx="4493623" cy="4031873"/>
          </a:xfrm>
          <a:prstGeom prst="rect">
            <a:avLst/>
          </a:prstGeom>
          <a:noFill/>
        </p:spPr>
        <p:txBody>
          <a:bodyPr wrap="square" rtlCol="0">
            <a:spAutoFit/>
          </a:bodyPr>
          <a:lstStyle/>
          <a:p>
            <a:pPr marL="342900" indent="-342900">
              <a:buAutoNum type="arabicPeriod"/>
            </a:pPr>
            <a:r>
              <a:rPr lang="es-ES" u="sng" dirty="0" smtClean="0">
                <a:latin typeface="Arial" panose="020B0604020202020204" pitchFamily="34" charset="0"/>
                <a:cs typeface="Arial" panose="020B0604020202020204" pitchFamily="34" charset="0"/>
              </a:rPr>
              <a:t>Epidermis</a:t>
            </a:r>
            <a:r>
              <a:rPr lang="es-ES" u="sng"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Es </a:t>
            </a:r>
            <a:r>
              <a:rPr lang="es-ES" dirty="0">
                <a:latin typeface="Arial" panose="020B0604020202020204" pitchFamily="34" charset="0"/>
                <a:cs typeface="Arial" panose="020B0604020202020204" pitchFamily="34" charset="0"/>
              </a:rPr>
              <a:t>la superficie del cuerpo </a:t>
            </a:r>
            <a:r>
              <a:rPr lang="es-ES" dirty="0" smtClean="0">
                <a:latin typeface="Arial" panose="020B0604020202020204" pitchFamily="34" charset="0"/>
                <a:cs typeface="Arial" panose="020B0604020202020204" pitchFamily="34" charset="0"/>
              </a:rPr>
              <a:t>ósea es la </a:t>
            </a:r>
            <a:r>
              <a:rPr lang="es-ES" dirty="0">
                <a:latin typeface="Arial" panose="020B0604020202020204" pitchFamily="34" charset="0"/>
                <a:cs typeface="Arial" panose="020B0604020202020204" pitchFamily="34" charset="0"/>
              </a:rPr>
              <a:t>barrera entre el cuerpo y el </a:t>
            </a:r>
            <a:r>
              <a:rPr lang="es-ES" dirty="0" smtClean="0">
                <a:latin typeface="Arial" panose="020B0604020202020204" pitchFamily="34" charset="0"/>
                <a:cs typeface="Arial" panose="020B0604020202020204" pitchFamily="34" charset="0"/>
              </a:rPr>
              <a:t>exterior. Se </a:t>
            </a:r>
            <a:r>
              <a:rPr lang="es-ES" dirty="0">
                <a:latin typeface="Arial" panose="020B0604020202020204" pitchFamily="34" charset="0"/>
                <a:cs typeface="Arial" panose="020B0604020202020204" pitchFamily="34" charset="0"/>
              </a:rPr>
              <a:t>nutre por </a:t>
            </a:r>
            <a:r>
              <a:rPr lang="es-ES" dirty="0" smtClean="0">
                <a:latin typeface="Arial" panose="020B0604020202020204" pitchFamily="34" charset="0"/>
                <a:cs typeface="Arial" panose="020B0604020202020204" pitchFamily="34" charset="0"/>
              </a:rPr>
              <a:t>propagación </a:t>
            </a:r>
            <a:r>
              <a:rPr lang="es-ES" dirty="0">
                <a:latin typeface="Arial" panose="020B0604020202020204" pitchFamily="34" charset="0"/>
                <a:cs typeface="Arial" panose="020B0604020202020204" pitchFamily="34" charset="0"/>
              </a:rPr>
              <a:t>desde las capas más </a:t>
            </a:r>
            <a:r>
              <a:rPr lang="es-ES" dirty="0" smtClean="0">
                <a:latin typeface="Arial" panose="020B0604020202020204" pitchFamily="34" charset="0"/>
                <a:cs typeface="Arial" panose="020B0604020202020204" pitchFamily="34" charset="0"/>
              </a:rPr>
              <a:t>profundas.</a:t>
            </a:r>
          </a:p>
          <a:p>
            <a:pPr marL="342900" indent="-342900">
              <a:buAutoNum type="arabicPeriod"/>
            </a:pPr>
            <a:endParaRPr lang="es-ES" sz="1100" dirty="0" smtClean="0">
              <a:latin typeface="Arial" panose="020B0604020202020204" pitchFamily="34" charset="0"/>
              <a:cs typeface="Arial" panose="020B0604020202020204" pitchFamily="34" charset="0"/>
            </a:endParaRPr>
          </a:p>
          <a:p>
            <a:pPr marL="342900" indent="-342900">
              <a:buAutoNum type="arabicPeriod"/>
            </a:pPr>
            <a:r>
              <a:rPr lang="es-ES" u="sng" dirty="0" smtClean="0">
                <a:latin typeface="Arial" panose="020B0604020202020204" pitchFamily="34" charset="0"/>
                <a:cs typeface="Arial" panose="020B0604020202020204" pitchFamily="34" charset="0"/>
              </a:rPr>
              <a:t>Dermis</a:t>
            </a:r>
            <a:r>
              <a:rPr lang="es-ES" u="sng" dirty="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 es la capa intermedia, gruesa, fuerte y elástica. Tiene una gran cantidad de </a:t>
            </a:r>
            <a:r>
              <a:rPr lang="es-ES" dirty="0" smtClean="0">
                <a:latin typeface="Arial" panose="020B0604020202020204" pitchFamily="34" charset="0"/>
                <a:cs typeface="Arial" panose="020B0604020202020204" pitchFamily="34" charset="0"/>
              </a:rPr>
              <a:t>corpúsculos </a:t>
            </a:r>
            <a:r>
              <a:rPr lang="es-ES" dirty="0">
                <a:latin typeface="Arial" panose="020B0604020202020204" pitchFamily="34" charset="0"/>
                <a:cs typeface="Arial" panose="020B0604020202020204" pitchFamily="34" charset="0"/>
              </a:rPr>
              <a:t>sensitivos de los que depende la sensibilidad general, incluido el tacto. </a:t>
            </a:r>
            <a:endParaRPr lang="es-ES" dirty="0" smtClean="0">
              <a:latin typeface="Arial" panose="020B0604020202020204" pitchFamily="34" charset="0"/>
              <a:cs typeface="Arial" panose="020B0604020202020204" pitchFamily="34" charset="0"/>
            </a:endParaRPr>
          </a:p>
          <a:p>
            <a:pPr marL="342900" indent="-342900">
              <a:buAutoNum type="arabicPeriod"/>
            </a:pPr>
            <a:endParaRPr lang="es-ES" sz="1100" dirty="0" smtClean="0">
              <a:latin typeface="Arial" panose="020B0604020202020204" pitchFamily="34" charset="0"/>
              <a:cs typeface="Arial" panose="020B0604020202020204" pitchFamily="34" charset="0"/>
            </a:endParaRPr>
          </a:p>
          <a:p>
            <a:pPr marL="342900" indent="-342900">
              <a:buAutoNum type="arabicPeriod"/>
            </a:pPr>
            <a:r>
              <a:rPr lang="es-ES" dirty="0" smtClean="0">
                <a:latin typeface="Arial" panose="020B0604020202020204" pitchFamily="34" charset="0"/>
                <a:cs typeface="Arial" panose="020B0604020202020204" pitchFamily="34" charset="0"/>
              </a:rPr>
              <a:t> </a:t>
            </a:r>
            <a:r>
              <a:rPr lang="es-ES" u="sng" dirty="0" smtClean="0">
                <a:latin typeface="Arial" panose="020B0604020202020204" pitchFamily="34" charset="0"/>
                <a:cs typeface="Arial" panose="020B0604020202020204" pitchFamily="34" charset="0"/>
              </a:rPr>
              <a:t>Hipodermis o tejido subcutáneo:</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Es rica en células capaces de almacenar grasa que, al ser un buen aislante, mantiene la temperatura corporal.</a:t>
            </a:r>
            <a:endParaRPr lang="en-US"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217" y="233217"/>
            <a:ext cx="6865304" cy="5968716"/>
          </a:xfrm>
          <a:prstGeom prst="rect">
            <a:avLst/>
          </a:prstGeom>
        </p:spPr>
      </p:pic>
      <p:sp>
        <p:nvSpPr>
          <p:cNvPr id="8" name="CuadroTexto 7"/>
          <p:cNvSpPr txBox="1"/>
          <p:nvPr/>
        </p:nvSpPr>
        <p:spPr>
          <a:xfrm flipH="1">
            <a:off x="3553610" y="6299134"/>
            <a:ext cx="10128068" cy="461665"/>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Figura1</a:t>
            </a:r>
            <a:r>
              <a:rPr lang="es-ES" sz="1200" dirty="0">
                <a:latin typeface="Arial" panose="020B0604020202020204" pitchFamily="34" charset="0"/>
                <a:cs typeface="Arial" panose="020B0604020202020204" pitchFamily="34" charset="0"/>
              </a:rPr>
              <a:t>: Esquema </a:t>
            </a:r>
            <a:r>
              <a:rPr lang="es-ES" sz="1200" dirty="0">
                <a:latin typeface="Arial" panose="020B0604020202020204" pitchFamily="34" charset="0"/>
                <a:cs typeface="Arial" panose="020B0604020202020204" pitchFamily="34" charset="0"/>
              </a:rPr>
              <a:t>de la estructura de la </a:t>
            </a:r>
            <a:r>
              <a:rPr lang="es-ES" sz="1200" dirty="0">
                <a:latin typeface="Arial" panose="020B0604020202020204" pitchFamily="34" charset="0"/>
                <a:cs typeface="Arial" panose="020B0604020202020204" pitchFamily="34" charset="0"/>
              </a:rPr>
              <a:t>piel</a:t>
            </a:r>
          </a:p>
          <a:p>
            <a:pPr algn="ctr"/>
            <a:r>
              <a:rPr lang="es-ES" sz="1200" dirty="0">
                <a:latin typeface="Arial" panose="020B0604020202020204" pitchFamily="34" charset="0"/>
                <a:cs typeface="Arial" panose="020B0604020202020204" pitchFamily="34" charset="0"/>
              </a:rPr>
              <a:t>Recuperado de:https://ediciones.uautonoma.cl/</a:t>
            </a:r>
            <a:r>
              <a:rPr lang="es-ES" sz="1200" dirty="0" err="1">
                <a:latin typeface="Arial" panose="020B0604020202020204" pitchFamily="34" charset="0"/>
                <a:cs typeface="Arial" panose="020B0604020202020204" pitchFamily="34" charset="0"/>
              </a:rPr>
              <a:t>index.php</a:t>
            </a:r>
            <a:r>
              <a:rPr lang="es-ES" sz="1200" dirty="0">
                <a:latin typeface="Arial" panose="020B0604020202020204" pitchFamily="34" charset="0"/>
                <a:cs typeface="Arial" panose="020B0604020202020204" pitchFamily="34" charset="0"/>
              </a:rPr>
              <a:t>/UA/</a:t>
            </a:r>
            <a:r>
              <a:rPr lang="es-ES" sz="1200" dirty="0" err="1">
                <a:latin typeface="Arial" panose="020B0604020202020204" pitchFamily="34" charset="0"/>
                <a:cs typeface="Arial" panose="020B0604020202020204" pitchFamily="34" charset="0"/>
              </a:rPr>
              <a:t>catalog</a:t>
            </a:r>
            <a:r>
              <a:rPr lang="es-ES" sz="1200" dirty="0">
                <a:latin typeface="Arial" panose="020B0604020202020204" pitchFamily="34" charset="0"/>
                <a:cs typeface="Arial" panose="020B0604020202020204" pitchFamily="34" charset="0"/>
              </a:rPr>
              <a:t>/</a:t>
            </a:r>
            <a:r>
              <a:rPr lang="es-ES" sz="1200" dirty="0" err="1">
                <a:latin typeface="Arial" panose="020B0604020202020204" pitchFamily="34" charset="0"/>
                <a:cs typeface="Arial" panose="020B0604020202020204" pitchFamily="34" charset="0"/>
              </a:rPr>
              <a:t>download</a:t>
            </a:r>
            <a:r>
              <a:rPr lang="es-ES" sz="1200" dirty="0">
                <a:latin typeface="Arial" panose="020B0604020202020204" pitchFamily="34" charset="0"/>
                <a:cs typeface="Arial" panose="020B0604020202020204" pitchFamily="34" charset="0"/>
              </a:rPr>
              <a:t>/77/147/213-1?inline=1</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460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ágenes de Fondos Para Presentaciones - Descarga gratuit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84"/>
            <a:ext cx="12238624" cy="688178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589417" y="130629"/>
            <a:ext cx="3004458" cy="646331"/>
          </a:xfrm>
          <a:prstGeom prst="rect">
            <a:avLst/>
          </a:prstGeom>
          <a:noFill/>
        </p:spPr>
        <p:txBody>
          <a:bodyPr wrap="square" rtlCol="0">
            <a:spAutoFit/>
          </a:bodyPr>
          <a:lstStyle/>
          <a:p>
            <a:r>
              <a:rPr lang="es-ES" sz="3600" dirty="0" smtClean="0">
                <a:latin typeface="Arial Black" panose="020B0A04020102020204" pitchFamily="34" charset="0"/>
              </a:rPr>
              <a:t>EPIDERMIS</a:t>
            </a:r>
            <a:endParaRPr lang="en-US" sz="3600" dirty="0">
              <a:latin typeface="Arial Black" panose="020B0A04020102020204" pitchFamily="34" charset="0"/>
            </a:endParaRPr>
          </a:p>
        </p:txBody>
      </p:sp>
      <p:sp>
        <p:nvSpPr>
          <p:cNvPr id="6" name="Rectángulo 5"/>
          <p:cNvSpPr/>
          <p:nvPr/>
        </p:nvSpPr>
        <p:spPr>
          <a:xfrm>
            <a:off x="0" y="1491323"/>
            <a:ext cx="3979817" cy="3970318"/>
          </a:xfrm>
          <a:prstGeom prst="rect">
            <a:avLst/>
          </a:prstGeom>
        </p:spPr>
        <p:txBody>
          <a:bodyPr wrap="square">
            <a:spAutoFit/>
          </a:bodyPr>
          <a:lstStyle/>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Células </a:t>
            </a:r>
            <a:r>
              <a:rPr lang="es-ES" dirty="0">
                <a:latin typeface="Arial" panose="020B0604020202020204" pitchFamily="34" charset="0"/>
                <a:cs typeface="Arial" panose="020B0604020202020204" pitchFamily="34" charset="0"/>
              </a:rPr>
              <a:t>escamosas: La </a:t>
            </a:r>
            <a:r>
              <a:rPr lang="es-ES" dirty="0">
                <a:latin typeface="Arial" panose="020B0604020202020204" pitchFamily="34" charset="0"/>
                <a:cs typeface="Arial" panose="020B0604020202020204" pitchFamily="34" charset="0"/>
              </a:rPr>
              <a:t>capa más externa que se pela continuamente se llama estrato córneo.</a:t>
            </a:r>
          </a:p>
          <a:p>
            <a:pPr marL="285750" indent="-285750">
              <a:buFont typeface="Wingdings" panose="05000000000000000000" pitchFamily="2" charset="2"/>
              <a:buChar char="ü"/>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Células </a:t>
            </a:r>
            <a:r>
              <a:rPr lang="es-ES" dirty="0">
                <a:latin typeface="Arial" panose="020B0604020202020204" pitchFamily="34" charset="0"/>
                <a:cs typeface="Arial" panose="020B0604020202020204" pitchFamily="34" charset="0"/>
              </a:rPr>
              <a:t>basales: </a:t>
            </a:r>
            <a:r>
              <a:rPr lang="es-ES" dirty="0">
                <a:latin typeface="Arial" panose="020B0604020202020204" pitchFamily="34" charset="0"/>
                <a:cs typeface="Arial" panose="020B0604020202020204" pitchFamily="34" charset="0"/>
              </a:rPr>
              <a:t>Las células basales se encuentran debajo de las células escamosas, en la base de la epidermis.</a:t>
            </a:r>
          </a:p>
          <a:p>
            <a:pPr marL="285750" indent="-285750">
              <a:buFont typeface="Wingdings" panose="05000000000000000000" pitchFamily="2" charset="2"/>
              <a:buChar char="ü"/>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dirty="0">
                <a:latin typeface="Arial" panose="020B0604020202020204" pitchFamily="34" charset="0"/>
                <a:cs typeface="Arial" panose="020B0604020202020204" pitchFamily="34" charset="0"/>
              </a:rPr>
              <a:t>Melanocitos: </a:t>
            </a:r>
            <a:r>
              <a:rPr lang="es-ES" dirty="0">
                <a:latin typeface="Arial" panose="020B0604020202020204" pitchFamily="34" charset="0"/>
                <a:cs typeface="Arial" panose="020B0604020202020204" pitchFamily="34" charset="0"/>
              </a:rPr>
              <a:t>Los melanocitos se encuentran en todas las capas de la epidermis. Forman la melanina, que le da el color a la piel.</a:t>
            </a:r>
            <a:endParaRPr lang="en-US" dirty="0">
              <a:latin typeface="Arial" panose="020B0604020202020204" pitchFamily="34" charset="0"/>
              <a:cs typeface="Arial" panose="020B0604020202020204" pitchFamily="34" charset="0"/>
            </a:endParaRPr>
          </a:p>
        </p:txBody>
      </p:sp>
      <p:pic>
        <p:nvPicPr>
          <p:cNvPr id="3080" name="Picture 8" descr="illustration showing cross section of the skin including location of hair follicle, epidermis, dermis and subcutis with details of the epidermis showing squamous cells, melanocyte and basal cells"/>
          <p:cNvPicPr>
            <a:picLocks noChangeAspect="1" noChangeArrowheads="1"/>
          </p:cNvPicPr>
          <p:nvPr/>
        </p:nvPicPr>
        <p:blipFill rotWithShape="1">
          <a:blip r:embed="rId3">
            <a:extLst>
              <a:ext uri="{28A0092B-C50C-407E-A947-70E740481C1C}">
                <a14:useLocalDpi xmlns:a14="http://schemas.microsoft.com/office/drawing/2010/main" val="0"/>
              </a:ext>
            </a:extLst>
          </a:blip>
          <a:srcRect l="2064" t="2131" r="2204" b="3281"/>
          <a:stretch/>
        </p:blipFill>
        <p:spPr bwMode="auto">
          <a:xfrm>
            <a:off x="3893942" y="776959"/>
            <a:ext cx="8298057" cy="5434709"/>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flipH="1">
            <a:off x="4685210" y="6235337"/>
            <a:ext cx="7506789" cy="646331"/>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Figura2: Tipos de Células en la epidermis</a:t>
            </a:r>
          </a:p>
          <a:p>
            <a:pPr algn="ctr"/>
            <a:r>
              <a:rPr lang="es-ES"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Recuperado de</a:t>
            </a:r>
            <a:r>
              <a:rPr lang="es-ES" sz="1200" dirty="0">
                <a:latin typeface="Arial" panose="020B0604020202020204" pitchFamily="34" charset="0"/>
                <a:cs typeface="Arial" panose="020B0604020202020204" pitchFamily="34" charset="0"/>
              </a:rPr>
              <a:t>: https</a:t>
            </a:r>
            <a:r>
              <a:rPr lang="es-ES" sz="1200" dirty="0">
                <a:latin typeface="Arial" panose="020B0604020202020204" pitchFamily="34" charset="0"/>
                <a:cs typeface="Arial" panose="020B0604020202020204" pitchFamily="34" charset="0"/>
              </a:rPr>
              <a:t>://www.cancer.org/es/cancer/tipos/cancer-de-piel-de-celulas-basales-y-escamosas/acerca/que-es-cancer-de-piel-de-celulas-basales-y-escamosas.html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7332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500" fill="hold"/>
                                        <p:tgtEl>
                                          <p:spTgt spid="3080"/>
                                        </p:tgtEl>
                                        <p:attrNameLst>
                                          <p:attrName>ppt_w</p:attrName>
                                        </p:attrNameLst>
                                      </p:cBhvr>
                                      <p:tavLst>
                                        <p:tav tm="0">
                                          <p:val>
                                            <p:fltVal val="0"/>
                                          </p:val>
                                        </p:tav>
                                        <p:tav tm="100000">
                                          <p:val>
                                            <p:strVal val="#ppt_w"/>
                                          </p:val>
                                        </p:tav>
                                      </p:tavLst>
                                    </p:anim>
                                    <p:anim calcmode="lin" valueType="num">
                                      <p:cBhvr>
                                        <p:cTn id="26" dur="500" fill="hold"/>
                                        <p:tgtEl>
                                          <p:spTgt spid="3080"/>
                                        </p:tgtEl>
                                        <p:attrNameLst>
                                          <p:attrName>ppt_h</p:attrName>
                                        </p:attrNameLst>
                                      </p:cBhvr>
                                      <p:tavLst>
                                        <p:tav tm="0">
                                          <p:val>
                                            <p:fltVal val="0"/>
                                          </p:val>
                                        </p:tav>
                                        <p:tav tm="100000">
                                          <p:val>
                                            <p:strVal val="#ppt_h"/>
                                          </p:val>
                                        </p:tav>
                                      </p:tavLst>
                                    </p:anim>
                                    <p:animEffect transition="in" filter="fade">
                                      <p:cBhvr>
                                        <p:cTn id="2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oto gratuita conjunto de hojas de papel en tonos azules con espacio de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 y="-1"/>
            <a:ext cx="12188639" cy="68677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858872" y="152401"/>
            <a:ext cx="2214281" cy="646331"/>
          </a:xfrm>
          <a:prstGeom prst="rect">
            <a:avLst/>
          </a:prstGeom>
          <a:noFill/>
        </p:spPr>
        <p:txBody>
          <a:bodyPr wrap="square" rtlCol="0">
            <a:spAutoFit/>
          </a:bodyPr>
          <a:lstStyle/>
          <a:p>
            <a:r>
              <a:rPr lang="es-ES" sz="3600" dirty="0">
                <a:latin typeface="Arial Black" panose="020B0A04020102020204" pitchFamily="34" charset="0"/>
              </a:rPr>
              <a:t>DERMIS</a:t>
            </a:r>
            <a:endParaRPr lang="en-US" sz="3600" dirty="0">
              <a:latin typeface="Arial Black" panose="020B0A04020102020204" pitchFamily="34" charset="0"/>
            </a:endParaRPr>
          </a:p>
        </p:txBody>
      </p:sp>
      <p:sp>
        <p:nvSpPr>
          <p:cNvPr id="5" name="CuadroTexto 4"/>
          <p:cNvSpPr txBox="1"/>
          <p:nvPr/>
        </p:nvSpPr>
        <p:spPr>
          <a:xfrm>
            <a:off x="-1" y="24461"/>
            <a:ext cx="4955177" cy="6463308"/>
          </a:xfrm>
          <a:prstGeom prst="rect">
            <a:avLst/>
          </a:prstGeom>
          <a:noFill/>
        </p:spPr>
        <p:txBody>
          <a:bodyPr wrap="square" rtlCol="0">
            <a:spAutoFit/>
          </a:bodyPr>
          <a:lstStyle/>
          <a:p>
            <a:pPr marL="285750" indent="-285750">
              <a:buFont typeface="Wingdings" panose="05000000000000000000" pitchFamily="2" charset="2"/>
              <a:buChar char="v"/>
            </a:pPr>
            <a:r>
              <a:rPr lang="en-US" b="1" dirty="0" smtClean="0">
                <a:latin typeface="Arial" panose="020B0604020202020204" pitchFamily="34" charset="0"/>
                <a:cs typeface="Arial" panose="020B0604020202020204" pitchFamily="34" charset="0"/>
              </a:rPr>
              <a:t>Vasos </a:t>
            </a:r>
            <a:r>
              <a:rPr lang="en-US" b="1" dirty="0">
                <a:latin typeface="Arial" panose="020B0604020202020204" pitchFamily="34" charset="0"/>
                <a:cs typeface="Arial" panose="020B0604020202020204" pitchFamily="34" charset="0"/>
              </a:rPr>
              <a:t>sanguíneos</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Tubo </a:t>
            </a:r>
            <a:r>
              <a:rPr lang="en-US" dirty="0">
                <a:latin typeface="Arial" panose="020B0604020202020204" pitchFamily="34" charset="0"/>
                <a:cs typeface="Arial" panose="020B0604020202020204" pitchFamily="34" charset="0"/>
              </a:rPr>
              <a:t>por el cual la sangre circula por el </a:t>
            </a:r>
            <a:r>
              <a:rPr lang="en-US" dirty="0" smtClean="0">
                <a:latin typeface="Arial" panose="020B0604020202020204" pitchFamily="34" charset="0"/>
                <a:cs typeface="Arial" panose="020B0604020202020204" pitchFamily="34" charset="0"/>
              </a:rPr>
              <a:t>cuerpo.</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Vasos </a:t>
            </a:r>
            <a:r>
              <a:rPr lang="en-US" b="1" dirty="0" smtClean="0">
                <a:latin typeface="Arial" panose="020B0604020202020204" pitchFamily="34" charset="0"/>
                <a:cs typeface="Arial" panose="020B0604020202020204" pitchFamily="34" charset="0"/>
              </a:rPr>
              <a:t>linfáticos: </a:t>
            </a:r>
            <a:r>
              <a:rPr lang="es-ES" dirty="0">
                <a:latin typeface="Arial" panose="020B0604020202020204" pitchFamily="34" charset="0"/>
                <a:cs typeface="Arial" panose="020B0604020202020204" pitchFamily="34" charset="0"/>
              </a:rPr>
              <a:t>Son </a:t>
            </a:r>
            <a:r>
              <a:rPr lang="es-ES" dirty="0">
                <a:latin typeface="Arial" panose="020B0604020202020204" pitchFamily="34" charset="0"/>
                <a:cs typeface="Arial" panose="020B0604020202020204" pitchFamily="34" charset="0"/>
              </a:rPr>
              <a:t>los vasos que </a:t>
            </a:r>
            <a:r>
              <a:rPr lang="es-ES" dirty="0" smtClean="0">
                <a:latin typeface="Arial" panose="020B0604020202020204" pitchFamily="34" charset="0"/>
                <a:cs typeface="Arial" panose="020B0604020202020204" pitchFamily="34" charset="0"/>
              </a:rPr>
              <a:t>transportan el liquido llamado </a:t>
            </a:r>
            <a:r>
              <a:rPr lang="es-ES" dirty="0">
                <a:latin typeface="Arial" panose="020B0604020202020204" pitchFamily="34" charset="0"/>
                <a:cs typeface="Arial" panose="020B0604020202020204" pitchFamily="34" charset="0"/>
              </a:rPr>
              <a:t>linfa por todo el </a:t>
            </a:r>
            <a:r>
              <a:rPr lang="es-ES" dirty="0" smtClean="0">
                <a:latin typeface="Arial" panose="020B0604020202020204" pitchFamily="34" charset="0"/>
                <a:cs typeface="Arial" panose="020B0604020202020204" pitchFamily="34" charset="0"/>
              </a:rPr>
              <a:t>cuerpo.</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Folículos </a:t>
            </a:r>
            <a:r>
              <a:rPr lang="en-US" b="1" dirty="0" smtClean="0">
                <a:latin typeface="Arial" panose="020B0604020202020204" pitchFamily="34" charset="0"/>
                <a:cs typeface="Arial" panose="020B0604020202020204" pitchFamily="34" charset="0"/>
              </a:rPr>
              <a:t>capilares:</a:t>
            </a:r>
            <a:r>
              <a:rPr lang="es-ES" dirty="0">
                <a:latin typeface="Arial" panose="020B0604020202020204" pitchFamily="34" charset="0"/>
                <a:cs typeface="Arial" panose="020B0604020202020204" pitchFamily="34" charset="0"/>
              </a:rPr>
              <a:t>Hueco o abertura en la superficie de la piel a través de la que crece el </a:t>
            </a:r>
            <a:r>
              <a:rPr lang="es-ES" dirty="0" smtClean="0">
                <a:latin typeface="Arial" panose="020B0604020202020204" pitchFamily="34" charset="0"/>
                <a:cs typeface="Arial" panose="020B0604020202020204" pitchFamily="34" charset="0"/>
              </a:rPr>
              <a:t>pelo.</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Glándulas </a:t>
            </a:r>
            <a:r>
              <a:rPr lang="en-US" b="1" dirty="0" smtClean="0">
                <a:latin typeface="Arial" panose="020B0604020202020204" pitchFamily="34" charset="0"/>
                <a:cs typeface="Arial" panose="020B0604020202020204" pitchFamily="34" charset="0"/>
              </a:rPr>
              <a:t>sudoríparas: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Son las encargadas para que el cuerpo sude.</a:t>
            </a:r>
            <a:endParaRPr lang="en-US" sz="12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Estructuras de </a:t>
            </a:r>
            <a:r>
              <a:rPr lang="en-US" b="1" dirty="0" smtClean="0">
                <a:latin typeface="Arial" panose="020B0604020202020204" pitchFamily="34" charset="0"/>
                <a:cs typeface="Arial" panose="020B0604020202020204" pitchFamily="34" charset="0"/>
              </a:rPr>
              <a:t>colágeno.</a:t>
            </a:r>
            <a:endParaRPr lang="en-US" sz="12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smtClean="0">
                <a:latin typeface="Arial" panose="020B0604020202020204" pitchFamily="34" charset="0"/>
                <a:cs typeface="Arial" panose="020B0604020202020204" pitchFamily="34" charset="0"/>
              </a:rPr>
              <a:t>Fibroblastos.</a:t>
            </a:r>
            <a:endParaRPr lang="en-US" sz="12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smtClean="0">
                <a:latin typeface="Arial" panose="020B0604020202020204" pitchFamily="34" charset="0"/>
                <a:cs typeface="Arial" panose="020B0604020202020204" pitchFamily="34" charset="0"/>
              </a:rPr>
              <a:t>Nervios:</a:t>
            </a:r>
            <a:r>
              <a:rPr lang="es-ES" dirty="0">
                <a:latin typeface="Arial" panose="020B0604020202020204" pitchFamily="34" charset="0"/>
                <a:cs typeface="Arial" panose="020B0604020202020204" pitchFamily="34" charset="0"/>
              </a:rPr>
              <a:t>son como cables que llevan mensajes de ida y vuelta entre el cerebro y el cuerpo</a:t>
            </a: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b="1" dirty="0">
                <a:latin typeface="Arial" panose="020B0604020202020204" pitchFamily="34" charset="0"/>
                <a:cs typeface="Arial" panose="020B0604020202020204" pitchFamily="34" charset="0"/>
              </a:rPr>
              <a:t>Glándulas </a:t>
            </a:r>
            <a:r>
              <a:rPr lang="en-US" b="1" dirty="0" smtClean="0">
                <a:latin typeface="Arial" panose="020B0604020202020204" pitchFamily="34" charset="0"/>
                <a:cs typeface="Arial" panose="020B0604020202020204" pitchFamily="34" charset="0"/>
              </a:rPr>
              <a:t>sebáceas:</a:t>
            </a:r>
            <a:r>
              <a:rPr lang="es-ES" dirty="0">
                <a:latin typeface="Arial" panose="020B0604020202020204" pitchFamily="34" charset="0"/>
                <a:cs typeface="Arial" panose="020B0604020202020204" pitchFamily="34" charset="0"/>
              </a:rPr>
              <a:t>generan la grasa necesaria para que la piel se mantenga suave y </a:t>
            </a:r>
            <a:r>
              <a:rPr lang="es-ES" dirty="0" smtClean="0">
                <a:latin typeface="Arial" panose="020B0604020202020204" pitchFamily="34" charset="0"/>
                <a:cs typeface="Arial" panose="020B0604020202020204" pitchFamily="34" charset="0"/>
              </a:rPr>
              <a:t>lisa</a:t>
            </a:r>
            <a:endParaRPr lang="es-E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dirty="0">
                <a:latin typeface="Arial" panose="020B0604020202020204" pitchFamily="34" charset="0"/>
                <a:cs typeface="Arial" panose="020B0604020202020204" pitchFamily="34" charset="0"/>
              </a:rPr>
              <a:t>La dermis se mantiene unida mediante una proteína llamada colágeno. El colágeno está formado por fibroblastos. Esta capa le da a la piel flexibilidad y fuerza. Además contiene receptores del dolor y el tacto.</a:t>
            </a:r>
            <a:endParaRPr lang="en-US" dirty="0">
              <a:latin typeface="Arial" panose="020B0604020202020204" pitchFamily="34" charset="0"/>
              <a:cs typeface="Arial" panose="020B0604020202020204" pitchFamily="34" charset="0"/>
            </a:endParaRPr>
          </a:p>
        </p:txBody>
      </p:sp>
      <p:pic>
        <p:nvPicPr>
          <p:cNvPr id="5122" name="Picture 2" descr="https://www.stanfordchildrens.org/content-public/topic/images/66/12626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808" y="798732"/>
            <a:ext cx="7168192" cy="529481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259977" y="6249789"/>
            <a:ext cx="7315200" cy="461665"/>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Figura3: Partes de la Dermis</a:t>
            </a:r>
          </a:p>
          <a:p>
            <a:r>
              <a:rPr lang="es-ES" sz="1200" dirty="0">
                <a:latin typeface="Arial" panose="020B0604020202020204" pitchFamily="34" charset="0"/>
                <a:cs typeface="Arial" panose="020B0604020202020204" pitchFamily="34" charset="0"/>
              </a:rPr>
              <a:t>Recuperado de:https://www.stanfordchildrens.org/es/topic/default?id=anatomadelapiel-85-P04436</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636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extura digital ligera de bloques de diferentes tamaños de diferentes formas que se elevan uno encima del otro, proyectando sombras en la ilustración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12192000" cy="683162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810000" y="174961"/>
            <a:ext cx="3487270" cy="646331"/>
          </a:xfrm>
          <a:prstGeom prst="rect">
            <a:avLst/>
          </a:prstGeom>
          <a:noFill/>
        </p:spPr>
        <p:txBody>
          <a:bodyPr wrap="square" rtlCol="0">
            <a:spAutoFit/>
          </a:bodyPr>
          <a:lstStyle/>
          <a:p>
            <a:r>
              <a:rPr lang="es-ES" sz="3600" dirty="0" smtClean="0">
                <a:latin typeface="Arial Black" panose="020B0A04020102020204" pitchFamily="34" charset="0"/>
              </a:rPr>
              <a:t>HIPODERMIS</a:t>
            </a:r>
            <a:endParaRPr lang="en-US" sz="3600" dirty="0">
              <a:latin typeface="Arial Black" panose="020B0A04020102020204" pitchFamily="34" charset="0"/>
            </a:endParaRPr>
          </a:p>
        </p:txBody>
      </p:sp>
      <p:sp>
        <p:nvSpPr>
          <p:cNvPr id="6" name="Rectángulo 5"/>
          <p:cNvSpPr/>
          <p:nvPr/>
        </p:nvSpPr>
        <p:spPr>
          <a:xfrm>
            <a:off x="358588" y="1027971"/>
            <a:ext cx="2501153" cy="4801314"/>
          </a:xfrm>
          <a:prstGeom prst="rect">
            <a:avLst/>
          </a:prstGeom>
        </p:spPr>
        <p:txBody>
          <a:bodyPr wrap="square">
            <a:spAutoFit/>
          </a:bodyPr>
          <a:lstStyle/>
          <a:p>
            <a:r>
              <a:rPr lang="es-ES" dirty="0">
                <a:latin typeface="Arial" panose="020B0604020202020204" pitchFamily="34" charset="0"/>
                <a:cs typeface="Arial" panose="020B0604020202020204" pitchFamily="34" charset="0"/>
              </a:rPr>
              <a:t>E</a:t>
            </a:r>
            <a:r>
              <a:rPr lang="es-ES" dirty="0" smtClean="0">
                <a:latin typeface="Arial" panose="020B0604020202020204" pitchFamily="34" charset="0"/>
                <a:cs typeface="Arial" panose="020B0604020202020204" pitchFamily="34" charset="0"/>
              </a:rPr>
              <a:t>s </a:t>
            </a:r>
            <a:r>
              <a:rPr lang="es-ES" dirty="0">
                <a:latin typeface="Arial" panose="020B0604020202020204" pitchFamily="34" charset="0"/>
                <a:cs typeface="Arial" panose="020B0604020202020204" pitchFamily="34" charset="0"/>
              </a:rPr>
              <a:t>la capa más profunda de la piel. </a:t>
            </a:r>
            <a:r>
              <a:rPr lang="es-ES" dirty="0">
                <a:latin typeface="Arial" panose="020B0604020202020204" pitchFamily="34" charset="0"/>
                <a:cs typeface="Arial" panose="020B0604020202020204" pitchFamily="34" charset="0"/>
              </a:rPr>
              <a:t>Consta de una red de colágeno y células de grasa. </a:t>
            </a:r>
            <a:r>
              <a:rPr lang="es-ES" dirty="0">
                <a:latin typeface="Arial" panose="020B0604020202020204" pitchFamily="34" charset="0"/>
                <a:cs typeface="Arial" panose="020B0604020202020204" pitchFamily="34" charset="0"/>
              </a:rPr>
              <a:t>Ayuda a conservar el calor del cuerpo y protege el cuerpo de lesiones al actuar como absorbedor de golpes.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Esta capa también contiene células que pueden ayudar a regenerar la piel después de una lesión.</a:t>
            </a:r>
            <a:endParaRPr lang="en-US" dirty="0">
              <a:latin typeface="Arial" panose="020B0604020202020204" pitchFamily="34" charset="0"/>
              <a:cs typeface="Arial" panose="020B0604020202020204" pitchFamily="34" charset="0"/>
            </a:endParaRPr>
          </a:p>
        </p:txBody>
      </p:sp>
      <p:sp>
        <p:nvSpPr>
          <p:cNvPr id="7" name="CuadroTexto 6"/>
          <p:cNvSpPr txBox="1"/>
          <p:nvPr/>
        </p:nvSpPr>
        <p:spPr>
          <a:xfrm>
            <a:off x="5225794" y="6049568"/>
            <a:ext cx="6823934" cy="461665"/>
          </a:xfrm>
          <a:prstGeom prst="rect">
            <a:avLst/>
          </a:prstGeom>
          <a:noFill/>
        </p:spPr>
        <p:txBody>
          <a:bodyPr wrap="square" rtlCol="0">
            <a:spAutoFit/>
          </a:bodyPr>
          <a:lstStyle/>
          <a:p>
            <a:pPr algn="ctr"/>
            <a:r>
              <a:rPr lang="es-ES" sz="1200" dirty="0">
                <a:latin typeface="Arial" panose="020B0604020202020204" pitchFamily="34" charset="0"/>
                <a:cs typeface="Arial" panose="020B0604020202020204" pitchFamily="34" charset="0"/>
              </a:rPr>
              <a:t>Figura4</a:t>
            </a:r>
            <a:r>
              <a:rPr lang="es-ES" sz="1200" dirty="0" smtClean="0">
                <a:latin typeface="Arial" panose="020B0604020202020204" pitchFamily="34" charset="0"/>
                <a:cs typeface="Arial" panose="020B0604020202020204" pitchFamily="34" charset="0"/>
              </a:rPr>
              <a:t>: Capa </a:t>
            </a:r>
            <a:r>
              <a:rPr lang="es-ES" sz="1200" dirty="0">
                <a:latin typeface="Arial" panose="020B0604020202020204" pitchFamily="34" charset="0"/>
                <a:cs typeface="Arial" panose="020B0604020202020204" pitchFamily="34" charset="0"/>
              </a:rPr>
              <a:t>de la hipodermis</a:t>
            </a:r>
          </a:p>
          <a:p>
            <a:pPr algn="ctr"/>
            <a:r>
              <a:rPr lang="es-ES" sz="1200" dirty="0">
                <a:latin typeface="Arial" panose="020B0604020202020204" pitchFamily="34" charset="0"/>
                <a:cs typeface="Arial" panose="020B0604020202020204" pitchFamily="34" charset="0"/>
              </a:rPr>
              <a:t>Recuperado de:https://medlineplus.gov/</a:t>
            </a:r>
            <a:r>
              <a:rPr lang="es-ES" sz="1200" dirty="0" err="1">
                <a:latin typeface="Arial" panose="020B0604020202020204" pitchFamily="34" charset="0"/>
                <a:cs typeface="Arial" panose="020B0604020202020204" pitchFamily="34" charset="0"/>
              </a:rPr>
              <a:t>spanish</a:t>
            </a:r>
            <a:r>
              <a:rPr lang="es-ES" sz="1200" dirty="0">
                <a:latin typeface="Arial" panose="020B0604020202020204" pitchFamily="34" charset="0"/>
                <a:cs typeface="Arial" panose="020B0604020202020204" pitchFamily="34" charset="0"/>
              </a:rPr>
              <a:t>/</a:t>
            </a:r>
            <a:r>
              <a:rPr lang="es-ES" sz="1200" dirty="0" err="1">
                <a:latin typeface="Arial" panose="020B0604020202020204" pitchFamily="34" charset="0"/>
                <a:cs typeface="Arial" panose="020B0604020202020204" pitchFamily="34" charset="0"/>
              </a:rPr>
              <a:t>ency</a:t>
            </a:r>
            <a:r>
              <a:rPr lang="es-ES" sz="1200" dirty="0">
                <a:latin typeface="Arial" panose="020B0604020202020204" pitchFamily="34" charset="0"/>
                <a:cs typeface="Arial" panose="020B0604020202020204" pitchFamily="34" charset="0"/>
              </a:rPr>
              <a:t>/</a:t>
            </a:r>
            <a:r>
              <a:rPr lang="es-ES" sz="1200" dirty="0" err="1">
                <a:latin typeface="Arial" panose="020B0604020202020204" pitchFamily="34" charset="0"/>
                <a:cs typeface="Arial" panose="020B0604020202020204" pitchFamily="34" charset="0"/>
              </a:rPr>
              <a:t>esp_imagepages</a:t>
            </a:r>
            <a:r>
              <a:rPr lang="es-ES" sz="1200" dirty="0">
                <a:latin typeface="Arial" panose="020B0604020202020204" pitchFamily="34" charset="0"/>
                <a:cs typeface="Arial" panose="020B0604020202020204" pitchFamily="34" charset="0"/>
              </a:rPr>
              <a:t>/19490.htm</a:t>
            </a:r>
            <a:endParaRPr lang="en-US" sz="12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43" y="4200"/>
            <a:ext cx="7682472" cy="6129486"/>
          </a:xfrm>
          <a:prstGeom prst="rect">
            <a:avLst/>
          </a:prstGeom>
        </p:spPr>
      </p:pic>
    </p:spTree>
    <p:extLst>
      <p:ext uri="{BB962C8B-B14F-4D97-AF65-F5344CB8AC3E}">
        <p14:creationId xmlns:p14="http://schemas.microsoft.com/office/powerpoint/2010/main" val="9281016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to gratuita fondo de pantalla de pintura azulada abstra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flipH="1">
            <a:off x="4206240" y="6102028"/>
            <a:ext cx="7985760" cy="646331"/>
          </a:xfrm>
          <a:prstGeom prst="rect">
            <a:avLst/>
          </a:prstGeom>
          <a:noFill/>
        </p:spPr>
        <p:txBody>
          <a:bodyPr wrap="square" rtlCol="0">
            <a:spAutoFit/>
          </a:bodyPr>
          <a:lstStyle/>
          <a:p>
            <a:pPr algn="ctr"/>
            <a:r>
              <a:rPr lang="es-ES" sz="1200" dirty="0" smtClean="0"/>
              <a:t>Figura5: Receptores y cambios de Presión</a:t>
            </a:r>
          </a:p>
          <a:p>
            <a:pPr algn="ctr"/>
            <a:r>
              <a:rPr lang="en-US" sz="1200" dirty="0"/>
              <a:t>Recuperado de:https://fotografias.lasexta.com/clipping/cmsimages01/2020/04/17/734B85C4-1142-4FF8-B45F-9B641D7773CF/</a:t>
            </a:r>
            <a:r>
              <a:rPr lang="en-US" sz="1200" dirty="0" err="1"/>
              <a:t>default.jpg?crop</a:t>
            </a:r>
            <a:r>
              <a:rPr lang="en-US" sz="1200" dirty="0"/>
              <a:t>=1097,622,x50,y0&amp;width=1000&amp;height=567&amp;optimize=low</a:t>
            </a:r>
          </a:p>
        </p:txBody>
      </p:sp>
      <p:pic>
        <p:nvPicPr>
          <p:cNvPr id="2054" name="Picture 6" descr="https://fotografias.lasexta.com/clipping/cmsimages01/2020/04/17/734B85C4-1142-4FF8-B45F-9B641D7773CF/default.jpg?crop=1097,622,x50,y0&amp;width=1000&amp;height=567&amp;optimiz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0" y="940249"/>
            <a:ext cx="7802880" cy="442423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65464" y="940249"/>
            <a:ext cx="3509553" cy="2308324"/>
          </a:xfrm>
          <a:prstGeom prst="rect">
            <a:avLst/>
          </a:prstGeom>
        </p:spPr>
        <p:txBody>
          <a:bodyPr wrap="square">
            <a:spAutoFit/>
          </a:bodyPr>
          <a:lstStyle/>
          <a:p>
            <a:pPr marL="285750" indent="-285750">
              <a:buFont typeface="Courier New" panose="02070309020205020404" pitchFamily="49" charset="0"/>
              <a:buChar char="o"/>
            </a:pPr>
            <a:r>
              <a:rPr lang="es-ES" b="1" dirty="0">
                <a:latin typeface="Arial" panose="020B0604020202020204" pitchFamily="34" charset="0"/>
                <a:cs typeface="Arial" panose="020B0604020202020204" pitchFamily="34" charset="0"/>
              </a:rPr>
              <a:t>los</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nociceptores</a:t>
            </a:r>
            <a:r>
              <a:rPr lang="es-ES" dirty="0">
                <a:latin typeface="Arial" panose="020B0604020202020204" pitchFamily="34" charset="0"/>
                <a:cs typeface="Arial" panose="020B0604020202020204" pitchFamily="34" charset="0"/>
              </a:rPr>
              <a:t> se encargan del </a:t>
            </a:r>
            <a:r>
              <a:rPr lang="es-ES" dirty="0" smtClean="0">
                <a:latin typeface="Arial" panose="020B0604020202020204" pitchFamily="34" charset="0"/>
                <a:cs typeface="Arial" panose="020B0604020202020204" pitchFamily="34" charset="0"/>
              </a:rPr>
              <a:t>dolor.</a:t>
            </a:r>
          </a:p>
          <a:p>
            <a:pPr marL="285750" indent="-285750">
              <a:buFont typeface="Courier New" panose="02070309020205020404" pitchFamily="49" charset="0"/>
              <a:buChar char="o"/>
            </a:pPr>
            <a:r>
              <a:rPr lang="es-ES" dirty="0" smtClean="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los</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termoreceptores</a:t>
            </a:r>
            <a:r>
              <a:rPr lang="es-ES" dirty="0">
                <a:latin typeface="Arial" panose="020B0604020202020204" pitchFamily="34" charset="0"/>
                <a:cs typeface="Arial" panose="020B0604020202020204" pitchFamily="34" charset="0"/>
              </a:rPr>
              <a:t> de las variaciones de </a:t>
            </a:r>
            <a:r>
              <a:rPr lang="es-ES" dirty="0" smtClean="0">
                <a:latin typeface="Arial" panose="020B0604020202020204" pitchFamily="34" charset="0"/>
                <a:cs typeface="Arial" panose="020B0604020202020204" pitchFamily="34" charset="0"/>
              </a:rPr>
              <a:t>temperatura.</a:t>
            </a:r>
          </a:p>
          <a:p>
            <a:pPr marL="285750" indent="-285750">
              <a:buFont typeface="Courier New" panose="02070309020205020404" pitchFamily="49" charset="0"/>
              <a:buChar char="o"/>
            </a:pPr>
            <a:r>
              <a:rPr lang="es-ES" b="1" dirty="0" smtClean="0">
                <a:latin typeface="Arial" panose="020B0604020202020204" pitchFamily="34" charset="0"/>
                <a:cs typeface="Arial" panose="020B0604020202020204" pitchFamily="34" charset="0"/>
              </a:rPr>
              <a:t>Los mecanorreceptores</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detectan la fricción y los cambios de presión y </a:t>
            </a:r>
            <a:r>
              <a:rPr lang="es-ES" dirty="0" smtClean="0">
                <a:latin typeface="Arial" panose="020B0604020202020204" pitchFamily="34" charset="0"/>
                <a:cs typeface="Arial" panose="020B0604020202020204" pitchFamily="34" charset="0"/>
              </a:rPr>
              <a:t>vibración.</a:t>
            </a:r>
            <a:endParaRPr lang="en-US" dirty="0"/>
          </a:p>
        </p:txBody>
      </p:sp>
      <p:sp>
        <p:nvSpPr>
          <p:cNvPr id="10" name="CuadroTexto 9"/>
          <p:cNvSpPr txBox="1"/>
          <p:nvPr/>
        </p:nvSpPr>
        <p:spPr>
          <a:xfrm>
            <a:off x="2760617" y="98198"/>
            <a:ext cx="7254240" cy="646331"/>
          </a:xfrm>
          <a:prstGeom prst="rect">
            <a:avLst/>
          </a:prstGeom>
          <a:noFill/>
        </p:spPr>
        <p:txBody>
          <a:bodyPr wrap="square" rtlCol="0">
            <a:spAutoFit/>
          </a:bodyPr>
          <a:lstStyle/>
          <a:p>
            <a:r>
              <a:rPr lang="es-ES" sz="3600" dirty="0">
                <a:latin typeface="Arial Black" panose="020B0A04020102020204" pitchFamily="34" charset="0"/>
              </a:rPr>
              <a:t>RECEPTORES DE LA PIEL</a:t>
            </a:r>
            <a:endParaRPr lang="en-US" sz="3600" dirty="0">
              <a:latin typeface="Arial Black" panose="020B0A04020102020204" pitchFamily="34" charset="0"/>
            </a:endParaRPr>
          </a:p>
        </p:txBody>
      </p:sp>
      <p:sp>
        <p:nvSpPr>
          <p:cNvPr id="13" name="Rectángulo 12"/>
          <p:cNvSpPr/>
          <p:nvPr/>
        </p:nvSpPr>
        <p:spPr>
          <a:xfrm>
            <a:off x="165464" y="3503792"/>
            <a:ext cx="4389120" cy="2862322"/>
          </a:xfrm>
          <a:prstGeom prst="rect">
            <a:avLst/>
          </a:prstGeom>
        </p:spPr>
        <p:txBody>
          <a:bodyPr wrap="square">
            <a:spAutoFit/>
          </a:bodyPr>
          <a:lstStyle/>
          <a:p>
            <a:r>
              <a:rPr lang="es-ES" b="1" dirty="0">
                <a:latin typeface="Arial" panose="020B0604020202020204" pitchFamily="34" charset="0"/>
                <a:cs typeface="Arial" panose="020B0604020202020204" pitchFamily="34" charset="0"/>
              </a:rPr>
              <a:t>Corpúsculos de </a:t>
            </a:r>
            <a:r>
              <a:rPr lang="es-ES" b="1" dirty="0" smtClean="0">
                <a:latin typeface="Arial" panose="020B0604020202020204" pitchFamily="34" charset="0"/>
                <a:cs typeface="Arial" panose="020B0604020202020204" pitchFamily="34" charset="0"/>
              </a:rPr>
              <a:t>Meissner</a:t>
            </a:r>
            <a:r>
              <a:rPr lang="es-ES" b="1" dirty="0">
                <a:latin typeface="Arial" panose="020B0604020202020204" pitchFamily="34" charset="0"/>
                <a:cs typeface="Arial" panose="020B0604020202020204" pitchFamily="34" charset="0"/>
              </a:rPr>
              <a:t>:</a:t>
            </a:r>
            <a:r>
              <a:rPr lang="es-ES" b="1"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Responden ante el tacto </a:t>
            </a:r>
            <a:r>
              <a:rPr lang="es-ES" dirty="0" smtClean="0">
                <a:latin typeface="Arial" panose="020B0604020202020204" pitchFamily="34" charset="0"/>
                <a:cs typeface="Arial" panose="020B0604020202020204" pitchFamily="34" charset="0"/>
              </a:rPr>
              <a:t>suave.</a:t>
            </a:r>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Corpúsculos de </a:t>
            </a:r>
            <a:r>
              <a:rPr lang="es-ES" b="1" dirty="0" smtClean="0">
                <a:latin typeface="Arial" panose="020B0604020202020204" pitchFamily="34" charset="0"/>
                <a:cs typeface="Arial" panose="020B0604020202020204" pitchFamily="34" charset="0"/>
              </a:rPr>
              <a:t>Krause: </a:t>
            </a:r>
            <a:r>
              <a:rPr lang="es-ES" dirty="0">
                <a:latin typeface="Arial" panose="020B0604020202020204" pitchFamily="34" charset="0"/>
                <a:cs typeface="Arial" panose="020B0604020202020204" pitchFamily="34" charset="0"/>
              </a:rPr>
              <a:t>Recibe las sensaciones de frío. </a:t>
            </a:r>
          </a:p>
          <a:p>
            <a:r>
              <a:rPr lang="es-ES" b="1" dirty="0">
                <a:latin typeface="Arial" panose="020B0604020202020204" pitchFamily="34" charset="0"/>
                <a:cs typeface="Arial" panose="020B0604020202020204" pitchFamily="34" charset="0"/>
              </a:rPr>
              <a:t>Corpúsculos de </a:t>
            </a:r>
            <a:r>
              <a:rPr lang="es-ES" b="1" dirty="0" smtClean="0">
                <a:latin typeface="Arial" panose="020B0604020202020204" pitchFamily="34" charset="0"/>
                <a:cs typeface="Arial" panose="020B0604020202020204" pitchFamily="34" charset="0"/>
              </a:rPr>
              <a:t>Ruffini: </a:t>
            </a:r>
            <a:r>
              <a:rPr lang="es-ES" dirty="0">
                <a:latin typeface="Arial" panose="020B0604020202020204" pitchFamily="34" charset="0"/>
                <a:cs typeface="Arial" panose="020B0604020202020204" pitchFamily="34" charset="0"/>
              </a:rPr>
              <a:t>Reaccionan ante los estiramientos y el calor.</a:t>
            </a:r>
          </a:p>
          <a:p>
            <a:r>
              <a:rPr lang="es-ES" b="1" dirty="0">
                <a:latin typeface="Arial" panose="020B0604020202020204" pitchFamily="34" charset="0"/>
                <a:cs typeface="Arial" panose="020B0604020202020204" pitchFamily="34" charset="0"/>
              </a:rPr>
              <a:t>Corpúsculos de </a:t>
            </a:r>
            <a:r>
              <a:rPr lang="es-ES" b="1" dirty="0" err="1" smtClean="0">
                <a:latin typeface="Arial" panose="020B0604020202020204" pitchFamily="34" charset="0"/>
                <a:cs typeface="Arial" panose="020B0604020202020204" pitchFamily="34" charset="0"/>
              </a:rPr>
              <a:t>Pacini</a:t>
            </a:r>
            <a:r>
              <a:rPr lang="es-ES" b="1" dirty="0">
                <a:latin typeface="Arial" panose="020B0604020202020204" pitchFamily="34" charset="0"/>
                <a:cs typeface="Arial" panose="020B0604020202020204" pitchFamily="34" charset="0"/>
              </a:rPr>
              <a:t>:</a:t>
            </a:r>
            <a:r>
              <a:rPr lang="es-ES" b="1"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Responden ante la presión y a las vibraciones. </a:t>
            </a:r>
          </a:p>
          <a:p>
            <a:r>
              <a:rPr lang="es-ES" b="1" dirty="0" smtClean="0">
                <a:latin typeface="Arial" panose="020B0604020202020204" pitchFamily="34" charset="0"/>
                <a:cs typeface="Arial" panose="020B0604020202020204" pitchFamily="34" charset="0"/>
              </a:rPr>
              <a:t>Disco </a:t>
            </a:r>
            <a:r>
              <a:rPr lang="es-ES" b="1" dirty="0">
                <a:latin typeface="Arial" panose="020B0604020202020204" pitchFamily="34" charset="0"/>
                <a:cs typeface="Arial" panose="020B0604020202020204" pitchFamily="34" charset="0"/>
              </a:rPr>
              <a:t>de </a:t>
            </a:r>
            <a:r>
              <a:rPr lang="es-ES" b="1" dirty="0" smtClean="0">
                <a:latin typeface="Arial" panose="020B0604020202020204" pitchFamily="34" charset="0"/>
                <a:cs typeface="Arial" panose="020B0604020202020204" pitchFamily="34" charset="0"/>
              </a:rPr>
              <a:t>Merkel: </a:t>
            </a:r>
            <a:r>
              <a:rPr lang="es-ES" dirty="0">
                <a:latin typeface="Arial" panose="020B0604020202020204" pitchFamily="34" charset="0"/>
                <a:cs typeface="Arial" panose="020B0604020202020204" pitchFamily="34" charset="0"/>
              </a:rPr>
              <a:t>Reciben los cambios de presión y las diferentes texturas.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35774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wipe(down)">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Foto gratuita patrón de tonos rojos con espacio de c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3088277" y="156120"/>
            <a:ext cx="6015446" cy="653778"/>
          </a:xfrm>
        </p:spPr>
        <p:txBody>
          <a:bodyPr>
            <a:normAutofit/>
          </a:bodyPr>
          <a:lstStyle/>
          <a:p>
            <a:r>
              <a:rPr lang="es-ES" sz="3600" dirty="0">
                <a:latin typeface="Arial Black" panose="020B0A04020102020204" pitchFamily="34" charset="0"/>
                <a:ea typeface="+mn-ea"/>
                <a:cs typeface="+mn-cs"/>
              </a:rPr>
              <a:t>Datos acerca de la piel</a:t>
            </a:r>
            <a:endParaRPr lang="en-US" sz="3600" dirty="0">
              <a:latin typeface="Arial Black" panose="020B0A04020102020204" pitchFamily="34" charset="0"/>
              <a:ea typeface="+mn-ea"/>
              <a:cs typeface="+mn-cs"/>
            </a:endParaRPr>
          </a:p>
        </p:txBody>
      </p:sp>
      <p:sp>
        <p:nvSpPr>
          <p:cNvPr id="4" name="Rectángulo 3"/>
          <p:cNvSpPr/>
          <p:nvPr/>
        </p:nvSpPr>
        <p:spPr>
          <a:xfrm>
            <a:off x="63038" y="483009"/>
            <a:ext cx="3631474" cy="3693319"/>
          </a:xfrm>
          <a:prstGeom prst="rect">
            <a:avLst/>
          </a:prstGeom>
        </p:spPr>
        <p:txBody>
          <a:bodyPr wrap="square">
            <a:spAutoFit/>
          </a:bodyPr>
          <a:lstStyle/>
          <a:p>
            <a:pPr marL="28575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Regula la temperatura del </a:t>
            </a:r>
            <a:r>
              <a:rPr lang="es-ES" dirty="0" smtClean="0">
                <a:latin typeface="Arial" panose="020B0604020202020204" pitchFamily="34" charset="0"/>
                <a:cs typeface="Arial" panose="020B0604020202020204" pitchFamily="34" charset="0"/>
              </a:rPr>
              <a:t>cuerpo.</a:t>
            </a:r>
          </a:p>
          <a:p>
            <a:pPr marL="285750" indent="-285750">
              <a:buFont typeface="Wingdings" panose="05000000000000000000" pitchFamily="2" charset="2"/>
              <a:buChar char="Ø"/>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Almacena agua y </a:t>
            </a:r>
            <a:r>
              <a:rPr lang="es-ES" dirty="0" smtClean="0">
                <a:latin typeface="Arial" panose="020B0604020202020204" pitchFamily="34" charset="0"/>
                <a:cs typeface="Arial" panose="020B0604020202020204" pitchFamily="34" charset="0"/>
              </a:rPr>
              <a:t>grasa.</a:t>
            </a:r>
          </a:p>
          <a:p>
            <a:pPr marL="285750" indent="-285750">
              <a:buFont typeface="Wingdings" panose="05000000000000000000" pitchFamily="2" charset="2"/>
              <a:buChar char="Ø"/>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Es un órgano </a:t>
            </a:r>
            <a:r>
              <a:rPr lang="es-ES" dirty="0" smtClean="0">
                <a:latin typeface="Arial" panose="020B0604020202020204" pitchFamily="34" charset="0"/>
                <a:cs typeface="Arial" panose="020B0604020202020204" pitchFamily="34" charset="0"/>
              </a:rPr>
              <a:t>sensorial.</a:t>
            </a:r>
          </a:p>
          <a:p>
            <a:pPr marL="285750" indent="-285750">
              <a:buFont typeface="Wingdings" panose="05000000000000000000" pitchFamily="2" charset="2"/>
              <a:buChar char="Ø"/>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Impide la pérdida de </a:t>
            </a:r>
            <a:r>
              <a:rPr lang="es-ES" dirty="0" smtClean="0">
                <a:latin typeface="Arial" panose="020B0604020202020204" pitchFamily="34" charset="0"/>
                <a:cs typeface="Arial" panose="020B0604020202020204" pitchFamily="34" charset="0"/>
              </a:rPr>
              <a:t>agua.</a:t>
            </a:r>
          </a:p>
          <a:p>
            <a:pPr marL="285750" indent="-285750">
              <a:buFont typeface="Wingdings" panose="05000000000000000000" pitchFamily="2" charset="2"/>
              <a:buChar char="Ø"/>
            </a:pPr>
            <a:endParaRPr lang="es-E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Impide el ingreso de </a:t>
            </a:r>
            <a:r>
              <a:rPr lang="es-ES" dirty="0" smtClean="0">
                <a:latin typeface="Arial" panose="020B0604020202020204" pitchFamily="34" charset="0"/>
                <a:cs typeface="Arial" panose="020B0604020202020204" pitchFamily="34" charset="0"/>
              </a:rPr>
              <a:t>bacterias.</a:t>
            </a:r>
          </a:p>
          <a:p>
            <a:pPr marL="285750" indent="-285750">
              <a:buFont typeface="Wingdings" panose="05000000000000000000" pitchFamily="2" charset="2"/>
              <a:buChar char="Ø"/>
            </a:pPr>
            <a:endParaRPr lang="es-E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ES" dirty="0" smtClean="0">
                <a:latin typeface="Arial" panose="020B0604020202020204" pitchFamily="34" charset="0"/>
                <a:cs typeface="Arial" panose="020B0604020202020204" pitchFamily="34" charset="0"/>
              </a:rPr>
              <a:t>Actúa </a:t>
            </a:r>
            <a:r>
              <a:rPr lang="es-ES" dirty="0">
                <a:latin typeface="Arial" panose="020B0604020202020204" pitchFamily="34" charset="0"/>
                <a:cs typeface="Arial" panose="020B0604020202020204" pitchFamily="34" charset="0"/>
              </a:rPr>
              <a:t>como barrera entre el organismo y el </a:t>
            </a:r>
            <a:r>
              <a:rPr lang="es-ES" dirty="0" smtClean="0">
                <a:latin typeface="Arial" panose="020B0604020202020204" pitchFamily="34" charset="0"/>
                <a:cs typeface="Arial" panose="020B0604020202020204" pitchFamily="34" charset="0"/>
              </a:rPr>
              <a:t>entorno</a:t>
            </a:r>
            <a:r>
              <a:rPr lang="es-ES" dirty="0">
                <a:latin typeface="Arial" panose="020B0604020202020204" pitchFamily="34" charset="0"/>
                <a:cs typeface="Arial" panose="020B0604020202020204" pitchFamily="34" charset="0"/>
              </a:rPr>
              <a:t>.</a:t>
            </a:r>
            <a:endParaRPr lang="es-ES" dirty="0" smtClean="0">
              <a:latin typeface="Arial" panose="020B0604020202020204" pitchFamily="34" charset="0"/>
              <a:cs typeface="Arial" panose="020B0604020202020204" pitchFamily="34" charset="0"/>
            </a:endParaRPr>
          </a:p>
        </p:txBody>
      </p:sp>
      <p:pic>
        <p:nvPicPr>
          <p:cNvPr id="7170" name="Picture 2" descr="Gran Signo de Interrogación PNG transparente - St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263" y="895857"/>
            <a:ext cx="3103752" cy="40156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tem Cell Therapy for hair | The Body Perfect Cosmetic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983" y="895857"/>
            <a:ext cx="5308374" cy="387531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525116" y="5443348"/>
            <a:ext cx="7672252" cy="461665"/>
          </a:xfrm>
          <a:prstGeom prst="rect">
            <a:avLst/>
          </a:prstGeom>
          <a:noFill/>
        </p:spPr>
        <p:txBody>
          <a:bodyPr wrap="square" rtlCol="0">
            <a:spAutoFit/>
          </a:bodyPr>
          <a:lstStyle/>
          <a:p>
            <a:pPr algn="ctr"/>
            <a:r>
              <a:rPr lang="es-ES" sz="1200" dirty="0" smtClean="0">
                <a:latin typeface="Arial" panose="020B0604020202020204" pitchFamily="34" charset="0"/>
                <a:cs typeface="Arial" panose="020B0604020202020204" pitchFamily="34" charset="0"/>
              </a:rPr>
              <a:t>Figura6: Datos acerca de la piel</a:t>
            </a:r>
          </a:p>
          <a:p>
            <a:pPr algn="ctr"/>
            <a:r>
              <a:rPr lang="es-ES" sz="1200" dirty="0">
                <a:latin typeface="Arial" panose="020B0604020202020204" pitchFamily="34" charset="0"/>
                <a:cs typeface="Arial" panose="020B0604020202020204" pitchFamily="34" charset="0"/>
              </a:rPr>
              <a:t>Recuperado de: https://www.thebodyperfect.in/stem-cell-hair-regrowth.php</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659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4167050" y="95161"/>
            <a:ext cx="3021875" cy="1325563"/>
          </a:xfrm>
        </p:spPr>
        <p:txBody>
          <a:bodyPr>
            <a:normAutofit/>
          </a:bodyPr>
          <a:lstStyle/>
          <a:p>
            <a:r>
              <a:rPr lang="es-ES" sz="3600" dirty="0" smtClean="0">
                <a:latin typeface="Arial Black" panose="020B0A04020102020204" pitchFamily="34" charset="0"/>
              </a:rPr>
              <a:t>Conclusión</a:t>
            </a:r>
            <a:endParaRPr lang="en-US" sz="3600" dirty="0">
              <a:latin typeface="Arial Black" panose="020B0A04020102020204" pitchFamily="34" charset="0"/>
            </a:endParaRPr>
          </a:p>
        </p:txBody>
      </p:sp>
      <p:sp>
        <p:nvSpPr>
          <p:cNvPr id="4" name="CuadroTexto 3"/>
          <p:cNvSpPr txBox="1"/>
          <p:nvPr/>
        </p:nvSpPr>
        <p:spPr>
          <a:xfrm>
            <a:off x="3150324" y="1280159"/>
            <a:ext cx="5055325" cy="2031325"/>
          </a:xfrm>
          <a:prstGeom prst="rect">
            <a:avLst/>
          </a:prstGeom>
          <a:noFill/>
        </p:spPr>
        <p:txBody>
          <a:bodyPr wrap="square" rtlCol="0">
            <a:spAutoFit/>
          </a:bodyPr>
          <a:lstStyle/>
          <a:p>
            <a:pPr marL="342900" indent="-342900">
              <a:buFont typeface="+mj-lt"/>
              <a:buAutoNum type="arabicPeriod"/>
            </a:pPr>
            <a:r>
              <a:rPr lang="es-ES" dirty="0" smtClean="0"/>
              <a:t>Explique que las partes más importantes de la piel son la dermis, epidermis e hipodermis.</a:t>
            </a:r>
          </a:p>
          <a:p>
            <a:pPr marL="342900" indent="-342900">
              <a:buFont typeface="+mj-lt"/>
              <a:buAutoNum type="arabicPeriod"/>
            </a:pPr>
            <a:r>
              <a:rPr lang="es-ES" dirty="0" smtClean="0"/>
              <a:t>Percibimos el mundo con el tacto porque tenemos unos receptores en la piel que según cual receptor sea percibiremos un objeto diferente</a:t>
            </a:r>
            <a:endParaRPr lang="es-ES" dirty="0"/>
          </a:p>
          <a:p>
            <a:pPr marL="342900" indent="-342900">
              <a:buFont typeface="+mj-lt"/>
              <a:buAutoNum type="arabicPeriod"/>
            </a:pPr>
            <a:endParaRPr lang="en-US" dirty="0"/>
          </a:p>
        </p:txBody>
      </p:sp>
    </p:spTree>
    <p:extLst>
      <p:ext uri="{BB962C8B-B14F-4D97-AF65-F5344CB8AC3E}">
        <p14:creationId xmlns:p14="http://schemas.microsoft.com/office/powerpoint/2010/main" val="21675690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863</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Arial Black</vt:lpstr>
      <vt:lpstr>Calibri</vt:lpstr>
      <vt:lpstr>Calibri Light</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Datos acerca de la piel</vt:lpstr>
      <vt:lpstr>Conclusión</vt:lpstr>
      <vt:lpstr>Linkografía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ALBERTO GUZMAN</dc:creator>
  <cp:lastModifiedBy>LUIS ALBERTO GUZMAN</cp:lastModifiedBy>
  <cp:revision>25</cp:revision>
  <dcterms:created xsi:type="dcterms:W3CDTF">2023-07-11T02:06:30Z</dcterms:created>
  <dcterms:modified xsi:type="dcterms:W3CDTF">2023-07-12T01:45:59Z</dcterms:modified>
</cp:coreProperties>
</file>