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9638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060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436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7886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1702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6429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61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16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324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786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0707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36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207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3711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134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555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0D74-CECD-4C79-94EC-3E7FD52A7955}" type="datetimeFigureOut">
              <a:rPr lang="es-PE" smtClean="0"/>
              <a:t>16/07/2023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0F98707-34C4-42DD-9E0A-A9FF7E9F62E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3970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ed.unal.edu.co/cursos/ciencias/2015877/html/conten_uni_2_2_7.html" TargetMode="External"/><Relationship Id="rId2" Type="http://schemas.openxmlformats.org/officeDocument/2006/relationships/hyperlink" Target="https://issuu.com/grupoanayasa/docs/et04834001_issuu_bg4eso_mix/s/18849146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enhub.com/es/library/anatomia-es/cilios-e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032B783-D45A-AC67-6670-75F952E654EB}"/>
              </a:ext>
            </a:extLst>
          </p:cNvPr>
          <p:cNvSpPr txBox="1"/>
          <p:nvPr/>
        </p:nvSpPr>
        <p:spPr>
          <a:xfrm>
            <a:off x="0" y="43842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Movimientos celulares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91369B-88A7-2281-976F-ED2026F39278}"/>
              </a:ext>
            </a:extLst>
          </p:cNvPr>
          <p:cNvSpPr txBox="1"/>
          <p:nvPr/>
        </p:nvSpPr>
        <p:spPr>
          <a:xfrm>
            <a:off x="0" y="607888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Julio</a:t>
            </a:r>
            <a:r>
              <a:rPr lang="es-MX" dirty="0"/>
              <a:t> </a:t>
            </a:r>
            <a:r>
              <a:rPr lang="es-MX" sz="4000" dirty="0">
                <a:latin typeface="Arial Black" panose="020B0A04020102020204" pitchFamily="34" charset="0"/>
              </a:rPr>
              <a:t>2023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1DD2FB-77C1-0362-85D8-ED1289F790D5}"/>
              </a:ext>
            </a:extLst>
          </p:cNvPr>
          <p:cNvSpPr txBox="1"/>
          <p:nvPr/>
        </p:nvSpPr>
        <p:spPr>
          <a:xfrm>
            <a:off x="318053" y="2440969"/>
            <a:ext cx="8666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Nombres y Apellidos: César Rodrigo Cabanillas Ramos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Profesor: Juan Cespedes</a:t>
            </a:r>
          </a:p>
          <a:p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Área: Ciencia y Tecnología</a:t>
            </a:r>
          </a:p>
          <a:p>
            <a:r>
              <a:rPr lang="es-PE" sz="2400" dirty="0">
                <a:latin typeface="Arial" panose="020B0604020202020204" pitchFamily="34" charset="0"/>
                <a:cs typeface="Arial" panose="020B0604020202020204" pitchFamily="34" charset="0"/>
              </a:rPr>
              <a:t>Grado y Sección: 2° de secundaria “B” </a:t>
            </a:r>
          </a:p>
        </p:txBody>
      </p:sp>
    </p:spTree>
    <p:extLst>
      <p:ext uri="{BB962C8B-B14F-4D97-AF65-F5344CB8AC3E}">
        <p14:creationId xmlns:p14="http://schemas.microsoft.com/office/powerpoint/2010/main" val="4112673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3-07-10 at 18.20.13">
            <a:hlinkClick r:id="" action="ppaction://media"/>
            <a:extLst>
              <a:ext uri="{FF2B5EF4-FFF2-40B4-BE49-F238E27FC236}">
                <a16:creationId xmlns:a16="http://schemas.microsoft.com/office/drawing/2014/main" id="{914E0623-92A3-C82D-AEB9-D4040361DE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7"/>
    </mc:Choice>
    <mc:Fallback xmlns="">
      <p:transition spd="slow" advTm="8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860C753-7C6D-F8CB-92A4-9B1C97C09D63}"/>
              </a:ext>
            </a:extLst>
          </p:cNvPr>
          <p:cNvSpPr txBox="1"/>
          <p:nvPr/>
        </p:nvSpPr>
        <p:spPr>
          <a:xfrm>
            <a:off x="0" y="1259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Flagelo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DEC45E-E6AD-C2F3-B8C9-B3612B2C2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5" r="59663" b="20652"/>
          <a:stretch/>
        </p:blipFill>
        <p:spPr>
          <a:xfrm>
            <a:off x="6904383" y="-225287"/>
            <a:ext cx="5393634" cy="67265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38CB5E6-3275-B405-001F-3E8E2AA8EBD3}"/>
              </a:ext>
            </a:extLst>
          </p:cNvPr>
          <p:cNvSpPr txBox="1"/>
          <p:nvPr/>
        </p:nvSpPr>
        <p:spPr>
          <a:xfrm>
            <a:off x="7262191" y="6270393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Figura 5: Flagelo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Rescatado de: https://academia-lab.com/enciclopedia/flagelo-biologia/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FC4E0D1-DB91-95B8-CD8B-E671831B60FF}"/>
              </a:ext>
            </a:extLst>
          </p:cNvPr>
          <p:cNvSpPr txBox="1"/>
          <p:nvPr/>
        </p:nvSpPr>
        <p:spPr>
          <a:xfrm>
            <a:off x="477078" y="1616765"/>
            <a:ext cx="52196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Formado por microtubos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Movimiento de hélice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Impulsa a la célula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Se encuentra en la superficie de la célula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96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gelo">
            <a:hlinkClick r:id="" action="ppaction://media"/>
            <a:extLst>
              <a:ext uri="{FF2B5EF4-FFF2-40B4-BE49-F238E27FC236}">
                <a16:creationId xmlns:a16="http://schemas.microsoft.com/office/drawing/2014/main" id="{88261695-C6EF-D9C4-9CE2-4614BAB17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0"/>
    </mc:Choice>
    <mc:Fallback xmlns="">
      <p:transition spd="slow" advTm="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E9A5F95-5A36-DF93-1A0A-4A6F71C332D5}"/>
              </a:ext>
            </a:extLst>
          </p:cNvPr>
          <p:cNvSpPr txBox="1"/>
          <p:nvPr/>
        </p:nvSpPr>
        <p:spPr>
          <a:xfrm>
            <a:off x="0" y="1259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Conclusiones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954F7C-0DBA-8992-279A-C4512ADD0EAE}"/>
              </a:ext>
            </a:extLst>
          </p:cNvPr>
          <p:cNvSpPr txBox="1"/>
          <p:nvPr/>
        </p:nvSpPr>
        <p:spPr>
          <a:xfrm>
            <a:off x="649357" y="1272209"/>
            <a:ext cx="1103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/>
              <a:t>Los movimientos celulares son: la contracción: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cortamiento y estiramiento de la célula, La ciclosis: movimiento circular de los cloroplastos, ame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boide: por medio de </a:t>
            </a: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pseudópodos, cilios: movimiento ondulado, flagelos: movimiento de hélice.</a:t>
            </a:r>
          </a:p>
        </p:txBody>
      </p:sp>
    </p:spTree>
    <p:extLst>
      <p:ext uri="{BB962C8B-B14F-4D97-AF65-F5344CB8AC3E}">
        <p14:creationId xmlns:p14="http://schemas.microsoft.com/office/powerpoint/2010/main" val="3825654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F8E629A-E0E3-C5EA-B3AE-50CF137BA0C7}"/>
              </a:ext>
            </a:extLst>
          </p:cNvPr>
          <p:cNvSpPr txBox="1"/>
          <p:nvPr/>
        </p:nvSpPr>
        <p:spPr>
          <a:xfrm>
            <a:off x="0" y="125942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err="1">
                <a:latin typeface="Arial Black" panose="020B0A04020102020204" pitchFamily="34" charset="0"/>
              </a:rPr>
              <a:t>Linkografia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079773-98BD-0597-CA89-09F3546DA608}"/>
              </a:ext>
            </a:extLst>
          </p:cNvPr>
          <p:cNvSpPr txBox="1"/>
          <p:nvPr/>
        </p:nvSpPr>
        <p:spPr>
          <a:xfrm>
            <a:off x="695738" y="1212574"/>
            <a:ext cx="9852991" cy="184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https://issuu.com/grupoanayasa/docs/et04834001_issuu_bg4eso_mix/s/18849146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http://red.unal.edu.co/cursos/ciencias/2015877/html/conten_uni_2_2_7.html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https://www.kenhub.com/es/library/anatomia-es/cilios-es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5456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825D1B1-0CA5-DD96-A848-83A06E96635E}"/>
              </a:ext>
            </a:extLst>
          </p:cNvPr>
          <p:cNvSpPr txBox="1"/>
          <p:nvPr/>
        </p:nvSpPr>
        <p:spPr>
          <a:xfrm>
            <a:off x="583096" y="503582"/>
            <a:ext cx="1086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atin typeface="Arial Black" panose="020B0A04020102020204" pitchFamily="34" charset="0"/>
              </a:rPr>
              <a:t>Introducción: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4B26BB-915B-DB15-205C-C56F1EF1BDA1}"/>
              </a:ext>
            </a:extLst>
          </p:cNvPr>
          <p:cNvSpPr txBox="1"/>
          <p:nvPr/>
        </p:nvSpPr>
        <p:spPr>
          <a:xfrm>
            <a:off x="477078" y="3323802"/>
            <a:ext cx="3033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>
                <a:latin typeface="Arial Black" panose="020B0A04020102020204" pitchFamily="34" charset="0"/>
              </a:rPr>
              <a:t>Objetivos:</a:t>
            </a:r>
            <a:endParaRPr lang="es-PE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B84310-CC07-A1C4-7026-6A0744339069}"/>
              </a:ext>
            </a:extLst>
          </p:cNvPr>
          <p:cNvSpPr txBox="1"/>
          <p:nvPr/>
        </p:nvSpPr>
        <p:spPr>
          <a:xfrm>
            <a:off x="477078" y="1528971"/>
            <a:ext cx="11237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Las células tienen a realizar movimientos como la contracción, ciclosis, ameboide, cilios y flagelos algunos de estos movimientos son consecuencia de </a:t>
            </a:r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estimulos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. El movimiento celular es realizado por seres pluricelulares como la contracción, ciclosis y unicelulares como el flagelo y los cilios que les permiten moverse en su entorno con facilidad.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F372D6-866E-F77F-7E59-80423C7E06A0}"/>
              </a:ext>
            </a:extLst>
          </p:cNvPr>
          <p:cNvSpPr txBox="1"/>
          <p:nvPr/>
        </p:nvSpPr>
        <p:spPr>
          <a:xfrm>
            <a:off x="477078" y="4349191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Explicar los movimientos celulares</a:t>
            </a:r>
          </a:p>
          <a:p>
            <a:pPr marL="342900" indent="-342900">
              <a:buFont typeface="+mj-lt"/>
              <a:buAutoNum type="arabicPeriod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14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0D844F7-3125-31FC-0A5B-D423E096DDB6}"/>
              </a:ext>
            </a:extLst>
          </p:cNvPr>
          <p:cNvSpPr txBox="1"/>
          <p:nvPr/>
        </p:nvSpPr>
        <p:spPr>
          <a:xfrm>
            <a:off x="0" y="1722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Contracción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C3A06A-AE5F-378F-3AF5-0B840EFC0D0F}"/>
              </a:ext>
            </a:extLst>
          </p:cNvPr>
          <p:cNvSpPr txBox="1"/>
          <p:nvPr/>
        </p:nvSpPr>
        <p:spPr>
          <a:xfrm>
            <a:off x="530087" y="1524000"/>
            <a:ext cx="5017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Acortamiento y estiramiento de la célula</a:t>
            </a:r>
          </a:p>
        </p:txBody>
      </p:sp>
      <p:pic>
        <p:nvPicPr>
          <p:cNvPr id="1026" name="Picture 2" descr="Contracción muscular fotografías e imágenes de alta resolución - Alamy">
            <a:extLst>
              <a:ext uri="{FF2B5EF4-FFF2-40B4-BE49-F238E27FC236}">
                <a16:creationId xmlns:a16="http://schemas.microsoft.com/office/drawing/2014/main" id="{58D55667-0595-7BB4-F78F-7DC263C6F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5691021" y="1100190"/>
            <a:ext cx="6114106" cy="513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F2BD2E-ADA1-CB8E-AE0C-EA5BF7E5F60C}"/>
              </a:ext>
            </a:extLst>
          </p:cNvPr>
          <p:cNvSpPr txBox="1"/>
          <p:nvPr/>
        </p:nvSpPr>
        <p:spPr>
          <a:xfrm>
            <a:off x="6096000" y="6239604"/>
            <a:ext cx="5709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Figura 1: Movimiento de contracción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Rescatado de: https://www.alamy.es/imagenes/contracci%C3%B3n-muscular.html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04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raccion">
            <a:hlinkClick r:id="" action="ppaction://media"/>
            <a:extLst>
              <a:ext uri="{FF2B5EF4-FFF2-40B4-BE49-F238E27FC236}">
                <a16:creationId xmlns:a16="http://schemas.microsoft.com/office/drawing/2014/main" id="{B546C0AF-6575-9485-655E-59BD7B084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64101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6"/>
    </mc:Choice>
    <mc:Fallback xmlns="">
      <p:transition spd="slow" advTm="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16AC13C-F360-BABB-3C15-492BCF68E00B}"/>
              </a:ext>
            </a:extLst>
          </p:cNvPr>
          <p:cNvSpPr txBox="1"/>
          <p:nvPr/>
        </p:nvSpPr>
        <p:spPr>
          <a:xfrm>
            <a:off x="0" y="1722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Ciclosis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Citoplasma y citoesqueleto">
            <a:extLst>
              <a:ext uri="{FF2B5EF4-FFF2-40B4-BE49-F238E27FC236}">
                <a16:creationId xmlns:a16="http://schemas.microsoft.com/office/drawing/2014/main" id="{8FD76BDF-3909-FA7F-5E96-8A91F95E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6" y="1140798"/>
            <a:ext cx="6301428" cy="44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A29847-CFFA-ECBD-951D-7FC2E4947C85}"/>
              </a:ext>
            </a:extLst>
          </p:cNvPr>
          <p:cNvSpPr txBox="1"/>
          <p:nvPr/>
        </p:nvSpPr>
        <p:spPr>
          <a:xfrm>
            <a:off x="362634" y="5758565"/>
            <a:ext cx="7520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Figura 2: Movimiento de ciclosis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Rescatado de: http://centros.edu.xunta.es/iesastelleiras/depart/bioxeo/lgazon/presen/bac2/bio/pdf/citope.pdf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B2CE44-A40D-3C33-3618-842E904B6CB4}"/>
              </a:ext>
            </a:extLst>
          </p:cNvPr>
          <p:cNvSpPr txBox="1"/>
          <p:nvPr/>
        </p:nvSpPr>
        <p:spPr>
          <a:xfrm>
            <a:off x="7633252" y="1427334"/>
            <a:ext cx="4558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Movimiento de los cloroplastos de manera circular.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Facilita el intercambio de sustancias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Puede ser más o menos activo</a:t>
            </a:r>
          </a:p>
        </p:txBody>
      </p:sp>
    </p:spTree>
    <p:extLst>
      <p:ext uri="{BB962C8B-B14F-4D97-AF65-F5344CB8AC3E}">
        <p14:creationId xmlns:p14="http://schemas.microsoft.com/office/powerpoint/2010/main" val="935756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3-07-10 at 17.27.23">
            <a:hlinkClick r:id="" action="ppaction://media"/>
            <a:extLst>
              <a:ext uri="{FF2B5EF4-FFF2-40B4-BE49-F238E27FC236}">
                <a16:creationId xmlns:a16="http://schemas.microsoft.com/office/drawing/2014/main" id="{3554F017-46AB-77CD-9C36-6D1327789A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2452" y="0"/>
            <a:ext cx="14776174" cy="69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9"/>
    </mc:Choice>
    <mc:Fallback xmlns="">
      <p:transition spd="slow" advTm="10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DB24FF6-D98A-45C2-C7B5-687B438E6358}"/>
              </a:ext>
            </a:extLst>
          </p:cNvPr>
          <p:cNvSpPr txBox="1"/>
          <p:nvPr/>
        </p:nvSpPr>
        <p:spPr>
          <a:xfrm>
            <a:off x="0" y="1722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Ameboide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81CD70D-BD0E-0D75-C0BD-CD10B6A17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183" y="880163"/>
            <a:ext cx="6506817" cy="5411503"/>
          </a:xfrm>
          <a:prstGeom prst="rect">
            <a:avLst/>
          </a:prstGeom>
        </p:spPr>
      </p:pic>
      <p:sp>
        <p:nvSpPr>
          <p:cNvPr id="10" name="AutoShape 8" descr="Pseudópodos imágenes de stock de arte vectorial | Depositphotos">
            <a:extLst>
              <a:ext uri="{FF2B5EF4-FFF2-40B4-BE49-F238E27FC236}">
                <a16:creationId xmlns:a16="http://schemas.microsoft.com/office/drawing/2014/main" id="{150E99CF-E575-EA91-3417-4F5044BBDB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FFE59D1-6807-287F-CCD6-9A7655964060}"/>
              </a:ext>
            </a:extLst>
          </p:cNvPr>
          <p:cNvSpPr txBox="1"/>
          <p:nvPr/>
        </p:nvSpPr>
        <p:spPr>
          <a:xfrm>
            <a:off x="6633747" y="5373658"/>
            <a:ext cx="555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Figura 3: Ameba</a:t>
            </a:r>
          </a:p>
          <a:p>
            <a:r>
              <a:rPr lang="es-PE" sz="1200" dirty="0"/>
              <a:t>Rescatado de: https://sp.depositphotos.com/vector-images/pseud%C3%B3podos.html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D3AD305-263B-6C7D-8FA9-EF1D2F7B8615}"/>
              </a:ext>
            </a:extLst>
          </p:cNvPr>
          <p:cNvSpPr txBox="1"/>
          <p:nvPr/>
        </p:nvSpPr>
        <p:spPr>
          <a:xfrm>
            <a:off x="424069" y="1755216"/>
            <a:ext cx="49471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mueven por medio de pseudópodos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8398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eboide">
            <a:hlinkClick r:id="" action="ppaction://media"/>
            <a:extLst>
              <a:ext uri="{FF2B5EF4-FFF2-40B4-BE49-F238E27FC236}">
                <a16:creationId xmlns:a16="http://schemas.microsoft.com/office/drawing/2014/main" id="{BC4ACFED-665D-6462-4C70-65C7596CB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675431B-757C-164B-1063-AE165E743CD3}"/>
              </a:ext>
            </a:extLst>
          </p:cNvPr>
          <p:cNvSpPr txBox="1"/>
          <p:nvPr/>
        </p:nvSpPr>
        <p:spPr>
          <a:xfrm>
            <a:off x="0" y="1722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ial Black" panose="020B0A04020102020204" pitchFamily="34" charset="0"/>
              </a:rPr>
              <a:t>Cilios</a:t>
            </a:r>
            <a:endParaRPr lang="es-PE" sz="40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La célula. Ampliaciones. Cilios y flagelos. Atlas de Histología Vegetal y  Animal">
            <a:extLst>
              <a:ext uri="{FF2B5EF4-FFF2-40B4-BE49-F238E27FC236}">
                <a16:creationId xmlns:a16="http://schemas.microsoft.com/office/drawing/2014/main" id="{FFC67761-FDDC-8DAF-9029-9C016308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r="39267"/>
          <a:stretch/>
        </p:blipFill>
        <p:spPr bwMode="auto">
          <a:xfrm>
            <a:off x="0" y="880163"/>
            <a:ext cx="4863548" cy="54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5D9B7D8-92AE-6905-FBE2-2C3233EC50B2}"/>
              </a:ext>
            </a:extLst>
          </p:cNvPr>
          <p:cNvSpPr txBox="1"/>
          <p:nvPr/>
        </p:nvSpPr>
        <p:spPr>
          <a:xfrm>
            <a:off x="5579166" y="1378225"/>
            <a:ext cx="53046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Formados por microtúbulos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Movimiento ondulado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Se encuentran en la superficie de la célula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17CB320-A1F6-BCA3-5024-472AC345B8C9}"/>
              </a:ext>
            </a:extLst>
          </p:cNvPr>
          <p:cNvSpPr txBox="1"/>
          <p:nvPr/>
        </p:nvSpPr>
        <p:spPr>
          <a:xfrm>
            <a:off x="477078" y="6378575"/>
            <a:ext cx="615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Figura 4: Cilios</a:t>
            </a:r>
          </a:p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Rescatado de: https://mmegias.webs.uvigo.es/5-celulas/ampliaciones/7-cilio-flagelo.php</a:t>
            </a:r>
            <a:endParaRPr lang="es-P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04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</TotalTime>
  <Words>398</Words>
  <Application>Microsoft Office PowerPoint</Application>
  <PresentationFormat>Panorámica</PresentationFormat>
  <Paragraphs>43</Paragraphs>
  <Slides>14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Trebuchet MS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Luz Ramos Torres</dc:creator>
  <cp:lastModifiedBy>Luz Ramos Torres</cp:lastModifiedBy>
  <cp:revision>11</cp:revision>
  <dcterms:created xsi:type="dcterms:W3CDTF">2023-07-10T23:15:44Z</dcterms:created>
  <dcterms:modified xsi:type="dcterms:W3CDTF">2023-07-17T00:35:34Z</dcterms:modified>
</cp:coreProperties>
</file>