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3" r:id="rId7"/>
    <p:sldId id="264"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C788C-8CE1-4A85-63D1-97D4BAAE72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6C6CE78-EFCA-434D-9610-5E8E4D291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C7951CC-17C3-5610-B9FF-A95BFC8FCA8A}"/>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4C994E0F-5C96-0D2C-8A77-73F9CBE3652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D3C87D2-5E46-A39B-0B1C-26FBF6F9A4A5}"/>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326679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2894B-D9B7-0D50-4AD7-CA251091067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BB98E91-5FDE-A638-B5E7-83DFA42A1F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9F71106-7AC3-45D7-4DB6-6FCC2D5247DC}"/>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1C41AC4C-FA08-ADF4-B09E-3A9F067921C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82CFF1-BD60-9677-791A-9B6C50CCD5FC}"/>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139386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B8E117-E3E8-F9DB-F39F-A1DC97F658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C8D3044-795D-F62B-2E74-E1B036CE262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46F71F0-DDB1-5101-98E8-E1FE942E8C66}"/>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44C5F64D-B004-437B-DCA9-82679890579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146BD7F-90B0-F51E-9D0E-6016FFE136E4}"/>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18939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57222-FD93-5E97-149A-6936DFBAC7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FB9385E-2046-1FF0-C629-BA42E87A64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384A176-D17D-05C3-E7AB-50649B4D2914}"/>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70D0A709-BBBB-91E2-2631-C63DF922FE7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60B6EB9-F900-91D0-5C99-D3FC151D3066}"/>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16659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894BF-CF20-6B51-AE9C-D63BA9DC77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8F133C7-79F6-3CB4-22C0-71646B7A8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72B33F5-0FD9-6C9A-D48D-BD6E8E440929}"/>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CC7B71D2-8F36-D8B8-5B15-6E63C3C465F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78D67EA-CA3E-701B-B8FA-5DBAED3FD2BA}"/>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260760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6FC58-B389-A8E8-549B-1327BA73032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B2A88AA-2C9D-A013-42C2-D5651E572FA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5683701-B970-3A7C-1966-98B59793F8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08849D8-5894-F059-CE9C-F96142EA7BA7}"/>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6" name="Marcador de pie de página 5">
            <a:extLst>
              <a:ext uri="{FF2B5EF4-FFF2-40B4-BE49-F238E27FC236}">
                <a16:creationId xmlns:a16="http://schemas.microsoft.com/office/drawing/2014/main" id="{6B9040DF-52D4-A40B-B1D5-431A2759646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5963AC9-9146-27B9-8D96-D0A812218C32}"/>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16578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B7435-3B3E-98F2-209B-04FF41EB38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D252814-6D39-A862-2DF9-7A668790E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8E6118-EA2A-46EE-D198-82F9BD23C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22B5324-1E0F-D6BC-A1E1-CCF7675E5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561A038-3B26-284B-67DF-D25F3311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16DE9F5-6B50-FED0-B42A-D3A91718C062}"/>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8" name="Marcador de pie de página 7">
            <a:extLst>
              <a:ext uri="{FF2B5EF4-FFF2-40B4-BE49-F238E27FC236}">
                <a16:creationId xmlns:a16="http://schemas.microsoft.com/office/drawing/2014/main" id="{5FA2FF42-5501-CFFF-6B6B-D144AF08FE2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F6A10E3-50E8-482C-4B9D-34F4F91B5D93}"/>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37790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C16A9-9430-B97C-F4F3-A354E1F17B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2C8CF45-D5E8-1260-2BCA-1DBBD312A32B}"/>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4" name="Marcador de pie de página 3">
            <a:extLst>
              <a:ext uri="{FF2B5EF4-FFF2-40B4-BE49-F238E27FC236}">
                <a16:creationId xmlns:a16="http://schemas.microsoft.com/office/drawing/2014/main" id="{51B2464A-8E44-1CDF-FF86-41CFA24AF64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3857583C-757A-FDC9-BE3B-F333D8490600}"/>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313358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91E8956-96B8-6BF1-32B3-51C4EE33E16F}"/>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3" name="Marcador de pie de página 2">
            <a:extLst>
              <a:ext uri="{FF2B5EF4-FFF2-40B4-BE49-F238E27FC236}">
                <a16:creationId xmlns:a16="http://schemas.microsoft.com/office/drawing/2014/main" id="{507988F1-AAE8-CA4E-51FE-FF46667C236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0E4C4697-3619-3340-7E56-74A39960B801}"/>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326116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89262-A1FC-A3E3-C464-8B8EC5CE4E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DE8B3A2-70EF-FE7F-F603-34E67387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700FB9C9-4A4F-F964-C4D2-63E505318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79CA5D-C2B5-C36E-AB60-2A339092AFF4}"/>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6" name="Marcador de pie de página 5">
            <a:extLst>
              <a:ext uri="{FF2B5EF4-FFF2-40B4-BE49-F238E27FC236}">
                <a16:creationId xmlns:a16="http://schemas.microsoft.com/office/drawing/2014/main" id="{B7837214-631D-8676-1DE7-FF9733133C0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45B2FEE-E3D5-4733-BA86-81B6D0E0615F}"/>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50708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C3D87-0759-3F11-C566-5C8F59A4C9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A3DD108-FF19-BDF1-A30C-F52DE11D3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F4ACE5F-6BD4-D480-F9BA-3ECF4F9F3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6C728F-5635-8162-C292-24A9C3473E13}"/>
              </a:ext>
            </a:extLst>
          </p:cNvPr>
          <p:cNvSpPr>
            <a:spLocks noGrp="1"/>
          </p:cNvSpPr>
          <p:nvPr>
            <p:ph type="dt" sz="half" idx="10"/>
          </p:nvPr>
        </p:nvSpPr>
        <p:spPr/>
        <p:txBody>
          <a:bodyPr/>
          <a:lstStyle/>
          <a:p>
            <a:fld id="{CB36427D-9ADE-44CB-B4E7-1D7B6153D2EA}" type="datetimeFigureOut">
              <a:rPr lang="es-PE" smtClean="0"/>
              <a:t>28/11/2023</a:t>
            </a:fld>
            <a:endParaRPr lang="es-PE"/>
          </a:p>
        </p:txBody>
      </p:sp>
      <p:sp>
        <p:nvSpPr>
          <p:cNvPr id="6" name="Marcador de pie de página 5">
            <a:extLst>
              <a:ext uri="{FF2B5EF4-FFF2-40B4-BE49-F238E27FC236}">
                <a16:creationId xmlns:a16="http://schemas.microsoft.com/office/drawing/2014/main" id="{0EF5BABF-510F-2E26-A33C-DD53690EE6D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E7B77FF-7724-B82B-91AF-C1C7DEA0F2F5}"/>
              </a:ext>
            </a:extLst>
          </p:cNvPr>
          <p:cNvSpPr>
            <a:spLocks noGrp="1"/>
          </p:cNvSpPr>
          <p:nvPr>
            <p:ph type="sldNum" sz="quarter" idx="12"/>
          </p:nvPr>
        </p:nvSpPr>
        <p:spPr/>
        <p:txBody>
          <a:bodyPr/>
          <a:lstStyle/>
          <a:p>
            <a:fld id="{ED196C18-CAB9-48C7-9701-01C39B227E2A}" type="slidenum">
              <a:rPr lang="es-PE" smtClean="0"/>
              <a:t>‹Nº›</a:t>
            </a:fld>
            <a:endParaRPr lang="es-PE"/>
          </a:p>
        </p:txBody>
      </p:sp>
    </p:spTree>
    <p:extLst>
      <p:ext uri="{BB962C8B-B14F-4D97-AF65-F5344CB8AC3E}">
        <p14:creationId xmlns:p14="http://schemas.microsoft.com/office/powerpoint/2010/main" val="344815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AC41B1-944D-4DD1-5A03-78FAC7058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5C8EFEF-CB36-92B4-862C-1E97A80D3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BD083B2-2070-215D-97D9-EF7CDD6A7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6427D-9ADE-44CB-B4E7-1D7B6153D2EA}" type="datetimeFigureOut">
              <a:rPr lang="es-PE" smtClean="0"/>
              <a:t>28/11/2023</a:t>
            </a:fld>
            <a:endParaRPr lang="es-PE"/>
          </a:p>
        </p:txBody>
      </p:sp>
      <p:sp>
        <p:nvSpPr>
          <p:cNvPr id="5" name="Marcador de pie de página 4">
            <a:extLst>
              <a:ext uri="{FF2B5EF4-FFF2-40B4-BE49-F238E27FC236}">
                <a16:creationId xmlns:a16="http://schemas.microsoft.com/office/drawing/2014/main" id="{BE8BA522-3F3E-C7C3-35A1-5A237CAB0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11E50F0-0A15-34B8-C73B-59C28817C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96C18-CAB9-48C7-9701-01C39B227E2A}" type="slidenum">
              <a:rPr lang="es-PE" smtClean="0"/>
              <a:t>‹Nº›</a:t>
            </a:fld>
            <a:endParaRPr lang="es-PE"/>
          </a:p>
        </p:txBody>
      </p:sp>
    </p:spTree>
    <p:extLst>
      <p:ext uri="{BB962C8B-B14F-4D97-AF65-F5344CB8AC3E}">
        <p14:creationId xmlns:p14="http://schemas.microsoft.com/office/powerpoint/2010/main" val="58160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onsuton.com/estilos-tecnicas-animacion/" TargetMode="External"/><Relationship Id="rId2" Type="http://schemas.openxmlformats.org/officeDocument/2006/relationships/hyperlink" Target="https://www.industriaanimacion.com/2020/06/que-es-la-animacion-definicion-tecnicas-e-historia/"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F7263E0-E6DA-E391-D9F2-61113CE8E5DA}"/>
              </a:ext>
            </a:extLst>
          </p:cNvPr>
          <p:cNvPicPr>
            <a:picLocks noChangeAspect="1"/>
          </p:cNvPicPr>
          <p:nvPr/>
        </p:nvPicPr>
        <p:blipFill rotWithShape="1">
          <a:blip r:embed="rId2"/>
          <a:srcRect t="1995" b="5792"/>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7BE09C-C5E6-E032-0CEC-C057E45FF302}"/>
              </a:ext>
            </a:extLst>
          </p:cNvPr>
          <p:cNvSpPr>
            <a:spLocks noGrp="1"/>
          </p:cNvSpPr>
          <p:nvPr>
            <p:ph type="ctrTitle"/>
          </p:nvPr>
        </p:nvSpPr>
        <p:spPr>
          <a:xfrm>
            <a:off x="859155" y="2138184"/>
            <a:ext cx="10058400" cy="1692726"/>
          </a:xfrm>
          <a:effectLst>
            <a:outerShdw blurRad="50800" dist="38100" dir="2700000" algn="tl" rotWithShape="0">
              <a:prstClr val="black">
                <a:alpha val="40000"/>
              </a:prstClr>
            </a:outerShdw>
          </a:effectLst>
        </p:spPr>
        <p:txBody>
          <a:bodyPr>
            <a:normAutofit/>
          </a:bodyPr>
          <a:lstStyle/>
          <a:p>
            <a:r>
              <a:rPr lang="es-ES" sz="7200" dirty="0">
                <a:solidFill>
                  <a:srgbClr val="FFFFFF"/>
                </a:solidFill>
              </a:rPr>
              <a:t>El arte de la animación</a:t>
            </a:r>
            <a:endParaRPr lang="es-PE" sz="7200" dirty="0">
              <a:solidFill>
                <a:srgbClr val="FFFFFF"/>
              </a:solidFill>
            </a:endParaRPr>
          </a:p>
        </p:txBody>
      </p:sp>
      <p:sp>
        <p:nvSpPr>
          <p:cNvPr id="3" name="Subtítulo 2">
            <a:extLst>
              <a:ext uri="{FF2B5EF4-FFF2-40B4-BE49-F238E27FC236}">
                <a16:creationId xmlns:a16="http://schemas.microsoft.com/office/drawing/2014/main" id="{0EC057BA-8B5E-4346-CDDF-87837AFCA5DC}"/>
              </a:ext>
            </a:extLst>
          </p:cNvPr>
          <p:cNvSpPr>
            <a:spLocks noGrp="1"/>
          </p:cNvSpPr>
          <p:nvPr>
            <p:ph type="subTitle" idx="1"/>
          </p:nvPr>
        </p:nvSpPr>
        <p:spPr>
          <a:xfrm>
            <a:off x="5888355" y="5369748"/>
            <a:ext cx="2934104" cy="1282707"/>
          </a:xfrm>
          <a:effectLst>
            <a:outerShdw blurRad="50800" dist="38100" dir="2700000" algn="tl" rotWithShape="0">
              <a:prstClr val="black">
                <a:alpha val="40000"/>
              </a:prstClr>
            </a:outerShdw>
          </a:effectLst>
        </p:spPr>
        <p:txBody>
          <a:bodyPr>
            <a:normAutofit/>
          </a:bodyPr>
          <a:lstStyle/>
          <a:p>
            <a:r>
              <a:rPr lang="es-ES" dirty="0">
                <a:solidFill>
                  <a:schemeClr val="bg2">
                    <a:lumMod val="10000"/>
                  </a:schemeClr>
                </a:solidFill>
              </a:rPr>
              <a:t>Joaquín Rojas Tejada </a:t>
            </a:r>
          </a:p>
          <a:p>
            <a:r>
              <a:rPr lang="es-PE" dirty="0">
                <a:solidFill>
                  <a:schemeClr val="bg2">
                    <a:lumMod val="10000"/>
                  </a:schemeClr>
                </a:solidFill>
              </a:rPr>
              <a:t>6to grado A </a:t>
            </a:r>
          </a:p>
          <a:p>
            <a:endParaRPr lang="es-PE" dirty="0">
              <a:solidFill>
                <a:srgbClr val="FFFFFF"/>
              </a:solidFill>
            </a:endParaRPr>
          </a:p>
        </p:txBody>
      </p:sp>
    </p:spTree>
    <p:extLst>
      <p:ext uri="{BB962C8B-B14F-4D97-AF65-F5344CB8AC3E}">
        <p14:creationId xmlns:p14="http://schemas.microsoft.com/office/powerpoint/2010/main" val="31331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0BDD89D-2CF7-962C-DC0A-821922AC89F2}"/>
              </a:ext>
            </a:extLst>
          </p:cNvPr>
          <p:cNvPicPr>
            <a:picLocks noChangeAspect="1"/>
          </p:cNvPicPr>
          <p:nvPr/>
        </p:nvPicPr>
        <p:blipFill rotWithShape="1">
          <a:blip r:embed="rId2"/>
          <a:srcRect l="1859" r="2" b="2"/>
          <a:stretch/>
        </p:blipFill>
        <p:spPr>
          <a:xfrm>
            <a:off x="884698" y="877413"/>
            <a:ext cx="6406903" cy="5043096"/>
          </a:xfrm>
          <a:prstGeom prst="rect">
            <a:avLst/>
          </a:prstGeom>
        </p:spPr>
      </p:pic>
      <p:grpSp>
        <p:nvGrpSpPr>
          <p:cNvPr id="26" name="Group 2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7" name="Rectangle 2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DCFB79AC-C813-ABA3-8E9B-C721D1345037}"/>
              </a:ext>
            </a:extLst>
          </p:cNvPr>
          <p:cNvSpPr>
            <a:spLocks noGrp="1"/>
          </p:cNvSpPr>
          <p:nvPr>
            <p:ph idx="1"/>
          </p:nvPr>
        </p:nvSpPr>
        <p:spPr>
          <a:xfrm>
            <a:off x="7701280" y="629920"/>
            <a:ext cx="3614419" cy="5351388"/>
          </a:xfrm>
        </p:spPr>
        <p:txBody>
          <a:bodyPr anchor="t">
            <a:normAutofit fontScale="92500" lnSpcReduction="10000"/>
          </a:bodyPr>
          <a:lstStyle/>
          <a:p>
            <a:r>
              <a:rPr lang="es-ES" dirty="0"/>
              <a:t>La animación es un proceso utilizado por uno o más animadores, para dar la ilusión de movimiento a imágenes, dibujos u otro tipo de objetos inanimados.​</a:t>
            </a:r>
          </a:p>
          <a:p>
            <a:r>
              <a:rPr lang="es-ES" dirty="0"/>
              <a:t>La animación es una forma de expresar tus sentimientos, tu imaginación, que puede ser desde un punto en una hoja y hasta la más elaborada imagen en 3D.</a:t>
            </a:r>
            <a:endParaRPr lang="es-PE" dirty="0"/>
          </a:p>
        </p:txBody>
      </p:sp>
    </p:spTree>
    <p:extLst>
      <p:ext uri="{BB962C8B-B14F-4D97-AF65-F5344CB8AC3E}">
        <p14:creationId xmlns:p14="http://schemas.microsoft.com/office/powerpoint/2010/main" val="34590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44BF-7011-0674-3CCE-7B85AAE5D5A3}"/>
              </a:ext>
            </a:extLst>
          </p:cNvPr>
          <p:cNvSpPr>
            <a:spLocks noGrp="1"/>
          </p:cNvSpPr>
          <p:nvPr>
            <p:ph type="title"/>
          </p:nvPr>
        </p:nvSpPr>
        <p:spPr>
          <a:xfrm>
            <a:off x="8005533" y="250235"/>
            <a:ext cx="3910242" cy="1616203"/>
          </a:xfrm>
        </p:spPr>
        <p:txBody>
          <a:bodyPr anchor="b">
            <a:normAutofit/>
          </a:bodyPr>
          <a:lstStyle/>
          <a:p>
            <a:r>
              <a:rPr lang="es-ES" sz="2200" b="1" i="0" dirty="0">
                <a:effectLst/>
                <a:latin typeface="Open Sans" panose="020B0606030504020204" pitchFamily="34" charset="0"/>
              </a:rPr>
              <a:t>Los dibujos animados o animación tradicional</a:t>
            </a:r>
            <a:br>
              <a:rPr lang="es-ES" sz="2200" b="1" i="0" dirty="0">
                <a:effectLst/>
                <a:latin typeface="Open Sans" panose="020B0606030504020204" pitchFamily="34" charset="0"/>
              </a:rPr>
            </a:br>
            <a:endParaRPr lang="es-PE" sz="2200" b="1" dirty="0"/>
          </a:p>
        </p:txBody>
      </p:sp>
      <p:pic>
        <p:nvPicPr>
          <p:cNvPr id="9" name="Imagen 8">
            <a:extLst>
              <a:ext uri="{FF2B5EF4-FFF2-40B4-BE49-F238E27FC236}">
                <a16:creationId xmlns:a16="http://schemas.microsoft.com/office/drawing/2014/main" id="{1FB50736-0CDC-D314-47C4-DB3EF83C830E}"/>
              </a:ext>
            </a:extLst>
          </p:cNvPr>
          <p:cNvPicPr>
            <a:picLocks noChangeAspect="1"/>
          </p:cNvPicPr>
          <p:nvPr/>
        </p:nvPicPr>
        <p:blipFill rotWithShape="1">
          <a:blip r:embed="rId2"/>
          <a:srcRect l="6635" r="25078" b="-1"/>
          <a:stretch/>
        </p:blipFill>
        <p:spPr>
          <a:xfrm>
            <a:off x="884698" y="877413"/>
            <a:ext cx="6406903" cy="5043096"/>
          </a:xfrm>
          <a:prstGeom prst="rect">
            <a:avLst/>
          </a:prstGeom>
        </p:spPr>
      </p:pic>
      <p:grpSp>
        <p:nvGrpSpPr>
          <p:cNvPr id="22" name="Group 21">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3" name="Rectangle 22">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9D27E891-027F-0FD0-8D66-C96A6D33E3FC}"/>
              </a:ext>
            </a:extLst>
          </p:cNvPr>
          <p:cNvSpPr>
            <a:spLocks noGrp="1"/>
          </p:cNvSpPr>
          <p:nvPr>
            <p:ph idx="1"/>
          </p:nvPr>
        </p:nvSpPr>
        <p:spPr>
          <a:xfrm>
            <a:off x="7867650" y="1866438"/>
            <a:ext cx="3800475" cy="4445589"/>
          </a:xfrm>
        </p:spPr>
        <p:txBody>
          <a:bodyPr anchor="t">
            <a:noAutofit/>
          </a:bodyPr>
          <a:lstStyle/>
          <a:p>
            <a:r>
              <a:rPr lang="es-ES" sz="2400" dirty="0"/>
              <a:t>Lo que actualmente llamamos animación tradicional no es más que la animación  cuadro por  cuadro y la cual es elaborada por medio de un dibujo en una pieza de papel donde se crea el movimiento a través de diferentes hojas y que al verlas en continuación, estas dan al ojo humano la percepción de movimiento</a:t>
            </a:r>
            <a:r>
              <a:rPr lang="es-ES" sz="2200" dirty="0"/>
              <a:t>.</a:t>
            </a:r>
            <a:endParaRPr lang="es-PE" sz="2200" dirty="0"/>
          </a:p>
        </p:txBody>
      </p:sp>
    </p:spTree>
    <p:extLst>
      <p:ext uri="{BB962C8B-B14F-4D97-AF65-F5344CB8AC3E}">
        <p14:creationId xmlns:p14="http://schemas.microsoft.com/office/powerpoint/2010/main" val="25274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40" name="Group 103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34" name="Freeform: Shape 103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03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8" name="Freeform: Shape 103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5" name="CuadroTexto 4">
            <a:extLst>
              <a:ext uri="{FF2B5EF4-FFF2-40B4-BE49-F238E27FC236}">
                <a16:creationId xmlns:a16="http://schemas.microsoft.com/office/drawing/2014/main" id="{8625718E-7C86-999D-24BE-C0D851872007}"/>
              </a:ext>
            </a:extLst>
          </p:cNvPr>
          <p:cNvSpPr txBox="1"/>
          <p:nvPr/>
        </p:nvSpPr>
        <p:spPr>
          <a:xfrm>
            <a:off x="963206" y="4955153"/>
            <a:ext cx="3703320" cy="846138"/>
          </a:xfrm>
          <a:prstGeom prst="rect">
            <a:avLst/>
          </a:prstGeom>
          <a:solidFill>
            <a:srgbClr val="000000">
              <a:alpha val="50000"/>
            </a:srgbClr>
          </a:solidFill>
          <a:ln>
            <a:noFill/>
          </a:ln>
        </p:spPr>
        <p:txBody>
          <a:bodyPr wrap="square" anchor="ctr">
            <a:noAutofit/>
          </a:bodyPr>
          <a:lstStyle/>
          <a:p>
            <a:pPr algn="ctr" fontAlgn="base">
              <a:spcAft>
                <a:spcPts val="600"/>
              </a:spcAft>
            </a:pPr>
            <a:r>
              <a:rPr lang="es-PE" sz="4000" b="0" i="0" dirty="0">
                <a:solidFill>
                  <a:srgbClr val="FFFFFF"/>
                </a:solidFill>
                <a:effectLst/>
                <a:latin typeface="Open Sans" panose="020B0606030504020204" pitchFamily="34" charset="0"/>
              </a:rPr>
              <a:t>Animación 2D</a:t>
            </a:r>
          </a:p>
        </p:txBody>
      </p:sp>
      <p:sp>
        <p:nvSpPr>
          <p:cNvPr id="3" name="CuadroTexto 2">
            <a:extLst>
              <a:ext uri="{FF2B5EF4-FFF2-40B4-BE49-F238E27FC236}">
                <a16:creationId xmlns:a16="http://schemas.microsoft.com/office/drawing/2014/main" id="{C7823327-BEDB-9F05-0F95-7829AD136D72}"/>
              </a:ext>
            </a:extLst>
          </p:cNvPr>
          <p:cNvSpPr txBox="1"/>
          <p:nvPr/>
        </p:nvSpPr>
        <p:spPr>
          <a:xfrm>
            <a:off x="6391316" y="347981"/>
            <a:ext cx="5311121" cy="6001643"/>
          </a:xfrm>
          <a:prstGeom prst="rect">
            <a:avLst/>
          </a:prstGeom>
          <a:noFill/>
        </p:spPr>
        <p:txBody>
          <a:bodyPr wrap="square">
            <a:spAutoFit/>
          </a:bodyPr>
          <a:lstStyle/>
          <a:p>
            <a:r>
              <a:rPr lang="es-ES" sz="2400" dirty="0"/>
              <a:t>L</a:t>
            </a:r>
            <a:r>
              <a:rPr lang="es-ES" sz="2400" b="0" i="0" dirty="0">
                <a:effectLst/>
              </a:rPr>
              <a:t>a animación 2D se refiere a una animación creada solamente en dos dimensiones, donde los personajes o </a:t>
            </a:r>
            <a:r>
              <a:rPr lang="es-ES" sz="2400" b="0" i="1" dirty="0">
                <a:effectLst/>
              </a:rPr>
              <a:t>figuras</a:t>
            </a:r>
            <a:r>
              <a:rPr lang="es-ES" sz="2400" b="0" i="0" dirty="0">
                <a:effectLst/>
              </a:rPr>
              <a:t> serán capaces de moverse arriba, abajo, izquierda o derecha, o visto de otra manera, tienen capacidad de moverse a lo alto y ancho pero no tienen </a:t>
            </a:r>
            <a:r>
              <a:rPr lang="es-ES" sz="2400" b="0" i="1" dirty="0">
                <a:effectLst/>
              </a:rPr>
              <a:t>profundidad</a:t>
            </a:r>
            <a:r>
              <a:rPr lang="es-ES" sz="2400" b="0" i="0" dirty="0">
                <a:effectLst/>
              </a:rPr>
              <a:t>. </a:t>
            </a:r>
          </a:p>
          <a:p>
            <a:endParaRPr lang="es-ES" sz="2400" b="0" i="0" dirty="0">
              <a:effectLst/>
            </a:endParaRPr>
          </a:p>
          <a:p>
            <a:r>
              <a:rPr lang="es-ES" sz="2400" dirty="0"/>
              <a:t>L</a:t>
            </a:r>
            <a:r>
              <a:rPr lang="es-ES" sz="2400" b="0" i="0" dirty="0">
                <a:effectLst/>
              </a:rPr>
              <a:t>a animación 2D también puede crearse de forma tradicional, pero actualmente ya es más bien el proceso de animación 2D digital, por lo cual ya hablamos de un proceso de animación donde se usa un programa de animación para crear las figuras en movimiento. </a:t>
            </a:r>
            <a:endParaRPr lang="es-PE" sz="2400" dirty="0"/>
          </a:p>
        </p:txBody>
      </p:sp>
      <p:pic>
        <p:nvPicPr>
          <p:cNvPr id="7" name="Marcador de contenido 6">
            <a:extLst>
              <a:ext uri="{FF2B5EF4-FFF2-40B4-BE49-F238E27FC236}">
                <a16:creationId xmlns:a16="http://schemas.microsoft.com/office/drawing/2014/main" id="{5351A1C8-163E-B59F-A1CE-7EAA166FF9B5}"/>
              </a:ext>
            </a:extLst>
          </p:cNvPr>
          <p:cNvPicPr>
            <a:picLocks noGrp="1" noChangeAspect="1"/>
          </p:cNvPicPr>
          <p:nvPr>
            <p:ph idx="1"/>
          </p:nvPr>
        </p:nvPicPr>
        <p:blipFill>
          <a:blip r:embed="rId2"/>
          <a:stretch>
            <a:fillRect/>
          </a:stretch>
        </p:blipFill>
        <p:spPr>
          <a:xfrm>
            <a:off x="504079" y="1228725"/>
            <a:ext cx="5311121" cy="3333750"/>
          </a:xfrm>
        </p:spPr>
      </p:pic>
    </p:spTree>
    <p:extLst>
      <p:ext uri="{BB962C8B-B14F-4D97-AF65-F5344CB8AC3E}">
        <p14:creationId xmlns:p14="http://schemas.microsoft.com/office/powerpoint/2010/main" val="35319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40" name="Group 103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34" name="Freeform: Shape 103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03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8" name="Freeform: Shape 103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1026" name="Picture 2">
            <a:extLst>
              <a:ext uri="{FF2B5EF4-FFF2-40B4-BE49-F238E27FC236}">
                <a16:creationId xmlns:a16="http://schemas.microsoft.com/office/drawing/2014/main" id="{DAE44FBF-4056-197E-8ECA-500BE5DAD8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0727" y="2252979"/>
            <a:ext cx="6076149" cy="3395345"/>
          </a:xfrm>
          <a:prstGeom prst="rect">
            <a:avLst/>
          </a:prstGeom>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625718E-7C86-999D-24BE-C0D851872007}"/>
              </a:ext>
            </a:extLst>
          </p:cNvPr>
          <p:cNvSpPr txBox="1"/>
          <p:nvPr/>
        </p:nvSpPr>
        <p:spPr>
          <a:xfrm>
            <a:off x="7364983" y="841692"/>
            <a:ext cx="3703320" cy="846138"/>
          </a:xfrm>
          <a:prstGeom prst="rect">
            <a:avLst/>
          </a:prstGeom>
          <a:solidFill>
            <a:srgbClr val="000000">
              <a:alpha val="50000"/>
            </a:srgbClr>
          </a:solidFill>
          <a:ln>
            <a:noFill/>
          </a:ln>
        </p:spPr>
        <p:txBody>
          <a:bodyPr wrap="square" anchor="ctr">
            <a:noAutofit/>
          </a:bodyPr>
          <a:lstStyle/>
          <a:p>
            <a:pPr algn="ctr" fontAlgn="base">
              <a:spcAft>
                <a:spcPts val="600"/>
              </a:spcAft>
            </a:pPr>
            <a:r>
              <a:rPr lang="es-PE" sz="2800" b="0" i="0" dirty="0">
                <a:solidFill>
                  <a:srgbClr val="FFFFFF"/>
                </a:solidFill>
                <a:effectLst/>
                <a:latin typeface="Open Sans" panose="020B0606030504020204" pitchFamily="34" charset="0"/>
              </a:rPr>
              <a:t>Modelado 3D por computador</a:t>
            </a:r>
          </a:p>
        </p:txBody>
      </p:sp>
      <p:sp>
        <p:nvSpPr>
          <p:cNvPr id="7" name="CuadroTexto 6">
            <a:extLst>
              <a:ext uri="{FF2B5EF4-FFF2-40B4-BE49-F238E27FC236}">
                <a16:creationId xmlns:a16="http://schemas.microsoft.com/office/drawing/2014/main" id="{AEEBC298-18B4-5065-4131-EEB9C6C4B6CF}"/>
              </a:ext>
            </a:extLst>
          </p:cNvPr>
          <p:cNvSpPr txBox="1"/>
          <p:nvPr/>
        </p:nvSpPr>
        <p:spPr>
          <a:xfrm>
            <a:off x="194164" y="212943"/>
            <a:ext cx="5125283" cy="6001643"/>
          </a:xfrm>
          <a:prstGeom prst="rect">
            <a:avLst/>
          </a:prstGeom>
          <a:noFill/>
        </p:spPr>
        <p:txBody>
          <a:bodyPr wrap="square">
            <a:spAutoFit/>
          </a:bodyPr>
          <a:lstStyle/>
          <a:p>
            <a:r>
              <a:rPr lang="es-ES" sz="2400" dirty="0"/>
              <a:t>La animación 3D (o animación tridimensional) es aquella creada por medio de una computadora y donde por medio de </a:t>
            </a:r>
            <a:r>
              <a:rPr lang="es-ES" sz="2400" dirty="0" err="1"/>
              <a:t>frames</a:t>
            </a:r>
            <a:r>
              <a:rPr lang="es-ES" sz="2400" dirty="0"/>
              <a:t> o  cuadros por segundo, a un objeto se le mueve digitalmente para dar la percepción de movimiento pero ahora no solamente tendrás que animar el objeto hacia arriba, abajo, o a los lados, sino también con un tema de profundidad. </a:t>
            </a:r>
          </a:p>
          <a:p>
            <a:endParaRPr lang="es-ES" sz="2400" dirty="0"/>
          </a:p>
          <a:p>
            <a:r>
              <a:rPr lang="es-ES" sz="2400" dirty="0"/>
              <a:t>Otras categorías son la realidad virtual, realidad aumentada, visualizaciones de arquitectura, videojuegos y un sinfín más de aplicaciones de este tipo de animación.</a:t>
            </a:r>
            <a:endParaRPr lang="es-PE" sz="2400" dirty="0"/>
          </a:p>
        </p:txBody>
      </p:sp>
    </p:spTree>
    <p:extLst>
      <p:ext uri="{BB962C8B-B14F-4D97-AF65-F5344CB8AC3E}">
        <p14:creationId xmlns:p14="http://schemas.microsoft.com/office/powerpoint/2010/main" val="2359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40" name="Group 103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34" name="Freeform: Shape 103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03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8" name="Freeform: Shape 103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5" name="CuadroTexto 4">
            <a:extLst>
              <a:ext uri="{FF2B5EF4-FFF2-40B4-BE49-F238E27FC236}">
                <a16:creationId xmlns:a16="http://schemas.microsoft.com/office/drawing/2014/main" id="{8625718E-7C86-999D-24BE-C0D851872007}"/>
              </a:ext>
            </a:extLst>
          </p:cNvPr>
          <p:cNvSpPr txBox="1"/>
          <p:nvPr/>
        </p:nvSpPr>
        <p:spPr>
          <a:xfrm>
            <a:off x="7875380" y="1822936"/>
            <a:ext cx="3703320" cy="846138"/>
          </a:xfrm>
          <a:prstGeom prst="rect">
            <a:avLst/>
          </a:prstGeom>
          <a:solidFill>
            <a:srgbClr val="000000">
              <a:alpha val="50000"/>
            </a:srgbClr>
          </a:solidFill>
          <a:ln>
            <a:noFill/>
          </a:ln>
        </p:spPr>
        <p:txBody>
          <a:bodyPr wrap="square" anchor="ctr">
            <a:noAutofit/>
          </a:bodyPr>
          <a:lstStyle/>
          <a:p>
            <a:pPr algn="ctr"/>
            <a:r>
              <a:rPr lang="es-PE" sz="2800" b="1" i="0" dirty="0">
                <a:solidFill>
                  <a:srgbClr val="FFFFFF"/>
                </a:solidFill>
                <a:effectLst/>
                <a:latin typeface="Roboto" panose="02000000000000000000" pitchFamily="2" charset="0"/>
              </a:rPr>
              <a:t>Animación Stop </a:t>
            </a:r>
            <a:r>
              <a:rPr lang="es-PE" sz="2800" b="1" i="0" dirty="0" err="1">
                <a:solidFill>
                  <a:srgbClr val="FFFFFF"/>
                </a:solidFill>
                <a:effectLst/>
                <a:latin typeface="Roboto" panose="02000000000000000000" pitchFamily="2" charset="0"/>
              </a:rPr>
              <a:t>Motion</a:t>
            </a:r>
            <a:endParaRPr lang="es-PE" sz="2800" b="1" i="0" dirty="0">
              <a:solidFill>
                <a:srgbClr val="FFFFFF"/>
              </a:solidFill>
              <a:effectLst/>
              <a:latin typeface="Roboto" panose="02000000000000000000" pitchFamily="2" charset="0"/>
            </a:endParaRPr>
          </a:p>
        </p:txBody>
      </p:sp>
      <p:pic>
        <p:nvPicPr>
          <p:cNvPr id="3" name="Marcador de contenido 4">
            <a:extLst>
              <a:ext uri="{FF2B5EF4-FFF2-40B4-BE49-F238E27FC236}">
                <a16:creationId xmlns:a16="http://schemas.microsoft.com/office/drawing/2014/main" id="{00AE0853-305A-9B01-3EE0-14AAF36B96DA}"/>
              </a:ext>
            </a:extLst>
          </p:cNvPr>
          <p:cNvPicPr>
            <a:picLocks noChangeAspect="1"/>
          </p:cNvPicPr>
          <p:nvPr/>
        </p:nvPicPr>
        <p:blipFill>
          <a:blip r:embed="rId2"/>
          <a:stretch>
            <a:fillRect/>
          </a:stretch>
        </p:blipFill>
        <p:spPr>
          <a:xfrm>
            <a:off x="345058" y="274082"/>
            <a:ext cx="7019925" cy="3581400"/>
          </a:xfrm>
          <a:prstGeom prst="rect">
            <a:avLst/>
          </a:prstGeom>
        </p:spPr>
      </p:pic>
      <p:sp>
        <p:nvSpPr>
          <p:cNvPr id="6" name="CuadroTexto 5">
            <a:extLst>
              <a:ext uri="{FF2B5EF4-FFF2-40B4-BE49-F238E27FC236}">
                <a16:creationId xmlns:a16="http://schemas.microsoft.com/office/drawing/2014/main" id="{42B5F6A0-DBAD-13F8-A0FE-1D7D3EB293A2}"/>
              </a:ext>
            </a:extLst>
          </p:cNvPr>
          <p:cNvSpPr txBox="1"/>
          <p:nvPr/>
        </p:nvSpPr>
        <p:spPr>
          <a:xfrm>
            <a:off x="807019" y="4188926"/>
            <a:ext cx="9603805" cy="2677656"/>
          </a:xfrm>
          <a:prstGeom prst="rect">
            <a:avLst/>
          </a:prstGeom>
          <a:noFill/>
        </p:spPr>
        <p:txBody>
          <a:bodyPr wrap="square">
            <a:spAutoFit/>
          </a:bodyPr>
          <a:lstStyle/>
          <a:p>
            <a:pPr algn="ctr"/>
            <a:r>
              <a:rPr lang="es-ES" sz="2400" dirty="0"/>
              <a:t> La animación stop </a:t>
            </a:r>
            <a:r>
              <a:rPr lang="es-ES" sz="2400" dirty="0" err="1"/>
              <a:t>motion</a:t>
            </a:r>
            <a:r>
              <a:rPr lang="es-ES" sz="2400" dirty="0"/>
              <a:t> se refiere a la captura de movimiento  cuadro a  cuadro pero de elementos físicos, lo cual difiere de la animación tradicional pues aquí las marionetas u objetos usados, cobran vida al ser manipulados fuera de cámara y donde cada cuadro es capturado por una cámara fotográfica (tradicionalmente, aunque también esto ha evolucionado), así, al final y al juntar todas las fotografías en secuencia se tiene una animación stop </a:t>
            </a:r>
            <a:r>
              <a:rPr lang="es-ES" sz="2400" dirty="0" err="1"/>
              <a:t>motion</a:t>
            </a:r>
            <a:r>
              <a:rPr lang="es-ES" sz="2400" dirty="0"/>
              <a:t>.</a:t>
            </a:r>
            <a:endParaRPr lang="es-PE" sz="2400" dirty="0"/>
          </a:p>
        </p:txBody>
      </p:sp>
    </p:spTree>
    <p:extLst>
      <p:ext uri="{BB962C8B-B14F-4D97-AF65-F5344CB8AC3E}">
        <p14:creationId xmlns:p14="http://schemas.microsoft.com/office/powerpoint/2010/main" val="38711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67BE09C-C5E6-E032-0CEC-C057E45FF302}"/>
              </a:ext>
            </a:extLst>
          </p:cNvPr>
          <p:cNvSpPr>
            <a:spLocks noGrp="1"/>
          </p:cNvSpPr>
          <p:nvPr>
            <p:ph type="ctrTitle"/>
          </p:nvPr>
        </p:nvSpPr>
        <p:spPr>
          <a:xfrm>
            <a:off x="1847850" y="51098"/>
            <a:ext cx="8610600" cy="1193138"/>
          </a:xfrm>
        </p:spPr>
        <p:txBody>
          <a:bodyPr>
            <a:normAutofit/>
          </a:bodyPr>
          <a:lstStyle/>
          <a:p>
            <a:r>
              <a:rPr lang="es-ES" sz="4400" b="1" dirty="0"/>
              <a:t>El arte de la animación</a:t>
            </a:r>
            <a:endParaRPr lang="es-PE" sz="4400" b="1" dirty="0"/>
          </a:p>
        </p:txBody>
      </p:sp>
      <p:sp>
        <p:nvSpPr>
          <p:cNvPr id="3" name="Subtítulo 2">
            <a:extLst>
              <a:ext uri="{FF2B5EF4-FFF2-40B4-BE49-F238E27FC236}">
                <a16:creationId xmlns:a16="http://schemas.microsoft.com/office/drawing/2014/main" id="{0EC057BA-8B5E-4346-CDDF-87837AFCA5DC}"/>
              </a:ext>
            </a:extLst>
          </p:cNvPr>
          <p:cNvSpPr>
            <a:spLocks noGrp="1"/>
          </p:cNvSpPr>
          <p:nvPr>
            <p:ph type="subTitle" idx="1"/>
          </p:nvPr>
        </p:nvSpPr>
        <p:spPr>
          <a:xfrm>
            <a:off x="885825" y="5967556"/>
            <a:ext cx="5562600" cy="646785"/>
          </a:xfrm>
        </p:spPr>
        <p:txBody>
          <a:bodyPr>
            <a:normAutofit fontScale="25000" lnSpcReduction="20000"/>
          </a:bodyPr>
          <a:lstStyle/>
          <a:p>
            <a:pPr algn="l"/>
            <a:r>
              <a:rPr lang="es-PE" sz="4000" dirty="0">
                <a:hlinkClick r:id="rId2">
                  <a:extLst>
                    <a:ext uri="{A12FA001-AC4F-418D-AE19-62706E023703}">
                      <ahyp:hlinkClr xmlns:ahyp="http://schemas.microsoft.com/office/drawing/2018/hyperlinkcolor" val="tx"/>
                    </a:ext>
                  </a:extLst>
                </a:hlinkClick>
              </a:rPr>
              <a:t>Fuentes_ </a:t>
            </a:r>
          </a:p>
          <a:p>
            <a:pPr algn="l"/>
            <a:r>
              <a:rPr lang="es-PE" sz="4000" dirty="0">
                <a:hlinkClick r:id="rId2">
                  <a:extLst>
                    <a:ext uri="{A12FA001-AC4F-418D-AE19-62706E023703}">
                      <ahyp:hlinkClr xmlns:ahyp="http://schemas.microsoft.com/office/drawing/2018/hyperlinkcolor" val="tx"/>
                    </a:ext>
                  </a:extLst>
                </a:hlinkClick>
              </a:rPr>
              <a:t>https://www.industriaanimacion.com/2020/06/que-es-la-animacion-definicion-tecnicas-e-historia/</a:t>
            </a:r>
            <a:endParaRPr lang="es-PE" sz="4000" dirty="0"/>
          </a:p>
          <a:p>
            <a:pPr algn="l"/>
            <a:r>
              <a:rPr lang="es-PE" sz="4000" dirty="0">
                <a:hlinkClick r:id="rId3">
                  <a:extLst>
                    <a:ext uri="{A12FA001-AC4F-418D-AE19-62706E023703}">
                      <ahyp:hlinkClr xmlns:ahyp="http://schemas.microsoft.com/office/drawing/2018/hyperlinkcolor" val="tx"/>
                    </a:ext>
                  </a:extLst>
                </a:hlinkClick>
              </a:rPr>
              <a:t>https://www.monsuton.com/estilos-tecnicas-animacion/</a:t>
            </a:r>
            <a:endParaRPr lang="es-PE" sz="4000" dirty="0"/>
          </a:p>
          <a:p>
            <a:endParaRPr lang="es-PE" dirty="0"/>
          </a:p>
        </p:txBody>
      </p:sp>
      <p:pic>
        <p:nvPicPr>
          <p:cNvPr id="6" name="Imagen 5">
            <a:extLst>
              <a:ext uri="{FF2B5EF4-FFF2-40B4-BE49-F238E27FC236}">
                <a16:creationId xmlns:a16="http://schemas.microsoft.com/office/drawing/2014/main" id="{FF7263E0-E6DA-E391-D9F2-61113CE8E5DA}"/>
              </a:ext>
            </a:extLst>
          </p:cNvPr>
          <p:cNvPicPr>
            <a:picLocks noChangeAspect="1"/>
          </p:cNvPicPr>
          <p:nvPr/>
        </p:nvPicPr>
        <p:blipFill rotWithShape="1">
          <a:blip r:embed="rId4"/>
          <a:srcRect t="13422" r="2" b="17221"/>
          <a:stretch/>
        </p:blipFill>
        <p:spPr>
          <a:xfrm>
            <a:off x="1642755" y="1244236"/>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5" name="CuadroTexto 4">
            <a:extLst>
              <a:ext uri="{FF2B5EF4-FFF2-40B4-BE49-F238E27FC236}">
                <a16:creationId xmlns:a16="http://schemas.microsoft.com/office/drawing/2014/main" id="{F3696D6F-B43E-3155-B54D-D359D9FEF187}"/>
              </a:ext>
            </a:extLst>
          </p:cNvPr>
          <p:cNvSpPr txBox="1"/>
          <p:nvPr/>
        </p:nvSpPr>
        <p:spPr>
          <a:xfrm>
            <a:off x="3819525" y="5139122"/>
            <a:ext cx="3800475" cy="584775"/>
          </a:xfrm>
          <a:prstGeom prst="rect">
            <a:avLst/>
          </a:prstGeom>
          <a:noFill/>
        </p:spPr>
        <p:txBody>
          <a:bodyPr wrap="square">
            <a:spAutoFit/>
          </a:bodyPr>
          <a:lstStyle/>
          <a:p>
            <a:r>
              <a:rPr lang="es-ES" sz="3200" b="1" dirty="0"/>
              <a:t>Muchas gracias</a:t>
            </a:r>
          </a:p>
        </p:txBody>
      </p:sp>
    </p:spTree>
    <p:extLst>
      <p:ext uri="{BB962C8B-B14F-4D97-AF65-F5344CB8AC3E}">
        <p14:creationId xmlns:p14="http://schemas.microsoft.com/office/powerpoint/2010/main" val="30135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449</Words>
  <Application>Microsoft Office PowerPoint</Application>
  <PresentationFormat>Panorámica</PresentationFormat>
  <Paragraphs>22</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Meiryo</vt:lpstr>
      <vt:lpstr>Arial</vt:lpstr>
      <vt:lpstr>Calibri</vt:lpstr>
      <vt:lpstr>Calibri Light</vt:lpstr>
      <vt:lpstr>Open Sans</vt:lpstr>
      <vt:lpstr>Roboto</vt:lpstr>
      <vt:lpstr>Tema de Office</vt:lpstr>
      <vt:lpstr>El arte de la animación</vt:lpstr>
      <vt:lpstr>Presentación de PowerPoint</vt:lpstr>
      <vt:lpstr>Los dibujos animados o animación tradicional </vt:lpstr>
      <vt:lpstr>Presentación de PowerPoint</vt:lpstr>
      <vt:lpstr>Presentación de PowerPoint</vt:lpstr>
      <vt:lpstr>Presentación de PowerPoint</vt:lpstr>
      <vt:lpstr>El arte de la animación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arte de la animación</dc:title>
  <dc:creator>Tejada Chacaltana Monica Elizabeth</dc:creator>
  <cp:lastModifiedBy>Tejada Chacaltana Monica Elizabeth</cp:lastModifiedBy>
  <cp:revision>7</cp:revision>
  <dcterms:created xsi:type="dcterms:W3CDTF">2023-11-29T01:56:00Z</dcterms:created>
  <dcterms:modified xsi:type="dcterms:W3CDTF">2023-11-29T03:50:29Z</dcterms:modified>
</cp:coreProperties>
</file>