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13D7405-4FEE-4D85-A881-E4493B03332E}" type="datetimeFigureOut">
              <a:rPr lang="es-PE" smtClean="0"/>
              <a:t>27/05/2021</a:t>
            </a:fld>
            <a:endParaRPr lang="es-PE"/>
          </a:p>
        </p:txBody>
      </p:sp>
      <p:sp>
        <p:nvSpPr>
          <p:cNvPr id="5" name="Footer Placeholder 4"/>
          <p:cNvSpPr>
            <a:spLocks noGrp="1"/>
          </p:cNvSpPr>
          <p:nvPr>
            <p:ph type="ftr" sz="quarter" idx="11"/>
          </p:nvPr>
        </p:nvSpPr>
        <p:spPr>
          <a:xfrm>
            <a:off x="2416500" y="329307"/>
            <a:ext cx="4973915" cy="309201"/>
          </a:xfrm>
        </p:spPr>
        <p:txBody>
          <a:bodyPr/>
          <a:lstStyle/>
          <a:p>
            <a:endParaRPr lang="es-PE"/>
          </a:p>
        </p:txBody>
      </p:sp>
      <p:sp>
        <p:nvSpPr>
          <p:cNvPr id="6" name="Slide Number Placeholder 5"/>
          <p:cNvSpPr>
            <a:spLocks noGrp="1"/>
          </p:cNvSpPr>
          <p:nvPr>
            <p:ph type="sldNum" sz="quarter" idx="12"/>
          </p:nvPr>
        </p:nvSpPr>
        <p:spPr>
          <a:xfrm>
            <a:off x="1437664" y="798973"/>
            <a:ext cx="811019" cy="503578"/>
          </a:xfrm>
        </p:spPr>
        <p:txBody>
          <a:bodyPr/>
          <a:lstStyle/>
          <a:p>
            <a:fld id="{95F976A6-C7F0-42D3-A7AC-398BFA0F5C84}" type="slidenum">
              <a:rPr lang="es-PE" smtClean="0"/>
              <a:t>‹Nº›</a:t>
            </a:fld>
            <a:endParaRPr lang="es-P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4831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3D7405-4FEE-4D85-A881-E4493B03332E}" type="datetimeFigureOut">
              <a:rPr lang="es-PE" smtClean="0"/>
              <a:t>27/05/2021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F976A6-C7F0-42D3-A7AC-398BFA0F5C84}" type="slidenum">
              <a:rPr lang="es-PE" smtClean="0"/>
              <a:t>‹Nº›</a:t>
            </a:fld>
            <a:endParaRPr lang="es-P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294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3D7405-4FEE-4D85-A881-E4493B03332E}" type="datetimeFigureOut">
              <a:rPr lang="es-PE" smtClean="0"/>
              <a:t>27/05/2021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F976A6-C7F0-42D3-A7AC-398BFA0F5C84}" type="slidenum">
              <a:rPr lang="es-PE" smtClean="0"/>
              <a:t>‹Nº›</a:t>
            </a:fld>
            <a:endParaRPr lang="es-P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839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3D7405-4FEE-4D85-A881-E4493B03332E}" type="datetimeFigureOut">
              <a:rPr lang="es-PE" smtClean="0"/>
              <a:t>27/05/2021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F976A6-C7F0-42D3-A7AC-398BFA0F5C84}" type="slidenum">
              <a:rPr lang="es-PE" smtClean="0"/>
              <a:t>‹Nº›</a:t>
            </a:fld>
            <a:endParaRPr lang="es-P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87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13D7405-4FEE-4D85-A881-E4493B03332E}" type="datetimeFigureOut">
              <a:rPr lang="es-PE" smtClean="0"/>
              <a:t>27/05/2021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F976A6-C7F0-42D3-A7AC-398BFA0F5C84}" type="slidenum">
              <a:rPr lang="es-PE" smtClean="0"/>
              <a:t>‹Nº›</a:t>
            </a:fld>
            <a:endParaRPr lang="es-P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142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13D7405-4FEE-4D85-A881-E4493B03332E}" type="datetimeFigureOut">
              <a:rPr lang="es-PE" smtClean="0"/>
              <a:t>27/05/2021</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5F976A6-C7F0-42D3-A7AC-398BFA0F5C84}" type="slidenum">
              <a:rPr lang="es-PE" smtClean="0"/>
              <a:t>‹Nº›</a:t>
            </a:fld>
            <a:endParaRPr lang="es-P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336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13D7405-4FEE-4D85-A881-E4493B03332E}" type="datetimeFigureOut">
              <a:rPr lang="es-PE" smtClean="0"/>
              <a:t>27/05/2021</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95F976A6-C7F0-42D3-A7AC-398BFA0F5C84}" type="slidenum">
              <a:rPr lang="es-PE" smtClean="0"/>
              <a:t>‹Nº›</a:t>
            </a:fld>
            <a:endParaRPr lang="es-P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681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13D7405-4FEE-4D85-A881-E4493B03332E}" type="datetimeFigureOut">
              <a:rPr lang="es-PE" smtClean="0"/>
              <a:t>27/05/2021</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95F976A6-C7F0-42D3-A7AC-398BFA0F5C84}" type="slidenum">
              <a:rPr lang="es-PE" smtClean="0"/>
              <a:t>‹Nº›</a:t>
            </a:fld>
            <a:endParaRPr lang="es-P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87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7405-4FEE-4D85-A881-E4493B03332E}" type="datetimeFigureOut">
              <a:rPr lang="es-PE" smtClean="0"/>
              <a:t>27/05/2021</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95F976A6-C7F0-42D3-A7AC-398BFA0F5C84}" type="slidenum">
              <a:rPr lang="es-PE" smtClean="0"/>
              <a:t>‹Nº›</a:t>
            </a:fld>
            <a:endParaRPr lang="es-PE"/>
          </a:p>
        </p:txBody>
      </p:sp>
    </p:spTree>
    <p:extLst>
      <p:ext uri="{BB962C8B-B14F-4D97-AF65-F5344CB8AC3E}">
        <p14:creationId xmlns:p14="http://schemas.microsoft.com/office/powerpoint/2010/main" val="193567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3D7405-4FEE-4D85-A881-E4493B03332E}" type="datetimeFigureOut">
              <a:rPr lang="es-PE" smtClean="0"/>
              <a:t>27/05/2021</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5F976A6-C7F0-42D3-A7AC-398BFA0F5C84}" type="slidenum">
              <a:rPr lang="es-PE" smtClean="0"/>
              <a:t>‹Nº›</a:t>
            </a:fld>
            <a:endParaRPr lang="es-P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624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13D7405-4FEE-4D85-A881-E4493B03332E}" type="datetimeFigureOut">
              <a:rPr lang="es-PE" smtClean="0"/>
              <a:t>27/05/2021</a:t>
            </a:fld>
            <a:endParaRPr lang="es-PE"/>
          </a:p>
        </p:txBody>
      </p:sp>
      <p:sp>
        <p:nvSpPr>
          <p:cNvPr id="6" name="Footer Placeholder 5"/>
          <p:cNvSpPr>
            <a:spLocks noGrp="1"/>
          </p:cNvSpPr>
          <p:nvPr>
            <p:ph type="ftr" sz="quarter" idx="11"/>
          </p:nvPr>
        </p:nvSpPr>
        <p:spPr>
          <a:xfrm>
            <a:off x="1447382" y="318640"/>
            <a:ext cx="5541004" cy="320931"/>
          </a:xfrm>
        </p:spPr>
        <p:txBody>
          <a:bodyPr/>
          <a:lstStyle/>
          <a:p>
            <a:endParaRPr lang="es-PE"/>
          </a:p>
        </p:txBody>
      </p:sp>
      <p:sp>
        <p:nvSpPr>
          <p:cNvPr id="7" name="Slide Number Placeholder 6"/>
          <p:cNvSpPr>
            <a:spLocks noGrp="1"/>
          </p:cNvSpPr>
          <p:nvPr>
            <p:ph type="sldNum" sz="quarter" idx="12"/>
          </p:nvPr>
        </p:nvSpPr>
        <p:spPr/>
        <p:txBody>
          <a:bodyPr/>
          <a:lstStyle/>
          <a:p>
            <a:fld id="{95F976A6-C7F0-42D3-A7AC-398BFA0F5C84}" type="slidenum">
              <a:rPr lang="es-PE" smtClean="0"/>
              <a:t>‹Nº›</a:t>
            </a:fld>
            <a:endParaRPr lang="es-P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142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13D7405-4FEE-4D85-A881-E4493B03332E}" type="datetimeFigureOut">
              <a:rPr lang="es-PE" smtClean="0"/>
              <a:t>27/05/2021</a:t>
            </a:fld>
            <a:endParaRPr lang="es-PE"/>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5F976A6-C7F0-42D3-A7AC-398BFA0F5C84}" type="slidenum">
              <a:rPr lang="es-PE" smtClean="0"/>
              <a:t>‹Nº›</a:t>
            </a:fld>
            <a:endParaRPr lang="es-PE"/>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17009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08F20B-C283-4DE8-8D56-F2C48F2FBE11}"/>
              </a:ext>
            </a:extLst>
          </p:cNvPr>
          <p:cNvSpPr>
            <a:spLocks noGrp="1"/>
          </p:cNvSpPr>
          <p:nvPr>
            <p:ph type="ctrTitle"/>
          </p:nvPr>
        </p:nvSpPr>
        <p:spPr/>
        <p:txBody>
          <a:bodyPr/>
          <a:lstStyle/>
          <a:p>
            <a:r>
              <a:rPr lang="es-ES" dirty="0"/>
              <a:t>Egipto</a:t>
            </a:r>
            <a:endParaRPr lang="es-PE" dirty="0"/>
          </a:p>
        </p:txBody>
      </p:sp>
      <p:sp>
        <p:nvSpPr>
          <p:cNvPr id="3" name="Subtítulo 2">
            <a:extLst>
              <a:ext uri="{FF2B5EF4-FFF2-40B4-BE49-F238E27FC236}">
                <a16:creationId xmlns:a16="http://schemas.microsoft.com/office/drawing/2014/main" id="{05DB0C37-08B5-454E-AE3A-69FAC8B7D992}"/>
              </a:ext>
            </a:extLst>
          </p:cNvPr>
          <p:cNvSpPr>
            <a:spLocks noGrp="1"/>
          </p:cNvSpPr>
          <p:nvPr>
            <p:ph type="subTitle" idx="1"/>
          </p:nvPr>
        </p:nvSpPr>
        <p:spPr/>
        <p:txBody>
          <a:bodyPr/>
          <a:lstStyle/>
          <a:p>
            <a:endParaRPr lang="es-PE" dirty="0"/>
          </a:p>
        </p:txBody>
      </p:sp>
    </p:spTree>
    <p:extLst>
      <p:ext uri="{BB962C8B-B14F-4D97-AF65-F5344CB8AC3E}">
        <p14:creationId xmlns:p14="http://schemas.microsoft.com/office/powerpoint/2010/main" val="347353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24ED1B-3DF5-4694-BF84-9C4C551299B8}"/>
              </a:ext>
            </a:extLst>
          </p:cNvPr>
          <p:cNvSpPr>
            <a:spLocks noGrp="1"/>
          </p:cNvSpPr>
          <p:nvPr>
            <p:ph type="title"/>
          </p:nvPr>
        </p:nvSpPr>
        <p:spPr/>
        <p:txBody>
          <a:bodyPr/>
          <a:lstStyle/>
          <a:p>
            <a:pPr algn="ctr"/>
            <a:r>
              <a:rPr lang="es-ES" dirty="0"/>
              <a:t>ubicación</a:t>
            </a:r>
            <a:endParaRPr lang="es-PE" dirty="0"/>
          </a:p>
        </p:txBody>
      </p:sp>
      <p:sp>
        <p:nvSpPr>
          <p:cNvPr id="3" name="Marcador de contenido 2">
            <a:extLst>
              <a:ext uri="{FF2B5EF4-FFF2-40B4-BE49-F238E27FC236}">
                <a16:creationId xmlns:a16="http://schemas.microsoft.com/office/drawing/2014/main" id="{879CF3AE-469E-401C-8869-BCB8035E39AF}"/>
              </a:ext>
            </a:extLst>
          </p:cNvPr>
          <p:cNvSpPr>
            <a:spLocks noGrp="1"/>
          </p:cNvSpPr>
          <p:nvPr>
            <p:ph idx="1"/>
          </p:nvPr>
        </p:nvSpPr>
        <p:spPr/>
        <p:txBody>
          <a:bodyPr/>
          <a:lstStyle/>
          <a:p>
            <a:r>
              <a:rPr lang="es-ES" dirty="0"/>
              <a:t>Egipto se encuentra en el extremo noreste del continente africano, posee costas sobre el mar Mediterráneo y el mar Rojo. Limita al oeste con Libia, al sur con Sudán, al norte con el Mediterráneo y al este con el mar Rojo e Israel.</a:t>
            </a:r>
            <a:endParaRPr lang="es-PE" dirty="0"/>
          </a:p>
        </p:txBody>
      </p:sp>
      <p:pic>
        <p:nvPicPr>
          <p:cNvPr id="4" name="Imagen 3">
            <a:extLst>
              <a:ext uri="{FF2B5EF4-FFF2-40B4-BE49-F238E27FC236}">
                <a16:creationId xmlns:a16="http://schemas.microsoft.com/office/drawing/2014/main" id="{D17392EA-D6A1-4C14-A108-AB77222EAE5B}"/>
              </a:ext>
            </a:extLst>
          </p:cNvPr>
          <p:cNvPicPr>
            <a:picLocks noChangeAspect="1"/>
          </p:cNvPicPr>
          <p:nvPr/>
        </p:nvPicPr>
        <p:blipFill>
          <a:blip r:embed="rId2"/>
          <a:stretch>
            <a:fillRect/>
          </a:stretch>
        </p:blipFill>
        <p:spPr>
          <a:xfrm>
            <a:off x="0" y="4303553"/>
            <a:ext cx="3681526" cy="1813764"/>
          </a:xfrm>
          <a:prstGeom prst="rect">
            <a:avLst/>
          </a:prstGeom>
        </p:spPr>
      </p:pic>
    </p:spTree>
    <p:extLst>
      <p:ext uri="{BB962C8B-B14F-4D97-AF65-F5344CB8AC3E}">
        <p14:creationId xmlns:p14="http://schemas.microsoft.com/office/powerpoint/2010/main" val="306104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3A7A1-0D17-4B9D-9753-29B28813B1A4}"/>
              </a:ext>
            </a:extLst>
          </p:cNvPr>
          <p:cNvSpPr>
            <a:spLocks noGrp="1"/>
          </p:cNvSpPr>
          <p:nvPr>
            <p:ph type="title"/>
          </p:nvPr>
        </p:nvSpPr>
        <p:spPr/>
        <p:txBody>
          <a:bodyPr/>
          <a:lstStyle/>
          <a:p>
            <a:pPr algn="ctr"/>
            <a:r>
              <a:rPr lang="es-ES" dirty="0"/>
              <a:t>Norte este </a:t>
            </a:r>
            <a:endParaRPr lang="es-PE" dirty="0"/>
          </a:p>
        </p:txBody>
      </p:sp>
      <p:sp>
        <p:nvSpPr>
          <p:cNvPr id="3" name="Marcador de contenido 2">
            <a:extLst>
              <a:ext uri="{FF2B5EF4-FFF2-40B4-BE49-F238E27FC236}">
                <a16:creationId xmlns:a16="http://schemas.microsoft.com/office/drawing/2014/main" id="{87C24017-1EFD-46A0-8951-0DE62B779C9A}"/>
              </a:ext>
            </a:extLst>
          </p:cNvPr>
          <p:cNvSpPr>
            <a:spLocks noGrp="1"/>
          </p:cNvSpPr>
          <p:nvPr>
            <p:ph idx="1"/>
          </p:nvPr>
        </p:nvSpPr>
        <p:spPr/>
        <p:txBody>
          <a:bodyPr/>
          <a:lstStyle/>
          <a:p>
            <a:r>
              <a:rPr lang="es-ES" dirty="0"/>
              <a:t>Egipto se encuentra en el extremo noreste del continente africano, posee costas sobre el mar Mediterráneo y el mar Rojo. Limita al oeste con Libia, al sur con Sudán, al norte con el Mediterráneo y al este con el mar Rojo e Israel.</a:t>
            </a:r>
          </a:p>
          <a:p>
            <a:r>
              <a:rPr lang="es-ES" dirty="0"/>
              <a:t>Capital (y ciudad más poblada): El Cairo; 30°0...</a:t>
            </a:r>
          </a:p>
          <a:p>
            <a:r>
              <a:rPr lang="es-ES" dirty="0"/>
              <a:t>Órgano legislativo: Parlamento de Egipto</a:t>
            </a:r>
          </a:p>
          <a:p>
            <a:r>
              <a:rPr lang="es-ES" dirty="0"/>
              <a:t>Código del COI: EGY</a:t>
            </a:r>
          </a:p>
          <a:p>
            <a:r>
              <a:rPr lang="es-ES" dirty="0"/>
              <a:t>Idiomas oficiales: Árabe y árabe egipcio</a:t>
            </a:r>
            <a:endParaRPr lang="es-PE" dirty="0"/>
          </a:p>
        </p:txBody>
      </p:sp>
      <p:pic>
        <p:nvPicPr>
          <p:cNvPr id="4" name="Imagen 3">
            <a:extLst>
              <a:ext uri="{FF2B5EF4-FFF2-40B4-BE49-F238E27FC236}">
                <a16:creationId xmlns:a16="http://schemas.microsoft.com/office/drawing/2014/main" id="{F6D89281-A879-4AE0-AFA3-1265E6ADC320}"/>
              </a:ext>
            </a:extLst>
          </p:cNvPr>
          <p:cNvPicPr>
            <a:picLocks noChangeAspect="1"/>
          </p:cNvPicPr>
          <p:nvPr/>
        </p:nvPicPr>
        <p:blipFill>
          <a:blip r:embed="rId2"/>
          <a:stretch>
            <a:fillRect/>
          </a:stretch>
        </p:blipFill>
        <p:spPr>
          <a:xfrm>
            <a:off x="9209429" y="4970001"/>
            <a:ext cx="3061983" cy="1911136"/>
          </a:xfrm>
          <a:prstGeom prst="rect">
            <a:avLst/>
          </a:prstGeom>
        </p:spPr>
      </p:pic>
    </p:spTree>
    <p:extLst>
      <p:ext uri="{BB962C8B-B14F-4D97-AF65-F5344CB8AC3E}">
        <p14:creationId xmlns:p14="http://schemas.microsoft.com/office/powerpoint/2010/main" val="159134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CDF741-BEAE-47EA-82C6-08F296544572}"/>
              </a:ext>
            </a:extLst>
          </p:cNvPr>
          <p:cNvSpPr>
            <a:spLocks noGrp="1"/>
          </p:cNvSpPr>
          <p:nvPr>
            <p:ph type="title"/>
          </p:nvPr>
        </p:nvSpPr>
        <p:spPr/>
        <p:txBody>
          <a:bodyPr/>
          <a:lstStyle/>
          <a:p>
            <a:pPr algn="ctr"/>
            <a:r>
              <a:rPr lang="es-ES" dirty="0"/>
              <a:t>Historia </a:t>
            </a:r>
            <a:endParaRPr lang="es-PE" dirty="0"/>
          </a:p>
        </p:txBody>
      </p:sp>
      <p:sp>
        <p:nvSpPr>
          <p:cNvPr id="3" name="Marcador de contenido 2">
            <a:extLst>
              <a:ext uri="{FF2B5EF4-FFF2-40B4-BE49-F238E27FC236}">
                <a16:creationId xmlns:a16="http://schemas.microsoft.com/office/drawing/2014/main" id="{9FD84098-96EB-4C80-9A96-E3FFB75B0299}"/>
              </a:ext>
            </a:extLst>
          </p:cNvPr>
          <p:cNvSpPr>
            <a:spLocks noGrp="1"/>
          </p:cNvSpPr>
          <p:nvPr>
            <p:ph idx="1"/>
          </p:nvPr>
        </p:nvSpPr>
        <p:spPr/>
        <p:txBody>
          <a:bodyPr/>
          <a:lstStyle/>
          <a:p>
            <a:r>
              <a:rPr lang="es-ES" dirty="0"/>
              <a:t>Los primeros pobladores de Egipto alcanzaron las riberas del río Nilo, por entonces un conglomerado de marismas foco de paludismo, escapando de la desertización del Sahara. Las comunidades originales hicieron habitable el país y se estructuraron en regiones llamadas nomos.</a:t>
            </a:r>
            <a:endParaRPr lang="es-PE" dirty="0"/>
          </a:p>
        </p:txBody>
      </p:sp>
      <p:pic>
        <p:nvPicPr>
          <p:cNvPr id="4" name="Imagen 3">
            <a:extLst>
              <a:ext uri="{FF2B5EF4-FFF2-40B4-BE49-F238E27FC236}">
                <a16:creationId xmlns:a16="http://schemas.microsoft.com/office/drawing/2014/main" id="{BB4DC9AE-EB61-4D4A-8117-9D095F33A1B3}"/>
              </a:ext>
            </a:extLst>
          </p:cNvPr>
          <p:cNvPicPr>
            <a:picLocks noChangeAspect="1"/>
          </p:cNvPicPr>
          <p:nvPr/>
        </p:nvPicPr>
        <p:blipFill>
          <a:blip r:embed="rId2"/>
          <a:stretch>
            <a:fillRect/>
          </a:stretch>
        </p:blipFill>
        <p:spPr>
          <a:xfrm>
            <a:off x="0" y="5004247"/>
            <a:ext cx="3707506" cy="1853753"/>
          </a:xfrm>
          <a:prstGeom prst="rect">
            <a:avLst/>
          </a:prstGeom>
        </p:spPr>
      </p:pic>
    </p:spTree>
    <p:extLst>
      <p:ext uri="{BB962C8B-B14F-4D97-AF65-F5344CB8AC3E}">
        <p14:creationId xmlns:p14="http://schemas.microsoft.com/office/powerpoint/2010/main" val="420907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3E1AC-42B9-4E73-85D6-4B0C9A7118FC}"/>
              </a:ext>
            </a:extLst>
          </p:cNvPr>
          <p:cNvSpPr>
            <a:spLocks noGrp="1"/>
          </p:cNvSpPr>
          <p:nvPr>
            <p:ph type="title"/>
          </p:nvPr>
        </p:nvSpPr>
        <p:spPr/>
        <p:txBody>
          <a:bodyPr/>
          <a:lstStyle/>
          <a:p>
            <a:pPr algn="ctr"/>
            <a:r>
              <a:rPr lang="es-ES" dirty="0"/>
              <a:t> mapa</a:t>
            </a:r>
            <a:endParaRPr lang="es-PE" dirty="0"/>
          </a:p>
        </p:txBody>
      </p:sp>
      <p:sp>
        <p:nvSpPr>
          <p:cNvPr id="3" name="Marcador de contenido 2">
            <a:extLst>
              <a:ext uri="{FF2B5EF4-FFF2-40B4-BE49-F238E27FC236}">
                <a16:creationId xmlns:a16="http://schemas.microsoft.com/office/drawing/2014/main" id="{05DAE9F1-98D7-417B-9619-190304E5FA74}"/>
              </a:ext>
            </a:extLst>
          </p:cNvPr>
          <p:cNvSpPr>
            <a:spLocks noGrp="1"/>
          </p:cNvSpPr>
          <p:nvPr>
            <p:ph idx="1"/>
          </p:nvPr>
        </p:nvSpPr>
        <p:spPr/>
        <p:txBody>
          <a:bodyPr/>
          <a:lstStyle/>
          <a:p>
            <a:r>
              <a:rPr lang="es-ES" dirty="0"/>
              <a:t>Egipto se encuentra en el extremo noreste del continente africano, posee costas sobre el mar Mediterráneo y el mar Rojo. Limita al oeste con Libia, al sur con Sudán, al norte con el Mediterráneo y al este con el mar Rojo e Israel.</a:t>
            </a:r>
            <a:endParaRPr lang="es-PE" dirty="0"/>
          </a:p>
        </p:txBody>
      </p:sp>
      <p:pic>
        <p:nvPicPr>
          <p:cNvPr id="5" name="Imagen 4">
            <a:extLst>
              <a:ext uri="{FF2B5EF4-FFF2-40B4-BE49-F238E27FC236}">
                <a16:creationId xmlns:a16="http://schemas.microsoft.com/office/drawing/2014/main" id="{40398261-9B0A-45DF-89C8-1E092B9D3FB2}"/>
              </a:ext>
            </a:extLst>
          </p:cNvPr>
          <p:cNvPicPr>
            <a:picLocks noChangeAspect="1"/>
          </p:cNvPicPr>
          <p:nvPr/>
        </p:nvPicPr>
        <p:blipFill>
          <a:blip r:embed="rId2"/>
          <a:stretch>
            <a:fillRect/>
          </a:stretch>
        </p:blipFill>
        <p:spPr>
          <a:xfrm>
            <a:off x="-58724" y="4242606"/>
            <a:ext cx="3660397" cy="2615394"/>
          </a:xfrm>
          <a:prstGeom prst="rect">
            <a:avLst/>
          </a:prstGeom>
        </p:spPr>
      </p:pic>
    </p:spTree>
    <p:extLst>
      <p:ext uri="{BB962C8B-B14F-4D97-AF65-F5344CB8AC3E}">
        <p14:creationId xmlns:p14="http://schemas.microsoft.com/office/powerpoint/2010/main" val="1710734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8F722A-1473-40B7-A862-F8697F12402D}"/>
              </a:ext>
            </a:extLst>
          </p:cNvPr>
          <p:cNvSpPr>
            <a:spLocks noGrp="1"/>
          </p:cNvSpPr>
          <p:nvPr>
            <p:ph type="title"/>
          </p:nvPr>
        </p:nvSpPr>
        <p:spPr/>
        <p:txBody>
          <a:bodyPr/>
          <a:lstStyle/>
          <a:p>
            <a:pPr algn="ctr"/>
            <a:r>
              <a:rPr lang="es-ES" dirty="0"/>
              <a:t>civilización</a:t>
            </a:r>
            <a:endParaRPr lang="es-PE" dirty="0"/>
          </a:p>
        </p:txBody>
      </p:sp>
      <p:sp>
        <p:nvSpPr>
          <p:cNvPr id="3" name="Marcador de contenido 2">
            <a:extLst>
              <a:ext uri="{FF2B5EF4-FFF2-40B4-BE49-F238E27FC236}">
                <a16:creationId xmlns:a16="http://schemas.microsoft.com/office/drawing/2014/main" id="{02ED210C-2473-4491-A40D-8FC2EB1ACD14}"/>
              </a:ext>
            </a:extLst>
          </p:cNvPr>
          <p:cNvSpPr>
            <a:spLocks noGrp="1"/>
          </p:cNvSpPr>
          <p:nvPr>
            <p:ph idx="1"/>
          </p:nvPr>
        </p:nvSpPr>
        <p:spPr/>
        <p:txBody>
          <a:bodyPr/>
          <a:lstStyle/>
          <a:p>
            <a:r>
              <a:rPr lang="es-ES" dirty="0"/>
              <a:t>El territorio del Antiguo Egipto estaba constituido por el Delta y el valle del río Nilo, una estrecha y larga franja en el noreste de África; un territorio fértil de menos de 60 kilómetros de ancho y 1200 kilómetros de largo, flanqueado en gran parte por el desierto del Sáhara.</a:t>
            </a:r>
            <a:endParaRPr lang="es-PE" dirty="0"/>
          </a:p>
        </p:txBody>
      </p:sp>
      <p:pic>
        <p:nvPicPr>
          <p:cNvPr id="4" name="Imagen 3">
            <a:extLst>
              <a:ext uri="{FF2B5EF4-FFF2-40B4-BE49-F238E27FC236}">
                <a16:creationId xmlns:a16="http://schemas.microsoft.com/office/drawing/2014/main" id="{1129D19E-F073-4A38-86CE-BF0C39A7B22F}"/>
              </a:ext>
            </a:extLst>
          </p:cNvPr>
          <p:cNvPicPr>
            <a:picLocks noChangeAspect="1"/>
          </p:cNvPicPr>
          <p:nvPr/>
        </p:nvPicPr>
        <p:blipFill>
          <a:blip r:embed="rId2"/>
          <a:stretch>
            <a:fillRect/>
          </a:stretch>
        </p:blipFill>
        <p:spPr>
          <a:xfrm>
            <a:off x="0" y="5343525"/>
            <a:ext cx="3028950" cy="1514475"/>
          </a:xfrm>
          <a:prstGeom prst="rect">
            <a:avLst/>
          </a:prstGeom>
        </p:spPr>
      </p:pic>
    </p:spTree>
    <p:extLst>
      <p:ext uri="{BB962C8B-B14F-4D97-AF65-F5344CB8AC3E}">
        <p14:creationId xmlns:p14="http://schemas.microsoft.com/office/powerpoint/2010/main" val="17769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385AB-5C98-42E8-875D-2AB1835D73A2}"/>
              </a:ext>
            </a:extLst>
          </p:cNvPr>
          <p:cNvSpPr>
            <a:spLocks noGrp="1"/>
          </p:cNvSpPr>
          <p:nvPr>
            <p:ph type="title"/>
          </p:nvPr>
        </p:nvSpPr>
        <p:spPr/>
        <p:txBody>
          <a:bodyPr/>
          <a:lstStyle/>
          <a:p>
            <a:pPr algn="ctr"/>
            <a:r>
              <a:rPr lang="es-ES" dirty="0"/>
              <a:t>ORGANIZACIÓN</a:t>
            </a:r>
            <a:endParaRPr lang="es-PE" dirty="0"/>
          </a:p>
        </p:txBody>
      </p:sp>
      <p:sp>
        <p:nvSpPr>
          <p:cNvPr id="3" name="Marcador de contenido 2">
            <a:extLst>
              <a:ext uri="{FF2B5EF4-FFF2-40B4-BE49-F238E27FC236}">
                <a16:creationId xmlns:a16="http://schemas.microsoft.com/office/drawing/2014/main" id="{FA13166C-0A46-4419-9746-435535E72A9B}"/>
              </a:ext>
            </a:extLst>
          </p:cNvPr>
          <p:cNvSpPr>
            <a:spLocks noGrp="1"/>
          </p:cNvSpPr>
          <p:nvPr>
            <p:ph idx="1"/>
          </p:nvPr>
        </p:nvSpPr>
        <p:spPr/>
        <p:txBody>
          <a:bodyPr/>
          <a:lstStyle/>
          <a:p>
            <a:r>
              <a:rPr lang="es-ES" dirty="0"/>
              <a:t>La </a:t>
            </a:r>
            <a:r>
              <a:rPr lang="es-ES" dirty="0" err="1"/>
              <a:t>Organizacion</a:t>
            </a:r>
            <a:r>
              <a:rPr lang="es-ES" dirty="0"/>
              <a:t> Social de Egipto Antiguo. Egipto era un país monárquico absolutista. La población del antiguo Egipto estaba dividida en grupos de personas con diferentes trabajos y responsabilidades para la sociedad. Estas clases sociales se estructuraron como una pirámide con seis niveles.</a:t>
            </a:r>
            <a:endParaRPr lang="es-PE" dirty="0"/>
          </a:p>
        </p:txBody>
      </p:sp>
      <p:pic>
        <p:nvPicPr>
          <p:cNvPr id="4" name="Imagen 3">
            <a:extLst>
              <a:ext uri="{FF2B5EF4-FFF2-40B4-BE49-F238E27FC236}">
                <a16:creationId xmlns:a16="http://schemas.microsoft.com/office/drawing/2014/main" id="{8B74E977-5686-420E-9F49-D3008D2F95A0}"/>
              </a:ext>
            </a:extLst>
          </p:cNvPr>
          <p:cNvPicPr>
            <a:picLocks noChangeAspect="1"/>
          </p:cNvPicPr>
          <p:nvPr/>
        </p:nvPicPr>
        <p:blipFill>
          <a:blip r:embed="rId2"/>
          <a:stretch>
            <a:fillRect/>
          </a:stretch>
        </p:blipFill>
        <p:spPr>
          <a:xfrm>
            <a:off x="1" y="4513668"/>
            <a:ext cx="2709644" cy="2396099"/>
          </a:xfrm>
          <a:prstGeom prst="rect">
            <a:avLst/>
          </a:prstGeom>
        </p:spPr>
      </p:pic>
      <p:pic>
        <p:nvPicPr>
          <p:cNvPr id="5" name="Imagen 4">
            <a:extLst>
              <a:ext uri="{FF2B5EF4-FFF2-40B4-BE49-F238E27FC236}">
                <a16:creationId xmlns:a16="http://schemas.microsoft.com/office/drawing/2014/main" id="{C6090E44-D022-433D-8A05-2A349F84CD3D}"/>
              </a:ext>
            </a:extLst>
          </p:cNvPr>
          <p:cNvPicPr>
            <a:picLocks noChangeAspect="1"/>
          </p:cNvPicPr>
          <p:nvPr/>
        </p:nvPicPr>
        <p:blipFill>
          <a:blip r:embed="rId3"/>
          <a:stretch>
            <a:fillRect/>
          </a:stretch>
        </p:blipFill>
        <p:spPr>
          <a:xfrm>
            <a:off x="8991643" y="4592579"/>
            <a:ext cx="3200357" cy="2265421"/>
          </a:xfrm>
          <a:prstGeom prst="rect">
            <a:avLst/>
          </a:prstGeom>
        </p:spPr>
      </p:pic>
    </p:spTree>
    <p:extLst>
      <p:ext uri="{BB962C8B-B14F-4D97-AF65-F5344CB8AC3E}">
        <p14:creationId xmlns:p14="http://schemas.microsoft.com/office/powerpoint/2010/main" val="3890044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98BB5-F4E0-4943-8831-8F1EC76C074B}"/>
              </a:ext>
            </a:extLst>
          </p:cNvPr>
          <p:cNvSpPr>
            <a:spLocks noGrp="1"/>
          </p:cNvSpPr>
          <p:nvPr>
            <p:ph type="title"/>
          </p:nvPr>
        </p:nvSpPr>
        <p:spPr/>
        <p:txBody>
          <a:bodyPr/>
          <a:lstStyle/>
          <a:p>
            <a:pPr algn="ctr"/>
            <a:r>
              <a:rPr lang="es-ES" dirty="0"/>
              <a:t>ECONOMÍA</a:t>
            </a:r>
            <a:endParaRPr lang="es-PE" dirty="0"/>
          </a:p>
        </p:txBody>
      </p:sp>
      <p:sp>
        <p:nvSpPr>
          <p:cNvPr id="3" name="Marcador de contenido 2">
            <a:extLst>
              <a:ext uri="{FF2B5EF4-FFF2-40B4-BE49-F238E27FC236}">
                <a16:creationId xmlns:a16="http://schemas.microsoft.com/office/drawing/2014/main" id="{95286AFB-E7CE-4827-B521-AF4779869410}"/>
              </a:ext>
            </a:extLst>
          </p:cNvPr>
          <p:cNvSpPr>
            <a:spLocks noGrp="1"/>
          </p:cNvSpPr>
          <p:nvPr>
            <p:ph idx="1"/>
          </p:nvPr>
        </p:nvSpPr>
        <p:spPr/>
        <p:txBody>
          <a:bodyPr/>
          <a:lstStyle/>
          <a:p>
            <a:r>
              <a:rPr lang="es-ES" dirty="0"/>
              <a:t>La economía de Egipto se basaba en la agricultura y la ganadería. La vida dependía de los cultivos de las tierras inundadas por el río Nilo. Tenían un sistema de diques, estanques y canales de riego que se extendían por todas las tierras de cultivo. ... La agricultura estaba centrada en el ciclo del Nilo.</a:t>
            </a:r>
            <a:endParaRPr lang="es-PE" dirty="0"/>
          </a:p>
        </p:txBody>
      </p:sp>
      <p:pic>
        <p:nvPicPr>
          <p:cNvPr id="4" name="Imagen 3">
            <a:extLst>
              <a:ext uri="{FF2B5EF4-FFF2-40B4-BE49-F238E27FC236}">
                <a16:creationId xmlns:a16="http://schemas.microsoft.com/office/drawing/2014/main" id="{225499F5-E4DB-414D-AC55-785BBA7A415D}"/>
              </a:ext>
            </a:extLst>
          </p:cNvPr>
          <p:cNvPicPr>
            <a:picLocks noChangeAspect="1"/>
          </p:cNvPicPr>
          <p:nvPr/>
        </p:nvPicPr>
        <p:blipFill>
          <a:blip r:embed="rId2"/>
          <a:stretch>
            <a:fillRect/>
          </a:stretch>
        </p:blipFill>
        <p:spPr>
          <a:xfrm>
            <a:off x="0" y="5196231"/>
            <a:ext cx="2667000" cy="1714500"/>
          </a:xfrm>
          <a:prstGeom prst="rect">
            <a:avLst/>
          </a:prstGeom>
        </p:spPr>
      </p:pic>
    </p:spTree>
    <p:extLst>
      <p:ext uri="{BB962C8B-B14F-4D97-AF65-F5344CB8AC3E}">
        <p14:creationId xmlns:p14="http://schemas.microsoft.com/office/powerpoint/2010/main" val="2799797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5B090B-B66B-41B2-89D2-10467555668E}"/>
              </a:ext>
            </a:extLst>
          </p:cNvPr>
          <p:cNvSpPr>
            <a:spLocks noGrp="1"/>
          </p:cNvSpPr>
          <p:nvPr>
            <p:ph type="title"/>
          </p:nvPr>
        </p:nvSpPr>
        <p:spPr/>
        <p:txBody>
          <a:bodyPr/>
          <a:lstStyle/>
          <a:p>
            <a:endParaRPr lang="es-PE" dirty="0"/>
          </a:p>
        </p:txBody>
      </p:sp>
      <p:sp>
        <p:nvSpPr>
          <p:cNvPr id="3" name="Marcador de contenido 2">
            <a:extLst>
              <a:ext uri="{FF2B5EF4-FFF2-40B4-BE49-F238E27FC236}">
                <a16:creationId xmlns:a16="http://schemas.microsoft.com/office/drawing/2014/main" id="{B68C1168-37CA-4F55-A8E7-1D06EDD904D9}"/>
              </a:ext>
            </a:extLst>
          </p:cNvPr>
          <p:cNvSpPr>
            <a:spLocks noGrp="1"/>
          </p:cNvSpPr>
          <p:nvPr>
            <p:ph idx="1"/>
          </p:nvPr>
        </p:nvSpPr>
        <p:spPr/>
        <p:txBody>
          <a:bodyPr/>
          <a:lstStyle/>
          <a:p>
            <a:endParaRPr lang="es-PE"/>
          </a:p>
        </p:txBody>
      </p:sp>
    </p:spTree>
    <p:extLst>
      <p:ext uri="{BB962C8B-B14F-4D97-AF65-F5344CB8AC3E}">
        <p14:creationId xmlns:p14="http://schemas.microsoft.com/office/powerpoint/2010/main" val="1240007484"/>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237</TotalTime>
  <Words>388</Words>
  <Application>Microsoft Office PowerPoint</Application>
  <PresentationFormat>Panorámica</PresentationFormat>
  <Paragraphs>19</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Gill Sans MT</vt:lpstr>
      <vt:lpstr>Galería</vt:lpstr>
      <vt:lpstr>Egipto</vt:lpstr>
      <vt:lpstr>ubicación</vt:lpstr>
      <vt:lpstr>Norte este </vt:lpstr>
      <vt:lpstr>Historia </vt:lpstr>
      <vt:lpstr> mapa</vt:lpstr>
      <vt:lpstr>civilización</vt:lpstr>
      <vt:lpstr>ORGANIZACIÓN</vt:lpstr>
      <vt:lpstr>ECONOMÍA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Egipto</dc:title>
  <dc:creator>User</dc:creator>
  <cp:lastModifiedBy>User</cp:lastModifiedBy>
  <cp:revision>5</cp:revision>
  <dcterms:created xsi:type="dcterms:W3CDTF">2021-05-24T17:25:00Z</dcterms:created>
  <dcterms:modified xsi:type="dcterms:W3CDTF">2021-05-27T17:06:10Z</dcterms:modified>
</cp:coreProperties>
</file>