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8"/>
  </p:notesMasterIdLst>
  <p:sldIdLst>
    <p:sldId id="256" r:id="rId2"/>
    <p:sldId id="260" r:id="rId3"/>
    <p:sldId id="275" r:id="rId4"/>
    <p:sldId id="266" r:id="rId5"/>
    <p:sldId id="362" r:id="rId6"/>
    <p:sldId id="29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FF0000"/>
    <a:srgbClr val="B1F2F9"/>
    <a:srgbClr val="66CCFF"/>
    <a:srgbClr val="66FFFF"/>
    <a:srgbClr val="F89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4" autoAdjust="0"/>
    <p:restoredTop sz="94660"/>
  </p:normalViewPr>
  <p:slideViewPr>
    <p:cSldViewPr snapToGrid="0">
      <p:cViewPr varScale="1">
        <p:scale>
          <a:sx n="72" d="100"/>
          <a:sy n="72"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F2F60-9E21-49CB-87D2-9E8AC38D46DF}" type="datetimeFigureOut">
              <a:rPr lang="es-PE" smtClean="0"/>
              <a:t>5/11/2021</a:t>
            </a:fld>
            <a:endParaRPr lang="es-PE"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3C924-DFC6-4483-A677-385A3B4A4E12}" type="slidenum">
              <a:rPr lang="es-PE" smtClean="0"/>
              <a:t>‹Nº›</a:t>
            </a:fld>
            <a:endParaRPr lang="es-PE" dirty="0"/>
          </a:p>
        </p:txBody>
      </p:sp>
    </p:spTree>
    <p:extLst>
      <p:ext uri="{BB962C8B-B14F-4D97-AF65-F5344CB8AC3E}">
        <p14:creationId xmlns:p14="http://schemas.microsoft.com/office/powerpoint/2010/main" val="313564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2</a:t>
            </a:fld>
            <a:endParaRPr lang="es-ES" dirty="0"/>
          </a:p>
        </p:txBody>
      </p:sp>
    </p:spTree>
    <p:extLst>
      <p:ext uri="{BB962C8B-B14F-4D97-AF65-F5344CB8AC3E}">
        <p14:creationId xmlns:p14="http://schemas.microsoft.com/office/powerpoint/2010/main" val="327575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3</a:t>
            </a:fld>
            <a:endParaRPr lang="es-ES" dirty="0"/>
          </a:p>
        </p:txBody>
      </p:sp>
    </p:spTree>
    <p:extLst>
      <p:ext uri="{BB962C8B-B14F-4D97-AF65-F5344CB8AC3E}">
        <p14:creationId xmlns:p14="http://schemas.microsoft.com/office/powerpoint/2010/main" val="111302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4</a:t>
            </a:fld>
            <a:endParaRPr lang="es-ES" dirty="0"/>
          </a:p>
        </p:txBody>
      </p:sp>
    </p:spTree>
    <p:extLst>
      <p:ext uri="{BB962C8B-B14F-4D97-AF65-F5344CB8AC3E}">
        <p14:creationId xmlns:p14="http://schemas.microsoft.com/office/powerpoint/2010/main" val="328874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pPr algn="r"/>
            <a:fld id="{0A3C37BE-C303-496D-B5CD-85F2937540FC}" type="slidenum">
              <a:rPr lang="es-ES" smtClean="0"/>
              <a:pPr algn="r"/>
              <a:t>6</a:t>
            </a:fld>
            <a:endParaRPr lang="es-ES" dirty="0"/>
          </a:p>
        </p:txBody>
      </p:sp>
    </p:spTree>
    <p:extLst>
      <p:ext uri="{BB962C8B-B14F-4D97-AF65-F5344CB8AC3E}">
        <p14:creationId xmlns:p14="http://schemas.microsoft.com/office/powerpoint/2010/main" val="128727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0F2AB25-1AEF-4758-AF24-334C6D7573D0}"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B9CB01-316E-4414-94D8-B5120B38A8AE}" type="slidenum">
              <a:rPr lang="en-US" smtClean="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03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F2AB25-1AEF-4758-AF24-334C6D7573D0}"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B9CB01-316E-4414-94D8-B5120B38A8AE}" type="slidenum">
              <a:rPr lang="en-US" smtClean="0"/>
              <a:t>‹Nº›</a:t>
            </a:fld>
            <a:endParaRPr lang="en-US" dirty="0"/>
          </a:p>
        </p:txBody>
      </p:sp>
    </p:spTree>
    <p:extLst>
      <p:ext uri="{BB962C8B-B14F-4D97-AF65-F5344CB8AC3E}">
        <p14:creationId xmlns:p14="http://schemas.microsoft.com/office/powerpoint/2010/main" val="4496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F2AB25-1AEF-4758-AF24-334C6D7573D0}"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B9CB01-316E-4414-94D8-B5120B38A8AE}" type="slidenum">
              <a:rPr lang="en-US" smtClean="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80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F2AB25-1AEF-4758-AF24-334C6D7573D0}"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B9CB01-316E-4414-94D8-B5120B38A8AE}" type="slidenum">
              <a:rPr lang="en-US" smtClean="0"/>
              <a:t>‹Nº›</a:t>
            </a:fld>
            <a:endParaRPr lang="en-US" dirty="0"/>
          </a:p>
        </p:txBody>
      </p:sp>
    </p:spTree>
    <p:extLst>
      <p:ext uri="{BB962C8B-B14F-4D97-AF65-F5344CB8AC3E}">
        <p14:creationId xmlns:p14="http://schemas.microsoft.com/office/powerpoint/2010/main" val="56091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60F2AB25-1AEF-4758-AF24-334C6D7573D0}" type="datetimeFigureOut">
              <a:rPr lang="en-US" smtClean="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B9CB01-316E-4414-94D8-B5120B38A8AE}" type="slidenum">
              <a:rPr lang="en-US" smtClean="0"/>
              <a:t>‹Nº›</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0F2AB25-1AEF-4758-AF24-334C6D7573D0}"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B9CB01-316E-4414-94D8-B5120B38A8AE}" type="slidenum">
              <a:rPr lang="en-US" smtClean="0"/>
              <a:t>‹Nº›</a:t>
            </a:fld>
            <a:endParaRPr lang="en-US" dirty="0"/>
          </a:p>
        </p:txBody>
      </p:sp>
    </p:spTree>
    <p:extLst>
      <p:ext uri="{BB962C8B-B14F-4D97-AF65-F5344CB8AC3E}">
        <p14:creationId xmlns:p14="http://schemas.microsoft.com/office/powerpoint/2010/main" val="210761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el estilo de texto del patrón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0F2AB25-1AEF-4758-AF24-334C6D7573D0}" type="datetimeFigureOut">
              <a:rPr lang="en-US" smtClean="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B9CB01-316E-4414-94D8-B5120B38A8AE}" type="slidenum">
              <a:rPr lang="en-US" smtClean="0"/>
              <a:t>‹Nº›</a:t>
            </a:fld>
            <a:endParaRPr lang="en-US" dirty="0"/>
          </a:p>
        </p:txBody>
      </p:sp>
    </p:spTree>
    <p:extLst>
      <p:ext uri="{BB962C8B-B14F-4D97-AF65-F5344CB8AC3E}">
        <p14:creationId xmlns:p14="http://schemas.microsoft.com/office/powerpoint/2010/main" val="360434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0F2AB25-1AEF-4758-AF24-334C6D7573D0}" type="datetimeFigureOut">
              <a:rPr lang="en-US" smtClean="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B9CB01-316E-4414-94D8-B5120B38A8AE}" type="slidenum">
              <a:rPr lang="en-US" smtClean="0"/>
              <a:t>‹Nº›</a:t>
            </a:fld>
            <a:endParaRPr lang="en-US" dirty="0"/>
          </a:p>
        </p:txBody>
      </p:sp>
    </p:spTree>
    <p:extLst>
      <p:ext uri="{BB962C8B-B14F-4D97-AF65-F5344CB8AC3E}">
        <p14:creationId xmlns:p14="http://schemas.microsoft.com/office/powerpoint/2010/main" val="64067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2AB25-1AEF-4758-AF24-334C6D7573D0}" type="datetimeFigureOut">
              <a:rPr lang="en-US" smtClean="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B9CB01-316E-4414-94D8-B5120B38A8AE}" type="slidenum">
              <a:rPr lang="en-US" smtClean="0"/>
              <a:t>‹Nº›</a:t>
            </a:fld>
            <a:endParaRPr lang="en-US" dirty="0"/>
          </a:p>
        </p:txBody>
      </p:sp>
    </p:spTree>
    <p:extLst>
      <p:ext uri="{BB962C8B-B14F-4D97-AF65-F5344CB8AC3E}">
        <p14:creationId xmlns:p14="http://schemas.microsoft.com/office/powerpoint/2010/main" val="340864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60F2AB25-1AEF-4758-AF24-334C6D7573D0}"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B9CB01-316E-4414-94D8-B5120B38A8AE}" type="slidenum">
              <a:rPr lang="en-US" smtClean="0"/>
              <a:t>‹Nº›</a:t>
            </a:fld>
            <a:endParaRPr lang="en-US" dirty="0"/>
          </a:p>
        </p:txBody>
      </p:sp>
    </p:spTree>
    <p:extLst>
      <p:ext uri="{BB962C8B-B14F-4D97-AF65-F5344CB8AC3E}">
        <p14:creationId xmlns:p14="http://schemas.microsoft.com/office/powerpoint/2010/main" val="55652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60F2AB25-1AEF-4758-AF24-334C6D7573D0}" type="datetimeFigureOut">
              <a:rPr lang="en-US" smtClean="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B9CB01-316E-4414-94D8-B5120B38A8AE}" type="slidenum">
              <a:rPr lang="en-US" smtClean="0"/>
              <a:t>‹Nº›</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86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0F2AB25-1AEF-4758-AF24-334C6D7573D0}" type="datetimeFigureOut">
              <a:rPr lang="en-US" smtClean="0"/>
              <a:t>11/5/2021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1B9CB01-316E-4414-94D8-B5120B38A8AE}" type="slidenum">
              <a:rPr lang="en-US" smtClean="0"/>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92731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alidad Virtual Degradado Simple Disfrutar De Material Fondo | Realidad  virtual, Imágenes de fondo, Diseño banner">
            <a:extLst>
              <a:ext uri="{FF2B5EF4-FFF2-40B4-BE49-F238E27FC236}">
                <a16:creationId xmlns:a16="http://schemas.microsoft.com/office/drawing/2014/main" id="{E2AF1FC1-B403-4708-8463-5886DC7E8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2111784" y="950933"/>
            <a:ext cx="4951487" cy="1642604"/>
          </a:xfrm>
          <a:effectLst>
            <a:glow rad="228600">
              <a:schemeClr val="accent6">
                <a:satMod val="175000"/>
                <a:alpha val="40000"/>
              </a:schemeClr>
            </a:glow>
          </a:effectLst>
        </p:spPr>
        <p:txBody>
          <a:bodyPr>
            <a:noAutofit/>
          </a:bodyPr>
          <a:lstStyle/>
          <a:p>
            <a:pPr algn="ctr"/>
            <a:r>
              <a:rPr lang="es-PE" sz="5400" dirty="0">
                <a:ln w="28575">
                  <a:solidFill>
                    <a:schemeClr val="bg1"/>
                  </a:solidFill>
                </a:ln>
                <a:solidFill>
                  <a:srgbClr val="0000CC"/>
                </a:solidFill>
                <a:latin typeface="Impact" panose="020B0806030902050204" pitchFamily="34" charset="0"/>
                <a:ea typeface="+mn-ea"/>
                <a:cs typeface="+mn-cs"/>
              </a:rPr>
              <a:t>Alicia en el país de las maravillas</a:t>
            </a:r>
            <a:endParaRPr lang="en-US" sz="5400" dirty="0">
              <a:ln w="28575">
                <a:solidFill>
                  <a:schemeClr val="bg1"/>
                </a:solidFill>
              </a:ln>
              <a:solidFill>
                <a:srgbClr val="0000CC"/>
              </a:solidFill>
              <a:latin typeface="Impact" panose="020B0806030902050204" pitchFamily="34" charset="0"/>
              <a:ea typeface="+mn-ea"/>
              <a:cs typeface="+mn-cs"/>
            </a:endParaRPr>
          </a:p>
        </p:txBody>
      </p:sp>
      <p:sp>
        <p:nvSpPr>
          <p:cNvPr id="3" name="Subtítulo 2"/>
          <p:cNvSpPr>
            <a:spLocks noGrp="1"/>
          </p:cNvSpPr>
          <p:nvPr>
            <p:ph type="subTitle" idx="1"/>
          </p:nvPr>
        </p:nvSpPr>
        <p:spPr>
          <a:xfrm>
            <a:off x="533063" y="3365294"/>
            <a:ext cx="6085451" cy="1963369"/>
          </a:xfrm>
        </p:spPr>
        <p:txBody>
          <a:bodyPr>
            <a:normAutofit/>
          </a:bodyPr>
          <a:lstStyle/>
          <a:p>
            <a:pPr algn="l"/>
            <a:r>
              <a:rPr lang="es-PE" sz="2400" b="1" dirty="0">
                <a:ln>
                  <a:solidFill>
                    <a:schemeClr val="tx2">
                      <a:lumMod val="50000"/>
                    </a:schemeClr>
                  </a:solidFill>
                </a:ln>
                <a:solidFill>
                  <a:schemeClr val="bg1"/>
                </a:solidFill>
                <a:latin typeface="Arial Narrow" panose="020B0606020202030204" pitchFamily="34" charset="0"/>
              </a:rPr>
              <a:t>AUTOR: Lewis Carroll</a:t>
            </a:r>
          </a:p>
          <a:p>
            <a:pPr algn="l"/>
            <a:r>
              <a:rPr lang="es-PE" sz="2400" b="1" dirty="0">
                <a:ln>
                  <a:solidFill>
                    <a:schemeClr val="tx2">
                      <a:lumMod val="50000"/>
                    </a:schemeClr>
                  </a:solidFill>
                </a:ln>
                <a:solidFill>
                  <a:schemeClr val="bg1"/>
                </a:solidFill>
                <a:latin typeface="Arial Narrow" panose="020B0606020202030204" pitchFamily="34" charset="0"/>
              </a:rPr>
              <a:t>GRADO Y SECCIÓN: 2 ``A``</a:t>
            </a:r>
          </a:p>
          <a:p>
            <a:pPr algn="l"/>
            <a:r>
              <a:rPr lang="es-PE" sz="2400" b="1" dirty="0">
                <a:ln>
                  <a:solidFill>
                    <a:schemeClr val="tx2">
                      <a:lumMod val="50000"/>
                    </a:schemeClr>
                  </a:solidFill>
                </a:ln>
                <a:solidFill>
                  <a:schemeClr val="bg1"/>
                </a:solidFill>
                <a:latin typeface="Arial Narrow" panose="020B0606020202030204" pitchFamily="34" charset="0"/>
              </a:rPr>
              <a:t>ALUMNO: Juan Emilio</a:t>
            </a:r>
          </a:p>
          <a:p>
            <a:pPr algn="l"/>
            <a:r>
              <a:rPr lang="es-PE" sz="2400" b="1" dirty="0">
                <a:ln>
                  <a:solidFill>
                    <a:schemeClr val="tx2">
                      <a:lumMod val="50000"/>
                    </a:schemeClr>
                  </a:solidFill>
                </a:ln>
                <a:solidFill>
                  <a:schemeClr val="bg1"/>
                </a:solidFill>
                <a:latin typeface="Arial Narrow" panose="020B0606020202030204" pitchFamily="34" charset="0"/>
              </a:rPr>
              <a:t>ÁREA: Comunicación </a:t>
            </a:r>
            <a:endParaRPr lang="en-US" sz="2400" b="1" dirty="0">
              <a:ln>
                <a:solidFill>
                  <a:schemeClr val="tx2">
                    <a:lumMod val="50000"/>
                  </a:schemeClr>
                </a:solidFill>
              </a:ln>
              <a:solidFill>
                <a:schemeClr val="bg1"/>
              </a:solidFill>
              <a:latin typeface="Arial Narrow" panose="020B0606020202030204" pitchFamily="34" charset="0"/>
            </a:endParaRPr>
          </a:p>
        </p:txBody>
      </p:sp>
      <p:pic>
        <p:nvPicPr>
          <p:cNvPr id="7" name="Imagen 6">
            <a:extLst>
              <a:ext uri="{FF2B5EF4-FFF2-40B4-BE49-F238E27FC236}">
                <a16:creationId xmlns:a16="http://schemas.microsoft.com/office/drawing/2014/main" id="{5FCB9626-05F2-4327-A104-4C3A70E705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768" y="465137"/>
            <a:ext cx="1323248" cy="2128399"/>
          </a:xfrm>
          <a:prstGeom prst="rect">
            <a:avLst/>
          </a:prstGeom>
        </p:spPr>
      </p:pic>
      <p:pic>
        <p:nvPicPr>
          <p:cNvPr id="5" name="Imagen 4">
            <a:extLst>
              <a:ext uri="{FF2B5EF4-FFF2-40B4-BE49-F238E27FC236}">
                <a16:creationId xmlns:a16="http://schemas.microsoft.com/office/drawing/2014/main" id="{1F804E4D-5B7C-4145-9C26-D60810765E07}"/>
              </a:ext>
            </a:extLst>
          </p:cNvPr>
          <p:cNvPicPr>
            <a:picLocks noChangeAspect="1"/>
          </p:cNvPicPr>
          <p:nvPr/>
        </p:nvPicPr>
        <p:blipFill>
          <a:blip r:embed="rId4"/>
          <a:stretch>
            <a:fillRect/>
          </a:stretch>
        </p:blipFill>
        <p:spPr>
          <a:xfrm>
            <a:off x="8049730" y="1145932"/>
            <a:ext cx="2868103" cy="4182731"/>
          </a:xfrm>
          <a:prstGeom prst="rect">
            <a:avLst/>
          </a:prstGeom>
        </p:spPr>
      </p:pic>
    </p:spTree>
    <p:extLst>
      <p:ext uri="{BB962C8B-B14F-4D97-AF65-F5344CB8AC3E}">
        <p14:creationId xmlns:p14="http://schemas.microsoft.com/office/powerpoint/2010/main" val="35763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Mensajes ocultos en &amp;#39;Las crónicas de Narnia&amp;#39;: 7 datos curiosos que seguro  no conocías - VIX">
            <a:extLst>
              <a:ext uri="{FF2B5EF4-FFF2-40B4-BE49-F238E27FC236}">
                <a16:creationId xmlns:a16="http://schemas.microsoft.com/office/drawing/2014/main" id="{6A93C1DA-0E1B-4764-8CE0-1EAB2329A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 y="0"/>
            <a:ext cx="1219370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3260280" y="450271"/>
            <a:ext cx="6014339" cy="839997"/>
          </a:xfrm>
          <a:prstGeom prst="rect">
            <a:avLst/>
          </a:prstGeom>
          <a:solidFill>
            <a:srgbClr val="C0000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dirty="0">
                <a:ln>
                  <a:solidFill>
                    <a:schemeClr val="bg2">
                      <a:lumMod val="10000"/>
                    </a:schemeClr>
                  </a:solidFill>
                </a:ln>
                <a:latin typeface="Impact" panose="020B0806030902050204" pitchFamily="34" charset="0"/>
              </a:rPr>
              <a:t>PERSONAJES PRINCIPALES</a:t>
            </a:r>
          </a:p>
        </p:txBody>
      </p:sp>
      <p:sp>
        <p:nvSpPr>
          <p:cNvPr id="11" name="Rectángulo 10"/>
          <p:cNvSpPr/>
          <p:nvPr/>
        </p:nvSpPr>
        <p:spPr>
          <a:xfrm>
            <a:off x="6292471" y="3649389"/>
            <a:ext cx="2457477" cy="2838958"/>
          </a:xfrm>
          <a:prstGeom prst="rect">
            <a:avLst/>
          </a:prstGeom>
          <a:solidFill>
            <a:srgbClr val="0000CC"/>
          </a:solid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a:ln>
                  <a:solidFill>
                    <a:schemeClr val="bg2">
                      <a:lumMod val="10000"/>
                    </a:schemeClr>
                  </a:solidFill>
                </a:ln>
                <a:latin typeface="Impact" panose="020B0806030902050204" pitchFamily="34" charset="0"/>
              </a:rPr>
              <a:t>El Conejo Blanco es un personaje ficticio del libro Las aventuras de Alicia en el país de las maravillas, escrito por Lewis Carroll.</a:t>
            </a:r>
            <a:endParaRPr lang="es-PE" sz="1600" dirty="0">
              <a:ln>
                <a:solidFill>
                  <a:schemeClr val="bg2">
                    <a:lumMod val="10000"/>
                  </a:schemeClr>
                </a:solidFill>
              </a:ln>
              <a:latin typeface="Impact" panose="020B0806030902050204" pitchFamily="34" charset="0"/>
            </a:endParaRPr>
          </a:p>
        </p:txBody>
      </p:sp>
      <p:sp>
        <p:nvSpPr>
          <p:cNvPr id="13" name="Rectángulo 12"/>
          <p:cNvSpPr/>
          <p:nvPr/>
        </p:nvSpPr>
        <p:spPr>
          <a:xfrm>
            <a:off x="9236403" y="3649388"/>
            <a:ext cx="2457477" cy="2838957"/>
          </a:xfrm>
          <a:prstGeom prst="rect">
            <a:avLst/>
          </a:prstGeom>
          <a:solidFill>
            <a:srgbClr val="7030A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a:ln>
                  <a:solidFill>
                    <a:schemeClr val="bg2">
                      <a:lumMod val="10000"/>
                    </a:schemeClr>
                  </a:solidFill>
                </a:ln>
                <a:latin typeface="Impact" panose="020B0806030902050204" pitchFamily="34" charset="0"/>
              </a:rPr>
              <a:t>Es una monarca infantil y de mal genio a quien el propio Carroll describe como «una furia ciega», y que se apresura a condenar a muerte ante la menor ofensa.</a:t>
            </a:r>
            <a:endParaRPr lang="es-PE" sz="1600" dirty="0">
              <a:ln>
                <a:solidFill>
                  <a:schemeClr val="bg2">
                    <a:lumMod val="10000"/>
                  </a:schemeClr>
                </a:solidFill>
              </a:ln>
              <a:latin typeface="Impact" panose="020B0806030902050204" pitchFamily="34" charset="0"/>
            </a:endParaRPr>
          </a:p>
        </p:txBody>
      </p:sp>
      <p:sp>
        <p:nvSpPr>
          <p:cNvPr id="14" name="Rectángulo 13"/>
          <p:cNvSpPr/>
          <p:nvPr/>
        </p:nvSpPr>
        <p:spPr>
          <a:xfrm>
            <a:off x="546901" y="3575477"/>
            <a:ext cx="2449726" cy="2912872"/>
          </a:xfrm>
          <a:prstGeom prst="rect">
            <a:avLst/>
          </a:prstGeom>
          <a:solidFill>
            <a:srgbClr val="FF330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a:ln>
                  <a:solidFill>
                    <a:schemeClr val="bg2">
                      <a:lumMod val="10000"/>
                    </a:schemeClr>
                  </a:solidFill>
                </a:ln>
                <a:latin typeface="Impact" panose="020B0806030902050204" pitchFamily="34" charset="0"/>
              </a:rPr>
              <a:t>La obra literaria Las aventuras de Alicia en el País de las Maravillas, escrita por el inglés Lewis Carroll</a:t>
            </a:r>
            <a:endParaRPr lang="es-PE" sz="1600" dirty="0">
              <a:ln>
                <a:solidFill>
                  <a:schemeClr val="bg2">
                    <a:lumMod val="10000"/>
                  </a:schemeClr>
                </a:solidFill>
              </a:ln>
              <a:latin typeface="Impact" panose="020B0806030902050204" pitchFamily="34" charset="0"/>
            </a:endParaRPr>
          </a:p>
        </p:txBody>
      </p:sp>
      <p:sp>
        <p:nvSpPr>
          <p:cNvPr id="28" name="Rectángulo 27"/>
          <p:cNvSpPr/>
          <p:nvPr/>
        </p:nvSpPr>
        <p:spPr>
          <a:xfrm>
            <a:off x="3419686" y="3576427"/>
            <a:ext cx="2449726" cy="2911921"/>
          </a:xfrm>
          <a:prstGeom prst="rect">
            <a:avLst/>
          </a:prstGeom>
          <a:solidFill>
            <a:srgbClr val="FFFF0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600">
                <a:ln>
                  <a:solidFill>
                    <a:schemeClr val="bg2">
                      <a:lumMod val="10000"/>
                    </a:schemeClr>
                  </a:solidFill>
                </a:ln>
                <a:latin typeface="Impact" panose="020B0806030902050204" pitchFamily="34" charset="0"/>
              </a:rPr>
              <a:t>El Sombrerero es un personaje de la novela Las aventuras de Alicia en el país de las maravillas, del escritor inglés Lewis Carroll.</a:t>
            </a:r>
            <a:endParaRPr lang="es-ES" sz="1600" dirty="0">
              <a:ln>
                <a:solidFill>
                  <a:schemeClr val="bg2">
                    <a:lumMod val="10000"/>
                  </a:schemeClr>
                </a:solidFill>
              </a:ln>
              <a:latin typeface="Impact" panose="020B0806030902050204" pitchFamily="34" charset="0"/>
            </a:endParaRPr>
          </a:p>
        </p:txBody>
      </p:sp>
      <p:cxnSp>
        <p:nvCxnSpPr>
          <p:cNvPr id="21" name="Conector recto 20"/>
          <p:cNvCxnSpPr>
            <a:cxnSpLocks/>
          </p:cNvCxnSpPr>
          <p:nvPr/>
        </p:nvCxnSpPr>
        <p:spPr>
          <a:xfrm>
            <a:off x="1771764" y="1798629"/>
            <a:ext cx="9513" cy="472448"/>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4798983" y="1818553"/>
            <a:ext cx="0" cy="434224"/>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a:cxnSpLocks/>
          </p:cNvCxnSpPr>
          <p:nvPr/>
        </p:nvCxnSpPr>
        <p:spPr>
          <a:xfrm>
            <a:off x="7442297" y="1863406"/>
            <a:ext cx="0" cy="359721"/>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a:cxnSpLocks/>
          </p:cNvCxnSpPr>
          <p:nvPr/>
        </p:nvCxnSpPr>
        <p:spPr>
          <a:xfrm>
            <a:off x="10465142" y="1818553"/>
            <a:ext cx="0" cy="479077"/>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grpSp>
        <p:nvGrpSpPr>
          <p:cNvPr id="45" name="Grupo 44"/>
          <p:cNvGrpSpPr/>
          <p:nvPr/>
        </p:nvGrpSpPr>
        <p:grpSpPr>
          <a:xfrm>
            <a:off x="1781277" y="1311712"/>
            <a:ext cx="8683865" cy="515412"/>
            <a:chOff x="1743064" y="1626037"/>
            <a:chExt cx="8550628" cy="515414"/>
          </a:xfrm>
        </p:grpSpPr>
        <p:cxnSp>
          <p:nvCxnSpPr>
            <p:cNvPr id="52" name="Conector recto 51"/>
            <p:cNvCxnSpPr>
              <a:cxnSpLocks/>
            </p:cNvCxnSpPr>
            <p:nvPr/>
          </p:nvCxnSpPr>
          <p:spPr>
            <a:xfrm>
              <a:off x="6029544" y="1626037"/>
              <a:ext cx="0" cy="477191"/>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a:cxnSpLocks/>
            </p:cNvCxnSpPr>
            <p:nvPr/>
          </p:nvCxnSpPr>
          <p:spPr>
            <a:xfrm flipH="1">
              <a:off x="1743064" y="2141450"/>
              <a:ext cx="8550628" cy="1"/>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17" name="Rectángulo 16"/>
          <p:cNvSpPr/>
          <p:nvPr/>
        </p:nvSpPr>
        <p:spPr>
          <a:xfrm>
            <a:off x="546901" y="2252777"/>
            <a:ext cx="2449726" cy="621365"/>
          </a:xfrm>
          <a:prstGeom prst="rect">
            <a:avLst/>
          </a:prstGeom>
          <a:solidFill>
            <a:srgbClr val="FF330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2400" dirty="0">
                <a:ln>
                  <a:solidFill>
                    <a:schemeClr val="bg2">
                      <a:lumMod val="10000"/>
                    </a:schemeClr>
                  </a:solidFill>
                </a:ln>
                <a:highlight>
                  <a:srgbClr val="00FF00"/>
                </a:highlight>
                <a:latin typeface="Impact" panose="020B0806030902050204" pitchFamily="34" charset="0"/>
              </a:rPr>
              <a:t>Alicia </a:t>
            </a:r>
          </a:p>
        </p:txBody>
      </p:sp>
      <p:sp>
        <p:nvSpPr>
          <p:cNvPr id="18" name="Rectángulo 17"/>
          <p:cNvSpPr/>
          <p:nvPr/>
        </p:nvSpPr>
        <p:spPr>
          <a:xfrm>
            <a:off x="3573677" y="2282426"/>
            <a:ext cx="2449726" cy="651567"/>
          </a:xfrm>
          <a:prstGeom prst="rect">
            <a:avLst/>
          </a:prstGeom>
          <a:solidFill>
            <a:srgbClr val="FFFF0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2400" dirty="0">
                <a:ln>
                  <a:solidFill>
                    <a:schemeClr val="bg2">
                      <a:lumMod val="10000"/>
                    </a:schemeClr>
                  </a:solidFill>
                </a:ln>
                <a:highlight>
                  <a:srgbClr val="00FF00"/>
                </a:highlight>
                <a:latin typeface="Impact" panose="020B0806030902050204" pitchFamily="34" charset="0"/>
              </a:rPr>
              <a:t>El sombrerero </a:t>
            </a:r>
          </a:p>
        </p:txBody>
      </p:sp>
      <p:sp>
        <p:nvSpPr>
          <p:cNvPr id="19" name="Rectángulo 18"/>
          <p:cNvSpPr/>
          <p:nvPr/>
        </p:nvSpPr>
        <p:spPr>
          <a:xfrm>
            <a:off x="6236678" y="2282427"/>
            <a:ext cx="2457477" cy="681216"/>
          </a:xfrm>
          <a:prstGeom prst="rect">
            <a:avLst/>
          </a:prstGeom>
          <a:solidFill>
            <a:srgbClr val="0000CC"/>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PE" sz="2400" dirty="0">
                <a:ln>
                  <a:solidFill>
                    <a:schemeClr val="bg2">
                      <a:lumMod val="10000"/>
                    </a:schemeClr>
                  </a:solidFill>
                </a:ln>
                <a:highlight>
                  <a:srgbClr val="00FF00"/>
                </a:highlight>
                <a:latin typeface="Impact" panose="020B0806030902050204" pitchFamily="34" charset="0"/>
              </a:rPr>
              <a:t>Conejo Blanco</a:t>
            </a:r>
          </a:p>
        </p:txBody>
      </p:sp>
      <p:sp>
        <p:nvSpPr>
          <p:cNvPr id="20" name="Rectángulo 19"/>
          <p:cNvSpPr/>
          <p:nvPr/>
        </p:nvSpPr>
        <p:spPr>
          <a:xfrm>
            <a:off x="9242253" y="2275951"/>
            <a:ext cx="2457477" cy="720852"/>
          </a:xfrm>
          <a:prstGeom prst="rect">
            <a:avLst/>
          </a:prstGeom>
          <a:solidFill>
            <a:srgbClr val="7030A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400" dirty="0">
                <a:ln>
                  <a:solidFill>
                    <a:schemeClr val="bg2">
                      <a:lumMod val="10000"/>
                    </a:schemeClr>
                  </a:solidFill>
                </a:ln>
                <a:highlight>
                  <a:srgbClr val="00FF00"/>
                </a:highlight>
                <a:latin typeface="Impact" panose="020B0806030902050204" pitchFamily="34" charset="0"/>
              </a:rPr>
              <a:t>Reina de corazones</a:t>
            </a:r>
          </a:p>
        </p:txBody>
      </p:sp>
      <p:cxnSp>
        <p:nvCxnSpPr>
          <p:cNvPr id="22" name="Conector recto 21"/>
          <p:cNvCxnSpPr>
            <a:cxnSpLocks/>
            <a:stCxn id="17" idx="2"/>
          </p:cNvCxnSpPr>
          <p:nvPr/>
        </p:nvCxnSpPr>
        <p:spPr>
          <a:xfrm>
            <a:off x="1771764" y="2874142"/>
            <a:ext cx="0" cy="701335"/>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a:cxnSpLocks/>
          </p:cNvCxnSpPr>
          <p:nvPr/>
        </p:nvCxnSpPr>
        <p:spPr>
          <a:xfrm>
            <a:off x="4798983" y="2963643"/>
            <a:ext cx="0" cy="612784"/>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a:cxnSpLocks/>
          </p:cNvCxnSpPr>
          <p:nvPr/>
        </p:nvCxnSpPr>
        <p:spPr>
          <a:xfrm>
            <a:off x="7442297" y="3006531"/>
            <a:ext cx="0" cy="594075"/>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a:cxnSpLocks/>
          </p:cNvCxnSpPr>
          <p:nvPr/>
        </p:nvCxnSpPr>
        <p:spPr>
          <a:xfrm flipH="1">
            <a:off x="10465142" y="3030591"/>
            <a:ext cx="2" cy="579886"/>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strips(down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barn(inVertical)">
                                      <p:cBhvr>
                                        <p:cTn id="39" dur="500"/>
                                        <p:tgtEl>
                                          <p:spTgt spid="49"/>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edge">
                                      <p:cBhvr>
                                        <p:cTn id="44" dur="2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circle(in)">
                                      <p:cBhvr>
                                        <p:cTn id="49" dur="2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Vertic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heel(1)">
                                      <p:cBhvr>
                                        <p:cTn id="64" dur="20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circle(in)">
                                      <p:cBhvr>
                                        <p:cTn id="69" dur="2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strVal val="#ppt_w*0.70"/>
                                          </p:val>
                                        </p:tav>
                                        <p:tav tm="100000">
                                          <p:val>
                                            <p:strVal val="#ppt_w"/>
                                          </p:val>
                                        </p:tav>
                                      </p:tavLst>
                                    </p:anim>
                                    <p:anim calcmode="lin" valueType="num">
                                      <p:cBhvr>
                                        <p:cTn id="75" dur="1000" fill="hold"/>
                                        <p:tgtEl>
                                          <p:spTgt spid="11"/>
                                        </p:tgtEl>
                                        <p:attrNameLst>
                                          <p:attrName>ppt_h</p:attrName>
                                        </p:attrNameLst>
                                      </p:cBhvr>
                                      <p:tavLst>
                                        <p:tav tm="0">
                                          <p:val>
                                            <p:strVal val="#ppt_h"/>
                                          </p:val>
                                        </p:tav>
                                        <p:tav tm="100000">
                                          <p:val>
                                            <p:strVal val="#ppt_h"/>
                                          </p:val>
                                        </p:tav>
                                      </p:tavLst>
                                    </p:anim>
                                    <p:animEffect transition="in" filter="fade">
                                      <p:cBhvr>
                                        <p:cTn id="76" dur="10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barn(inVertical)">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circle(in)">
                                      <p:cBhvr>
                                        <p:cTn id="91" dur="2000"/>
                                        <p:tgtEl>
                                          <p:spTgt spid="25"/>
                                        </p:tgtEl>
                                      </p:cBhvr>
                                    </p:animEffect>
                                  </p:childTnLst>
                                </p:cTn>
                              </p:par>
                            </p:childTnLst>
                          </p:cTn>
                        </p:par>
                      </p:childTnLst>
                    </p:cTn>
                  </p:par>
                  <p:par>
                    <p:cTn id="92" fill="hold">
                      <p:stCondLst>
                        <p:cond delay="indefinite"/>
                      </p:stCondLst>
                      <p:childTnLst>
                        <p:par>
                          <p:cTn id="93" fill="hold">
                            <p:stCondLst>
                              <p:cond delay="0"/>
                            </p:stCondLst>
                            <p:childTnLst>
                              <p:par>
                                <p:cTn id="94" presetID="43" presetClass="entr" presetSubtype="0" fill="hold" grpId="0" nodeType="click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100"/>
                                        <p:tgtEl>
                                          <p:spTgt spid="13"/>
                                        </p:tgtEl>
                                      </p:cBhvr>
                                    </p:animEffect>
                                    <p:anim calcmode="lin" valueType="num">
                                      <p:cBhvr>
                                        <p:cTn id="97" dur="400" fill="hold"/>
                                        <p:tgtEl>
                                          <p:spTgt spid="13"/>
                                        </p:tgtEl>
                                        <p:attrNameLst>
                                          <p:attrName>ppt_x</p:attrName>
                                        </p:attrNameLst>
                                      </p:cBhvr>
                                      <p:tavLst>
                                        <p:tav tm="0">
                                          <p:val>
                                            <p:strVal val="#ppt_x"/>
                                          </p:val>
                                        </p:tav>
                                        <p:tav tm="100000">
                                          <p:val>
                                            <p:strVal val="#ppt_x"/>
                                          </p:val>
                                        </p:tav>
                                      </p:tavLst>
                                    </p:anim>
                                    <p:anim calcmode="lin" valueType="num">
                                      <p:cBhvr>
                                        <p:cTn id="98" dur="400" fill="hold"/>
                                        <p:tgtEl>
                                          <p:spTgt spid="13"/>
                                        </p:tgtEl>
                                        <p:attrNameLst>
                                          <p:attrName>ppt_y</p:attrName>
                                        </p:attrNameLst>
                                      </p:cBhvr>
                                      <p:tavLst>
                                        <p:tav tm="0">
                                          <p:val>
                                            <p:strVal val="#ppt_y+0.31"/>
                                          </p:val>
                                        </p:tav>
                                        <p:tav tm="100000">
                                          <p:val>
                                            <p:strVal val="#ppt_y+0.31"/>
                                          </p:val>
                                        </p:tav>
                                      </p:tavLst>
                                    </p:anim>
                                    <p:anim calcmode="lin" valueType="num">
                                      <p:cBhvr>
                                        <p:cTn id="9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28" grpId="0" animBg="1"/>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ando el poder es lo único que cuenta | elucabista.com">
            <a:extLst>
              <a:ext uri="{FF2B5EF4-FFF2-40B4-BE49-F238E27FC236}">
                <a16:creationId xmlns:a16="http://schemas.microsoft.com/office/drawing/2014/main" id="{018E0711-A558-439E-8AF5-A0B340A8A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488"/>
            <a:ext cx="12192000" cy="686042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redondeado 8"/>
          <p:cNvSpPr/>
          <p:nvPr/>
        </p:nvSpPr>
        <p:spPr>
          <a:xfrm>
            <a:off x="383794" y="328188"/>
            <a:ext cx="3716432" cy="2093358"/>
          </a:xfrm>
          <a:prstGeom prst="roundRect">
            <a:avLst>
              <a:gd name="adj" fmla="val 14249"/>
            </a:avLst>
          </a:prstGeom>
          <a:solidFill>
            <a:srgbClr val="FF33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2000" dirty="0">
                <a:ln>
                  <a:solidFill>
                    <a:schemeClr val="bg2">
                      <a:lumMod val="10000"/>
                    </a:schemeClr>
                  </a:solidFill>
                </a:ln>
                <a:latin typeface="Impact" panose="020B0806030902050204" pitchFamily="34" charset="0"/>
              </a:rPr>
              <a:t>               Gato de Cheshire </a:t>
            </a:r>
          </a:p>
        </p:txBody>
      </p:sp>
      <p:sp>
        <p:nvSpPr>
          <p:cNvPr id="21" name="Rectángulo redondeado 10">
            <a:extLst>
              <a:ext uri="{FF2B5EF4-FFF2-40B4-BE49-F238E27FC236}">
                <a16:creationId xmlns:a16="http://schemas.microsoft.com/office/drawing/2014/main" id="{79E45C62-37D4-4DF3-A8BE-84BAFA9B6258}"/>
              </a:ext>
            </a:extLst>
          </p:cNvPr>
          <p:cNvSpPr/>
          <p:nvPr/>
        </p:nvSpPr>
        <p:spPr>
          <a:xfrm>
            <a:off x="8060323" y="4430866"/>
            <a:ext cx="3631695" cy="2001428"/>
          </a:xfrm>
          <a:prstGeom prst="roundRect">
            <a:avLst>
              <a:gd name="adj" fmla="val 10409"/>
            </a:avLst>
          </a:prstGeom>
          <a:solidFill>
            <a:srgbClr val="0066FF"/>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s-PE" sz="2000" dirty="0">
                <a:ln>
                  <a:solidFill>
                    <a:schemeClr val="bg2">
                      <a:lumMod val="10000"/>
                    </a:schemeClr>
                  </a:solidFill>
                </a:ln>
                <a:latin typeface="Impact" panose="020B0806030902050204" pitchFamily="34" charset="0"/>
              </a:rPr>
              <a:t>        Rey de corazones </a:t>
            </a:r>
          </a:p>
        </p:txBody>
      </p:sp>
      <p:sp>
        <p:nvSpPr>
          <p:cNvPr id="15" name="Rectángulo redondeado 6">
            <a:extLst>
              <a:ext uri="{FF2B5EF4-FFF2-40B4-BE49-F238E27FC236}">
                <a16:creationId xmlns:a16="http://schemas.microsoft.com/office/drawing/2014/main" id="{B3F4CED2-C14C-4323-A185-306332B8AD65}"/>
              </a:ext>
            </a:extLst>
          </p:cNvPr>
          <p:cNvSpPr/>
          <p:nvPr/>
        </p:nvSpPr>
        <p:spPr>
          <a:xfrm>
            <a:off x="4125983" y="2967187"/>
            <a:ext cx="3805799" cy="977840"/>
          </a:xfrm>
          <a:prstGeom prst="roundRect">
            <a:avLst/>
          </a:prstGeom>
          <a:solidFill>
            <a:srgbClr val="FF00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dirty="0">
                <a:ln>
                  <a:solidFill>
                    <a:schemeClr val="bg2">
                      <a:lumMod val="10000"/>
                    </a:schemeClr>
                  </a:solidFill>
                </a:ln>
                <a:latin typeface="Impact" panose="020B0806030902050204" pitchFamily="34" charset="0"/>
              </a:rPr>
              <a:t>PERSONAJES SECUNDARIOS</a:t>
            </a:r>
          </a:p>
        </p:txBody>
      </p:sp>
      <p:sp>
        <p:nvSpPr>
          <p:cNvPr id="23" name="Rectángulo redondeado 10">
            <a:extLst>
              <a:ext uri="{FF2B5EF4-FFF2-40B4-BE49-F238E27FC236}">
                <a16:creationId xmlns:a16="http://schemas.microsoft.com/office/drawing/2014/main" id="{5F3A59B0-1778-4463-AA81-AC66155611C6}"/>
              </a:ext>
            </a:extLst>
          </p:cNvPr>
          <p:cNvSpPr/>
          <p:nvPr/>
        </p:nvSpPr>
        <p:spPr>
          <a:xfrm>
            <a:off x="426162" y="4571486"/>
            <a:ext cx="3631695" cy="2036378"/>
          </a:xfrm>
          <a:prstGeom prst="roundRect">
            <a:avLst>
              <a:gd name="adj" fmla="val 12347"/>
            </a:avLst>
          </a:prstGeom>
          <a:solidFill>
            <a:schemeClr val="accent3">
              <a:lumMod val="5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PE" sz="2000" dirty="0">
                <a:ln>
                  <a:solidFill>
                    <a:schemeClr val="bg2">
                      <a:lumMod val="10000"/>
                    </a:schemeClr>
                  </a:solidFill>
                </a:ln>
                <a:latin typeface="Impact" panose="020B0806030902050204" pitchFamily="34" charset="0"/>
              </a:rPr>
              <a:t>               La Duquesa </a:t>
            </a:r>
          </a:p>
        </p:txBody>
      </p:sp>
      <p:sp>
        <p:nvSpPr>
          <p:cNvPr id="24" name="Rectángulo redondeado 10">
            <a:extLst>
              <a:ext uri="{FF2B5EF4-FFF2-40B4-BE49-F238E27FC236}">
                <a16:creationId xmlns:a16="http://schemas.microsoft.com/office/drawing/2014/main" id="{4A60FD8A-1E81-4815-8323-F32F36321894}"/>
              </a:ext>
            </a:extLst>
          </p:cNvPr>
          <p:cNvSpPr/>
          <p:nvPr/>
        </p:nvSpPr>
        <p:spPr>
          <a:xfrm>
            <a:off x="8032408" y="233035"/>
            <a:ext cx="3631696" cy="2019868"/>
          </a:xfrm>
          <a:prstGeom prst="roundRect">
            <a:avLst>
              <a:gd name="adj" fmla="val 10409"/>
            </a:avLst>
          </a:prstGeom>
          <a:solidFill>
            <a:srgbClr val="0000CC"/>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
            </a:pPr>
            <a:r>
              <a:rPr lang="es-PE" sz="2000" dirty="0">
                <a:ln>
                  <a:solidFill>
                    <a:schemeClr val="bg2">
                      <a:lumMod val="10000"/>
                    </a:schemeClr>
                  </a:solidFill>
                </a:ln>
                <a:latin typeface="Impact" panose="020B0806030902050204" pitchFamily="34" charset="0"/>
              </a:rPr>
              <a:t>                   Oruga Azul </a:t>
            </a:r>
          </a:p>
        </p:txBody>
      </p:sp>
      <p:sp>
        <p:nvSpPr>
          <p:cNvPr id="31" name="Flecha: doblada 30">
            <a:extLst>
              <a:ext uri="{FF2B5EF4-FFF2-40B4-BE49-F238E27FC236}">
                <a16:creationId xmlns:a16="http://schemas.microsoft.com/office/drawing/2014/main" id="{137E640A-02E3-4321-905C-4815DE6FC968}"/>
              </a:ext>
            </a:extLst>
          </p:cNvPr>
          <p:cNvSpPr/>
          <p:nvPr/>
        </p:nvSpPr>
        <p:spPr>
          <a:xfrm rot="10800000" flipV="1">
            <a:off x="4485728" y="1070508"/>
            <a:ext cx="1576270" cy="1662912"/>
          </a:xfrm>
          <a:prstGeom prst="bentArrow">
            <a:avLst>
              <a:gd name="adj1" fmla="val 25000"/>
              <a:gd name="adj2" fmla="val 23482"/>
              <a:gd name="adj3" fmla="val 29858"/>
              <a:gd name="adj4" fmla="val 2716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solidFill>
            </a:endParaRPr>
          </a:p>
        </p:txBody>
      </p:sp>
      <p:sp>
        <p:nvSpPr>
          <p:cNvPr id="32" name="Flecha: doblada 31">
            <a:extLst>
              <a:ext uri="{FF2B5EF4-FFF2-40B4-BE49-F238E27FC236}">
                <a16:creationId xmlns:a16="http://schemas.microsoft.com/office/drawing/2014/main" id="{89797125-5A0B-4E81-A58A-E66F8BB5B060}"/>
              </a:ext>
            </a:extLst>
          </p:cNvPr>
          <p:cNvSpPr/>
          <p:nvPr/>
        </p:nvSpPr>
        <p:spPr>
          <a:xfrm flipV="1">
            <a:off x="5707897" y="4327922"/>
            <a:ext cx="1812040" cy="1550950"/>
          </a:xfrm>
          <a:prstGeom prst="bentArrow">
            <a:avLst>
              <a:gd name="adj1" fmla="val 25000"/>
              <a:gd name="adj2" fmla="val 23482"/>
              <a:gd name="adj3" fmla="val 26637"/>
              <a:gd name="adj4" fmla="val 2716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solidFill>
            </a:endParaRPr>
          </a:p>
        </p:txBody>
      </p:sp>
      <p:sp>
        <p:nvSpPr>
          <p:cNvPr id="33" name="Flecha: doblada 32">
            <a:extLst>
              <a:ext uri="{FF2B5EF4-FFF2-40B4-BE49-F238E27FC236}">
                <a16:creationId xmlns:a16="http://schemas.microsoft.com/office/drawing/2014/main" id="{B22F55C7-6574-48B5-A8F1-8C9CABD590F1}"/>
              </a:ext>
            </a:extLst>
          </p:cNvPr>
          <p:cNvSpPr/>
          <p:nvPr/>
        </p:nvSpPr>
        <p:spPr>
          <a:xfrm rot="5400000" flipV="1">
            <a:off x="2258721" y="2872994"/>
            <a:ext cx="1188746" cy="1812039"/>
          </a:xfrm>
          <a:prstGeom prst="bentArrow">
            <a:avLst>
              <a:gd name="adj1" fmla="val 25000"/>
              <a:gd name="adj2" fmla="val 23482"/>
              <a:gd name="adj3" fmla="val 29858"/>
              <a:gd name="adj4" fmla="val 2716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solidFill>
            </a:endParaRPr>
          </a:p>
        </p:txBody>
      </p:sp>
      <p:sp>
        <p:nvSpPr>
          <p:cNvPr id="34" name="Flecha: doblada 33">
            <a:extLst>
              <a:ext uri="{FF2B5EF4-FFF2-40B4-BE49-F238E27FC236}">
                <a16:creationId xmlns:a16="http://schemas.microsoft.com/office/drawing/2014/main" id="{655C0B1D-B155-445E-9295-3D8D59064822}"/>
              </a:ext>
            </a:extLst>
          </p:cNvPr>
          <p:cNvSpPr/>
          <p:nvPr/>
        </p:nvSpPr>
        <p:spPr>
          <a:xfrm rot="16200000" flipV="1">
            <a:off x="8549626" y="2237173"/>
            <a:ext cx="1188746" cy="1812039"/>
          </a:xfrm>
          <a:prstGeom prst="bentArrow">
            <a:avLst>
              <a:gd name="adj1" fmla="val 25000"/>
              <a:gd name="adj2" fmla="val 23482"/>
              <a:gd name="adj3" fmla="val 29858"/>
              <a:gd name="adj4" fmla="val 2716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chemeClr val="tx1"/>
              </a:solidFill>
            </a:endParaRPr>
          </a:p>
        </p:txBody>
      </p:sp>
    </p:spTree>
    <p:extLst>
      <p:ext uri="{BB962C8B-B14F-4D97-AF65-F5344CB8AC3E}">
        <p14:creationId xmlns:p14="http://schemas.microsoft.com/office/powerpoint/2010/main" val="279137560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heel(1)">
                                      <p:cBhvr>
                                        <p:cTn id="15" dur="20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heel(1)">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15" grpId="0" animBg="1"/>
      <p:bldP spid="23" grpId="0" animBg="1"/>
      <p:bldP spid="24" grpId="0" animBg="1"/>
      <p:bldP spid="31"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s Crónicas de Narnia todavía debe adaptar al cine 4 libros más,  ¡Conócelos! - --Adictos al Cine--">
            <a:extLst>
              <a:ext uri="{FF2B5EF4-FFF2-40B4-BE49-F238E27FC236}">
                <a16:creationId xmlns:a16="http://schemas.microsoft.com/office/drawing/2014/main" id="{BCF5024A-3113-4199-B42A-3855D1FC1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29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redondeado 9"/>
          <p:cNvSpPr/>
          <p:nvPr/>
        </p:nvSpPr>
        <p:spPr>
          <a:xfrm rot="16200000">
            <a:off x="38064" y="2128265"/>
            <a:ext cx="2126084" cy="979292"/>
          </a:xfrm>
          <a:prstGeom prst="roundRect">
            <a:avLst/>
          </a:prstGeom>
          <a:solidFill>
            <a:srgbClr val="FF33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400" dirty="0">
                <a:ln>
                  <a:solidFill>
                    <a:schemeClr val="bg2">
                      <a:lumMod val="10000"/>
                    </a:schemeClr>
                  </a:solidFill>
                </a:ln>
                <a:latin typeface="Impact" panose="020B0806030902050204" pitchFamily="34" charset="0"/>
              </a:rPr>
              <a:t>ESPACIO CENTRAL</a:t>
            </a:r>
          </a:p>
        </p:txBody>
      </p:sp>
      <p:sp>
        <p:nvSpPr>
          <p:cNvPr id="13" name="Rectángulo redondeado 12"/>
          <p:cNvSpPr/>
          <p:nvPr/>
        </p:nvSpPr>
        <p:spPr>
          <a:xfrm>
            <a:off x="2843450" y="1554869"/>
            <a:ext cx="8737091" cy="2126085"/>
          </a:xfrm>
          <a:prstGeom prst="roundRect">
            <a:avLst>
              <a:gd name="adj" fmla="val 11970"/>
            </a:avLst>
          </a:prstGeom>
          <a:solidFill>
            <a:srgbClr val="7030A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lvl="0" algn="ctr"/>
            <a:r>
              <a:rPr lang="es-ES" sz="2400" dirty="0">
                <a:ln>
                  <a:solidFill>
                    <a:schemeClr val="bg2">
                      <a:lumMod val="10000"/>
                    </a:schemeClr>
                  </a:solidFill>
                </a:ln>
                <a:latin typeface="Impact" panose="020B0806030902050204" pitchFamily="34" charset="0"/>
              </a:rPr>
              <a:t>El castillo Rojo de </a:t>
            </a:r>
            <a:r>
              <a:rPr lang="es-ES" sz="2400" dirty="0" err="1">
                <a:ln>
                  <a:solidFill>
                    <a:schemeClr val="bg2">
                      <a:lumMod val="10000"/>
                    </a:schemeClr>
                  </a:solidFill>
                </a:ln>
                <a:latin typeface="Impact" panose="020B0806030902050204" pitchFamily="34" charset="0"/>
              </a:rPr>
              <a:t>Crims</a:t>
            </a:r>
            <a:r>
              <a:rPr lang="es-ES" sz="2400" dirty="0">
                <a:ln>
                  <a:solidFill>
                    <a:schemeClr val="bg2">
                      <a:lumMod val="10000"/>
                    </a:schemeClr>
                  </a:solidFill>
                </a:ln>
                <a:latin typeface="Impact" panose="020B0806030902050204" pitchFamily="34" charset="0"/>
              </a:rPr>
              <a:t> está situado en la costa del Mar Carmesí, al otro lado del Desierto Rojo en </a:t>
            </a:r>
            <a:r>
              <a:rPr lang="es-ES" sz="2400" dirty="0" err="1">
                <a:ln>
                  <a:solidFill>
                    <a:schemeClr val="bg2">
                      <a:lumMod val="10000"/>
                    </a:schemeClr>
                  </a:solidFill>
                </a:ln>
                <a:latin typeface="Impact" panose="020B0806030902050204" pitchFamily="34" charset="0"/>
              </a:rPr>
              <a:t>Salazen</a:t>
            </a:r>
            <a:r>
              <a:rPr lang="es-ES" sz="2400" dirty="0">
                <a:ln>
                  <a:solidFill>
                    <a:schemeClr val="bg2">
                      <a:lumMod val="10000"/>
                    </a:schemeClr>
                  </a:solidFill>
                </a:ln>
                <a:latin typeface="Impact" panose="020B0806030902050204" pitchFamily="34" charset="0"/>
              </a:rPr>
              <a:t> </a:t>
            </a:r>
            <a:r>
              <a:rPr lang="es-ES" sz="2400" dirty="0" err="1">
                <a:ln>
                  <a:solidFill>
                    <a:schemeClr val="bg2">
                      <a:lumMod val="10000"/>
                    </a:schemeClr>
                  </a:solidFill>
                </a:ln>
                <a:latin typeface="Impact" panose="020B0806030902050204" pitchFamily="34" charset="0"/>
              </a:rPr>
              <a:t>Grum</a:t>
            </a:r>
            <a:r>
              <a:rPr lang="es-ES" sz="2400" dirty="0">
                <a:ln>
                  <a:solidFill>
                    <a:schemeClr val="bg2">
                      <a:lumMod val="10000"/>
                    </a:schemeClr>
                  </a:solidFill>
                </a:ln>
                <a:latin typeface="Impact" panose="020B0806030902050204" pitchFamily="34" charset="0"/>
              </a:rPr>
              <a:t>. La estructura del gran castillo está diseñado con formas de corazón, grandes torres y altos muros..</a:t>
            </a:r>
            <a:endParaRPr lang="es-ES" sz="2400" dirty="0">
              <a:ln>
                <a:solidFill>
                  <a:schemeClr val="bg2">
                    <a:lumMod val="10000"/>
                  </a:schemeClr>
                </a:solidFill>
              </a:ln>
              <a:highlight>
                <a:srgbClr val="FFFF00"/>
              </a:highlight>
              <a:latin typeface="Impact" panose="020B0806030902050204" pitchFamily="34" charset="0"/>
            </a:endParaRPr>
          </a:p>
        </p:txBody>
      </p:sp>
      <p:sp>
        <p:nvSpPr>
          <p:cNvPr id="11" name="Rectángulo redondeado 10"/>
          <p:cNvSpPr/>
          <p:nvPr/>
        </p:nvSpPr>
        <p:spPr>
          <a:xfrm>
            <a:off x="611459" y="222909"/>
            <a:ext cx="10715009" cy="886994"/>
          </a:xfrm>
          <a:prstGeom prst="roundRect">
            <a:avLst>
              <a:gd name="adj" fmla="val 19604"/>
            </a:avLst>
          </a:prstGeom>
          <a:solidFill>
            <a:srgbClr val="0000CC"/>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600" dirty="0">
                <a:ln w="28575">
                  <a:solidFill>
                    <a:sysClr val="windowText" lastClr="000000"/>
                  </a:solidFill>
                </a:ln>
                <a:solidFill>
                  <a:schemeClr val="bg1"/>
                </a:solidFill>
                <a:effectLst>
                  <a:outerShdw blurRad="50800" dist="63500" dir="2700000" algn="tl" rotWithShape="0">
                    <a:srgbClr val="000000">
                      <a:alpha val="48000"/>
                    </a:srgbClr>
                  </a:outerShdw>
                </a:effectLst>
                <a:latin typeface="Impact" panose="020B0806030902050204" pitchFamily="34" charset="0"/>
              </a:rPr>
              <a:t>PRINCIPALES LUGARES DE LA HISTORIA</a:t>
            </a:r>
          </a:p>
        </p:txBody>
      </p:sp>
      <p:sp>
        <p:nvSpPr>
          <p:cNvPr id="2" name="Flecha: a la derecha 1">
            <a:extLst>
              <a:ext uri="{FF2B5EF4-FFF2-40B4-BE49-F238E27FC236}">
                <a16:creationId xmlns:a16="http://schemas.microsoft.com/office/drawing/2014/main" id="{67773FB1-979C-4BD2-9CEB-FC46C090B2D7}"/>
              </a:ext>
            </a:extLst>
          </p:cNvPr>
          <p:cNvSpPr/>
          <p:nvPr/>
        </p:nvSpPr>
        <p:spPr>
          <a:xfrm>
            <a:off x="1902017" y="2208239"/>
            <a:ext cx="643095" cy="753626"/>
          </a:xfrm>
          <a:prstGeom prst="rightArrow">
            <a:avLst/>
          </a:prstGeom>
          <a:solidFill>
            <a:srgbClr val="FFFF00"/>
          </a:solid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8" name="Rectángulo redondeado 9">
            <a:extLst>
              <a:ext uri="{FF2B5EF4-FFF2-40B4-BE49-F238E27FC236}">
                <a16:creationId xmlns:a16="http://schemas.microsoft.com/office/drawing/2014/main" id="{D84E7651-68A7-476F-8E3B-FD2345885B94}"/>
              </a:ext>
            </a:extLst>
          </p:cNvPr>
          <p:cNvSpPr/>
          <p:nvPr/>
        </p:nvSpPr>
        <p:spPr>
          <a:xfrm rot="16200000">
            <a:off x="38064" y="4805039"/>
            <a:ext cx="2126084" cy="979292"/>
          </a:xfrm>
          <a:prstGeom prst="roundRect">
            <a:avLst/>
          </a:prstGeom>
          <a:solidFill>
            <a:srgbClr val="FF330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400" dirty="0">
                <a:ln>
                  <a:solidFill>
                    <a:schemeClr val="bg2">
                      <a:lumMod val="10000"/>
                    </a:schemeClr>
                  </a:solidFill>
                </a:ln>
                <a:latin typeface="Impact" panose="020B0806030902050204" pitchFamily="34" charset="0"/>
              </a:rPr>
              <a:t>ESCENARIO RELEVANTE</a:t>
            </a:r>
          </a:p>
        </p:txBody>
      </p:sp>
      <p:sp>
        <p:nvSpPr>
          <p:cNvPr id="19" name="Rectángulo redondeado 12">
            <a:extLst>
              <a:ext uri="{FF2B5EF4-FFF2-40B4-BE49-F238E27FC236}">
                <a16:creationId xmlns:a16="http://schemas.microsoft.com/office/drawing/2014/main" id="{BE11DC39-84FA-4622-86A7-BC3DF9EE18C0}"/>
              </a:ext>
            </a:extLst>
          </p:cNvPr>
          <p:cNvSpPr/>
          <p:nvPr/>
        </p:nvSpPr>
        <p:spPr>
          <a:xfrm>
            <a:off x="2843450" y="4231643"/>
            <a:ext cx="8737091" cy="2126085"/>
          </a:xfrm>
          <a:prstGeom prst="roundRect">
            <a:avLst>
              <a:gd name="adj" fmla="val 11970"/>
            </a:avLst>
          </a:prstGeom>
          <a:solidFill>
            <a:srgbClr val="7030A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lvl="0" algn="ctr"/>
            <a:r>
              <a:rPr lang="es-ES" sz="2400">
                <a:ln>
                  <a:solidFill>
                    <a:schemeClr val="bg2">
                      <a:lumMod val="10000"/>
                    </a:schemeClr>
                  </a:solidFill>
                </a:ln>
                <a:latin typeface="Impact" panose="020B0806030902050204" pitchFamily="34" charset="0"/>
              </a:rPr>
              <a:t>La madriguera resulta ser un túnel horizontal más profundo que lo esperado, el cual súbitamente se convierte en un pozo vertical sin asidero alguno, por donde Alicia cae durante mucho tiempo recordando a su gata Dinah, cosas que aprende en su escuela y preguntándose si algún día llegará al suelo.</a:t>
            </a:r>
            <a:endParaRPr lang="es-ES" sz="2400" dirty="0">
              <a:ln>
                <a:solidFill>
                  <a:schemeClr val="bg2">
                    <a:lumMod val="10000"/>
                  </a:schemeClr>
                </a:solidFill>
              </a:ln>
              <a:highlight>
                <a:srgbClr val="FFFF00"/>
              </a:highlight>
              <a:latin typeface="Impact" panose="020B0806030902050204" pitchFamily="34" charset="0"/>
            </a:endParaRPr>
          </a:p>
        </p:txBody>
      </p:sp>
      <p:sp>
        <p:nvSpPr>
          <p:cNvPr id="20" name="Flecha: a la derecha 19">
            <a:extLst>
              <a:ext uri="{FF2B5EF4-FFF2-40B4-BE49-F238E27FC236}">
                <a16:creationId xmlns:a16="http://schemas.microsoft.com/office/drawing/2014/main" id="{67455C4C-9609-4E99-B7AB-6240B50ED77F}"/>
              </a:ext>
            </a:extLst>
          </p:cNvPr>
          <p:cNvSpPr/>
          <p:nvPr/>
        </p:nvSpPr>
        <p:spPr>
          <a:xfrm>
            <a:off x="1902017" y="4885013"/>
            <a:ext cx="643095" cy="753626"/>
          </a:xfrm>
          <a:prstGeom prst="rightArrow">
            <a:avLst/>
          </a:prstGeom>
          <a:solidFill>
            <a:srgbClr val="FFFF00"/>
          </a:solid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1" grpId="0" animBg="1"/>
      <p:bldP spid="2"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s Crónicas de Narnia: El León, la Bruja y el Ropero Tráiler Latino (2005)  - YouTube">
            <a:extLst>
              <a:ext uri="{FF2B5EF4-FFF2-40B4-BE49-F238E27FC236}">
                <a16:creationId xmlns:a16="http://schemas.microsoft.com/office/drawing/2014/main" id="{08F5F872-1E86-4CF5-B1D8-98A59D3C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13">
            <a:extLst>
              <a:ext uri="{FF2B5EF4-FFF2-40B4-BE49-F238E27FC236}">
                <a16:creationId xmlns:a16="http://schemas.microsoft.com/office/drawing/2014/main" id="{752D823B-7404-4B72-8386-927A66708080}"/>
              </a:ext>
            </a:extLst>
          </p:cNvPr>
          <p:cNvSpPr/>
          <p:nvPr/>
        </p:nvSpPr>
        <p:spPr>
          <a:xfrm>
            <a:off x="4686748" y="336281"/>
            <a:ext cx="7023990" cy="1954295"/>
          </a:xfrm>
          <a:prstGeom prst="roundRect">
            <a:avLst>
              <a:gd name="adj" fmla="val 8485"/>
            </a:avLst>
          </a:prstGeom>
          <a:solidFill>
            <a:schemeClr val="accent3">
              <a:lumMod val="60000"/>
              <a:lumOff val="40000"/>
            </a:schemeClr>
          </a:solid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s-ES" sz="1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Impact" panose="020B0806030902050204" pitchFamily="34" charset="0"/>
              </a:rPr>
              <a:t>Los sucesos que le ocurren a Alicia, son cuando entra en la madriguera del Conejo, casi se ahoga en sus propias lágrimas, al beber de una botella se hace muy grande se encuentra con la oruga resulta ser un cerdo, toma el té con la Liebre de Marzo y el Sombrerero, juega al cróquet con la reina y le enseña el baile de las langostas y cuando mandan a declarar a Alicia por el robo de unas tartas.</a:t>
            </a:r>
            <a:endParaRPr lang="es-PE" sz="1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Impact" panose="020B0806030902050204" pitchFamily="34" charset="0"/>
            </a:endParaRPr>
          </a:p>
        </p:txBody>
      </p:sp>
      <p:sp>
        <p:nvSpPr>
          <p:cNvPr id="4" name="Rectángulo redondeado 13">
            <a:extLst>
              <a:ext uri="{FF2B5EF4-FFF2-40B4-BE49-F238E27FC236}">
                <a16:creationId xmlns:a16="http://schemas.microsoft.com/office/drawing/2014/main" id="{174BDA0C-FA74-4677-8D43-72F054082D70}"/>
              </a:ext>
            </a:extLst>
          </p:cNvPr>
          <p:cNvSpPr/>
          <p:nvPr/>
        </p:nvSpPr>
        <p:spPr>
          <a:xfrm rot="16200000">
            <a:off x="-2246270" y="3041976"/>
            <a:ext cx="5922483" cy="909189"/>
          </a:xfrm>
          <a:prstGeom prst="roundRect">
            <a:avLst/>
          </a:prstGeom>
          <a:solidFill>
            <a:srgbClr val="FFFF00"/>
          </a:solidFill>
          <a:ln w="57150">
            <a:solidFill>
              <a:srgbClr val="C000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4663"/>
            <a:r>
              <a:rPr lang="es-ES" sz="2800" dirty="0">
                <a:ln w="28575">
                  <a:solidFill>
                    <a:sysClr val="windowText" lastClr="000000"/>
                  </a:solidFill>
                </a:ln>
                <a:solidFill>
                  <a:schemeClr val="bg1"/>
                </a:solidFill>
                <a:effectLst>
                  <a:outerShdw blurRad="50800" dist="63500" dir="2700000" algn="tl" rotWithShape="0">
                    <a:srgbClr val="000000">
                      <a:alpha val="48000"/>
                    </a:srgbClr>
                  </a:outerShdw>
                </a:effectLst>
                <a:latin typeface="Impact" panose="020B0806030902050204" pitchFamily="34" charset="0"/>
              </a:rPr>
              <a:t>ACONTECIMIENTOS RELEVANTES</a:t>
            </a:r>
            <a:endParaRPr lang="es-PE" sz="2800" dirty="0">
              <a:ln w="28575">
                <a:solidFill>
                  <a:sysClr val="windowText" lastClr="000000"/>
                </a:solidFill>
              </a:ln>
              <a:solidFill>
                <a:schemeClr val="bg1"/>
              </a:solidFill>
              <a:effectLst>
                <a:outerShdw blurRad="50800" dist="63500" dir="2700000" algn="tl" rotWithShape="0">
                  <a:srgbClr val="000000">
                    <a:alpha val="48000"/>
                  </a:srgbClr>
                </a:outerShdw>
              </a:effectLst>
              <a:latin typeface="Impact" panose="020B0806030902050204" pitchFamily="34" charset="0"/>
            </a:endParaRPr>
          </a:p>
        </p:txBody>
      </p:sp>
      <p:sp>
        <p:nvSpPr>
          <p:cNvPr id="7" name="Abrir llave 6">
            <a:extLst>
              <a:ext uri="{FF2B5EF4-FFF2-40B4-BE49-F238E27FC236}">
                <a16:creationId xmlns:a16="http://schemas.microsoft.com/office/drawing/2014/main" id="{0BB462B9-4106-4881-982E-BDB6C82147C7}"/>
              </a:ext>
            </a:extLst>
          </p:cNvPr>
          <p:cNvSpPr/>
          <p:nvPr/>
        </p:nvSpPr>
        <p:spPr>
          <a:xfrm>
            <a:off x="1371015" y="1152254"/>
            <a:ext cx="570095" cy="4411517"/>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dirty="0"/>
          </a:p>
        </p:txBody>
      </p:sp>
      <p:sp>
        <p:nvSpPr>
          <p:cNvPr id="9" name="Rectángulo redondeado 13">
            <a:extLst>
              <a:ext uri="{FF2B5EF4-FFF2-40B4-BE49-F238E27FC236}">
                <a16:creationId xmlns:a16="http://schemas.microsoft.com/office/drawing/2014/main" id="{596C22EA-DD1B-4BB8-A8F4-1A3BFA83D698}"/>
              </a:ext>
            </a:extLst>
          </p:cNvPr>
          <p:cNvSpPr/>
          <p:nvPr/>
        </p:nvSpPr>
        <p:spPr>
          <a:xfrm>
            <a:off x="2095130" y="772875"/>
            <a:ext cx="1629074" cy="914400"/>
          </a:xfrm>
          <a:prstGeom prst="roundRect">
            <a:avLst/>
          </a:prstGeom>
          <a:solidFill>
            <a:srgbClr val="00B050"/>
          </a:solidFill>
          <a:ln w="57150">
            <a:solidFill>
              <a:srgbClr val="FFFF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4663"/>
            <a:r>
              <a:rPr lang="es-ES" sz="2400" dirty="0">
                <a:ln w="28575">
                  <a:solidFill>
                    <a:sysClr val="windowText" lastClr="000000"/>
                  </a:solidFill>
                </a:ln>
                <a:solidFill>
                  <a:srgbClr val="FF3300"/>
                </a:solidFill>
                <a:effectLst>
                  <a:outerShdw blurRad="50800" dist="63500" dir="2700000" algn="tl" rotWithShape="0">
                    <a:srgbClr val="000000">
                      <a:alpha val="48000"/>
                    </a:srgbClr>
                  </a:outerShdw>
                </a:effectLst>
                <a:latin typeface="Impact" panose="020B0806030902050204" pitchFamily="34" charset="0"/>
              </a:rPr>
              <a:t>1° HECHO </a:t>
            </a:r>
            <a:endParaRPr lang="es-PE" sz="2000" dirty="0">
              <a:ln w="28575">
                <a:solidFill>
                  <a:sysClr val="windowText" lastClr="000000"/>
                </a:solidFill>
              </a:ln>
              <a:solidFill>
                <a:srgbClr val="FF3300"/>
              </a:solidFill>
              <a:effectLst>
                <a:outerShdw blurRad="50800" dist="63500" dir="2700000" algn="tl" rotWithShape="0">
                  <a:srgbClr val="000000">
                    <a:alpha val="48000"/>
                  </a:srgbClr>
                </a:outerShdw>
              </a:effectLst>
              <a:latin typeface="Impact" panose="020B0806030902050204" pitchFamily="34" charset="0"/>
            </a:endParaRPr>
          </a:p>
        </p:txBody>
      </p:sp>
      <p:sp>
        <p:nvSpPr>
          <p:cNvPr id="13" name="Abrir llave 12">
            <a:extLst>
              <a:ext uri="{FF2B5EF4-FFF2-40B4-BE49-F238E27FC236}">
                <a16:creationId xmlns:a16="http://schemas.microsoft.com/office/drawing/2014/main" id="{D93116D3-F39D-4829-A062-26469DBA10E6}"/>
              </a:ext>
            </a:extLst>
          </p:cNvPr>
          <p:cNvSpPr/>
          <p:nvPr/>
        </p:nvSpPr>
        <p:spPr>
          <a:xfrm>
            <a:off x="3915204" y="413449"/>
            <a:ext cx="570095" cy="1781398"/>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dirty="0"/>
          </a:p>
        </p:txBody>
      </p:sp>
      <p:sp>
        <p:nvSpPr>
          <p:cNvPr id="17" name="Rectángulo redondeado 13">
            <a:extLst>
              <a:ext uri="{FF2B5EF4-FFF2-40B4-BE49-F238E27FC236}">
                <a16:creationId xmlns:a16="http://schemas.microsoft.com/office/drawing/2014/main" id="{FF30A582-0AC2-4287-847B-97B3D4136FC1}"/>
              </a:ext>
            </a:extLst>
          </p:cNvPr>
          <p:cNvSpPr/>
          <p:nvPr/>
        </p:nvSpPr>
        <p:spPr>
          <a:xfrm>
            <a:off x="2095128" y="2926912"/>
            <a:ext cx="1629076" cy="862200"/>
          </a:xfrm>
          <a:prstGeom prst="roundRect">
            <a:avLst/>
          </a:prstGeom>
          <a:solidFill>
            <a:srgbClr val="00B050"/>
          </a:solidFill>
          <a:ln w="57150">
            <a:solidFill>
              <a:srgbClr val="FFFF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4663"/>
            <a:r>
              <a:rPr lang="es-ES" sz="2400" dirty="0">
                <a:ln w="28575">
                  <a:solidFill>
                    <a:sysClr val="windowText" lastClr="000000"/>
                  </a:solidFill>
                </a:ln>
                <a:solidFill>
                  <a:srgbClr val="FF3300"/>
                </a:solidFill>
                <a:effectLst>
                  <a:outerShdw blurRad="50800" dist="63500" dir="2700000" algn="tl" rotWithShape="0">
                    <a:srgbClr val="000000">
                      <a:alpha val="48000"/>
                    </a:srgbClr>
                  </a:outerShdw>
                </a:effectLst>
                <a:latin typeface="Impact" panose="020B0806030902050204" pitchFamily="34" charset="0"/>
              </a:rPr>
              <a:t>2° HECHO </a:t>
            </a:r>
            <a:endParaRPr lang="es-PE" sz="2000" dirty="0">
              <a:ln w="28575">
                <a:solidFill>
                  <a:sysClr val="windowText" lastClr="000000"/>
                </a:solidFill>
              </a:ln>
              <a:solidFill>
                <a:srgbClr val="FF3300"/>
              </a:solidFill>
              <a:effectLst>
                <a:outerShdw blurRad="50800" dist="63500" dir="2700000" algn="tl" rotWithShape="0">
                  <a:srgbClr val="000000">
                    <a:alpha val="48000"/>
                  </a:srgbClr>
                </a:outerShdw>
              </a:effectLst>
              <a:latin typeface="Impact" panose="020B0806030902050204" pitchFamily="34" charset="0"/>
            </a:endParaRPr>
          </a:p>
        </p:txBody>
      </p:sp>
      <p:sp>
        <p:nvSpPr>
          <p:cNvPr id="25" name="Rectángulo redondeado 13">
            <a:extLst>
              <a:ext uri="{FF2B5EF4-FFF2-40B4-BE49-F238E27FC236}">
                <a16:creationId xmlns:a16="http://schemas.microsoft.com/office/drawing/2014/main" id="{0361DE87-2E5B-4C34-A559-8413F78380F0}"/>
              </a:ext>
            </a:extLst>
          </p:cNvPr>
          <p:cNvSpPr/>
          <p:nvPr/>
        </p:nvSpPr>
        <p:spPr>
          <a:xfrm>
            <a:off x="4686746" y="2595248"/>
            <a:ext cx="7023990" cy="1819415"/>
          </a:xfrm>
          <a:prstGeom prst="roundRect">
            <a:avLst>
              <a:gd name="adj" fmla="val 8485"/>
            </a:avLst>
          </a:prstGeom>
          <a:solidFill>
            <a:schemeClr val="accent3">
              <a:lumMod val="60000"/>
              <a:lumOff val="40000"/>
            </a:schemeClr>
          </a:solid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s-ES" sz="1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Impact" panose="020B0806030902050204" pitchFamily="34" charset="0"/>
              </a:rPr>
              <a:t>Al encontrarse con el Conejo entra en la madriguera. Cuando se encuentra con el ratón es cuando casi se ahoga en sus propias lágrimas, al ver al dodo, loro, aguilucho… se consiguió secar (se había mojado con sus lágrimas). A continuación de ver al Conejo (otra vez) volvió a crecer al beber de una botella. Después de ver a la oruga obtiene trozos de seta que también la hacen crecer o empequeñecer. Más tarde de ver al niño que se convierte al cerdo, ve al gato Cheshire.</a:t>
            </a:r>
            <a:endParaRPr lang="es-PE" sz="1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Impact" panose="020B0806030902050204" pitchFamily="34" charset="0"/>
            </a:endParaRPr>
          </a:p>
        </p:txBody>
      </p:sp>
      <p:sp>
        <p:nvSpPr>
          <p:cNvPr id="26" name="Rectángulo redondeado 13">
            <a:extLst>
              <a:ext uri="{FF2B5EF4-FFF2-40B4-BE49-F238E27FC236}">
                <a16:creationId xmlns:a16="http://schemas.microsoft.com/office/drawing/2014/main" id="{6E053E8D-E00C-4757-A110-D569C3F4976E}"/>
              </a:ext>
            </a:extLst>
          </p:cNvPr>
          <p:cNvSpPr/>
          <p:nvPr/>
        </p:nvSpPr>
        <p:spPr>
          <a:xfrm>
            <a:off x="4686746" y="4702304"/>
            <a:ext cx="7023989" cy="1819415"/>
          </a:xfrm>
          <a:prstGeom prst="roundRect">
            <a:avLst>
              <a:gd name="adj" fmla="val 8485"/>
            </a:avLst>
          </a:prstGeom>
          <a:solidFill>
            <a:schemeClr val="accent3">
              <a:lumMod val="60000"/>
              <a:lumOff val="40000"/>
            </a:schemeClr>
          </a:solidFill>
          <a:ln w="5715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s-ES" sz="1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Impact" panose="020B0806030902050204" pitchFamily="34" charset="0"/>
              </a:rPr>
              <a:t>Los juegos de palabras que aparecen, ocurren cuando el Lirón dice que si es lo mismo “respiro cuando duermo” que “duermo cuando respiro”, cuando el Sombrerero dice que si es lo mismo “veo lo que como” que “como lo que veo”, cuando la Liebre de Marzo dice que si es lo mismo “me gusta lo que tengo” que “tengo lo que me gusta” o cuando dice el Grifo que quería bailar con la langostas a toda costa</a:t>
            </a:r>
            <a:endParaRPr lang="es-PE" sz="16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Impact" panose="020B0806030902050204" pitchFamily="34" charset="0"/>
            </a:endParaRPr>
          </a:p>
        </p:txBody>
      </p:sp>
      <p:sp>
        <p:nvSpPr>
          <p:cNvPr id="27" name="Rectángulo redondeado 13">
            <a:extLst>
              <a:ext uri="{FF2B5EF4-FFF2-40B4-BE49-F238E27FC236}">
                <a16:creationId xmlns:a16="http://schemas.microsoft.com/office/drawing/2014/main" id="{2C98C414-7B5F-4461-8526-02C7F3F2C0A3}"/>
              </a:ext>
            </a:extLst>
          </p:cNvPr>
          <p:cNvSpPr/>
          <p:nvPr/>
        </p:nvSpPr>
        <p:spPr>
          <a:xfrm>
            <a:off x="2142558" y="5132671"/>
            <a:ext cx="1629076" cy="862200"/>
          </a:xfrm>
          <a:prstGeom prst="roundRect">
            <a:avLst/>
          </a:prstGeom>
          <a:solidFill>
            <a:srgbClr val="00B050"/>
          </a:solidFill>
          <a:ln w="57150">
            <a:solidFill>
              <a:srgbClr val="FFFF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4663"/>
            <a:r>
              <a:rPr lang="es-ES" sz="2400" dirty="0">
                <a:ln w="28575">
                  <a:solidFill>
                    <a:sysClr val="windowText" lastClr="000000"/>
                  </a:solidFill>
                </a:ln>
                <a:solidFill>
                  <a:srgbClr val="FF3300"/>
                </a:solidFill>
                <a:effectLst>
                  <a:outerShdw blurRad="50800" dist="63500" dir="2700000" algn="tl" rotWithShape="0">
                    <a:srgbClr val="000000">
                      <a:alpha val="48000"/>
                    </a:srgbClr>
                  </a:outerShdw>
                </a:effectLst>
                <a:latin typeface="Impact" panose="020B0806030902050204" pitchFamily="34" charset="0"/>
              </a:rPr>
              <a:t>3° HECHO </a:t>
            </a:r>
            <a:endParaRPr lang="es-PE" sz="2000" dirty="0">
              <a:ln w="28575">
                <a:solidFill>
                  <a:sysClr val="windowText" lastClr="000000"/>
                </a:solidFill>
              </a:ln>
              <a:solidFill>
                <a:srgbClr val="FF3300"/>
              </a:solidFill>
              <a:effectLst>
                <a:outerShdw blurRad="50800" dist="63500" dir="2700000" algn="tl" rotWithShape="0">
                  <a:srgbClr val="000000">
                    <a:alpha val="48000"/>
                  </a:srgbClr>
                </a:outerShdw>
              </a:effectLst>
              <a:latin typeface="Impact" panose="020B0806030902050204" pitchFamily="34" charset="0"/>
            </a:endParaRPr>
          </a:p>
        </p:txBody>
      </p:sp>
      <p:sp>
        <p:nvSpPr>
          <p:cNvPr id="28" name="Abrir llave 27">
            <a:extLst>
              <a:ext uri="{FF2B5EF4-FFF2-40B4-BE49-F238E27FC236}">
                <a16:creationId xmlns:a16="http://schemas.microsoft.com/office/drawing/2014/main" id="{199A0489-866D-43AE-8259-4191437412CD}"/>
              </a:ext>
            </a:extLst>
          </p:cNvPr>
          <p:cNvSpPr/>
          <p:nvPr/>
        </p:nvSpPr>
        <p:spPr>
          <a:xfrm>
            <a:off x="3915204" y="2583197"/>
            <a:ext cx="570095" cy="1819414"/>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dirty="0"/>
          </a:p>
        </p:txBody>
      </p:sp>
      <p:sp>
        <p:nvSpPr>
          <p:cNvPr id="29" name="Abrir llave 28">
            <a:extLst>
              <a:ext uri="{FF2B5EF4-FFF2-40B4-BE49-F238E27FC236}">
                <a16:creationId xmlns:a16="http://schemas.microsoft.com/office/drawing/2014/main" id="{7054299D-C32C-48D7-8A4D-622CDE53D07F}"/>
              </a:ext>
            </a:extLst>
          </p:cNvPr>
          <p:cNvSpPr/>
          <p:nvPr/>
        </p:nvSpPr>
        <p:spPr>
          <a:xfrm>
            <a:off x="3915204" y="4772405"/>
            <a:ext cx="570095" cy="1691602"/>
          </a:xfrm>
          <a:prstGeom prst="leftBrace">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dirty="0"/>
          </a:p>
        </p:txBody>
      </p:sp>
    </p:spTree>
    <p:extLst>
      <p:ext uri="{BB962C8B-B14F-4D97-AF65-F5344CB8AC3E}">
        <p14:creationId xmlns:p14="http://schemas.microsoft.com/office/powerpoint/2010/main" val="37281581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2)">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2)">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circle(in)">
                                      <p:cBhvr>
                                        <p:cTn id="32" dur="20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2)">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ircle(in)">
                                      <p:cBhvr>
                                        <p:cTn id="42" dur="2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checkerboard(across)">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circle(in)">
                                      <p:cBhvr>
                                        <p:cTn id="52" dur="2000"/>
                                        <p:tgtEl>
                                          <p:spTgt spid="2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2"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heel(2)">
                                      <p:cBhvr>
                                        <p:cTn id="57" dur="2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circle(in)">
                                      <p:cBhvr>
                                        <p:cTn id="62" dur="20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heckerboard(across)">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6">
                                            <p:txEl>
                                              <p:pRg st="0" end="0"/>
                                            </p:txEl>
                                          </p:spTgt>
                                        </p:tgtEl>
                                        <p:attrNameLst>
                                          <p:attrName>style.visibility</p:attrName>
                                        </p:attrNameLst>
                                      </p:cBhvr>
                                      <p:to>
                                        <p:strVal val="visible"/>
                                      </p:to>
                                    </p:set>
                                    <p:animEffect transition="in" filter="circle(in)">
                                      <p:cBhvr>
                                        <p:cTn id="72"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9" grpId="0" animBg="1"/>
      <p:bldP spid="13" grpId="0" animBg="1"/>
      <p:bldP spid="17" grpId="0" animBg="1"/>
      <p:bldP spid="25"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s Crónicas de Narnia: los mensajes que C.S. Lewis escondió en sus libros">
            <a:extLst>
              <a:ext uri="{FF2B5EF4-FFF2-40B4-BE49-F238E27FC236}">
                <a16:creationId xmlns:a16="http://schemas.microsoft.com/office/drawing/2014/main" id="{95E78BA3-0B67-4246-920D-EA81F05D8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22"/>
            <a:ext cx="12192000" cy="6860122"/>
          </a:xfrm>
          <a:prstGeom prst="rect">
            <a:avLst/>
          </a:prstGeom>
          <a:noFill/>
          <a:extLst>
            <a:ext uri="{909E8E84-426E-40DD-AFC4-6F175D3DCCD1}">
              <a14:hiddenFill xmlns:a14="http://schemas.microsoft.com/office/drawing/2010/main">
                <a:solidFill>
                  <a:srgbClr val="FFFFFF"/>
                </a:solidFill>
              </a14:hiddenFill>
            </a:ext>
          </a:extLst>
        </p:spPr>
      </p:pic>
      <p:sp>
        <p:nvSpPr>
          <p:cNvPr id="11" name="Elipse 10"/>
          <p:cNvSpPr/>
          <p:nvPr/>
        </p:nvSpPr>
        <p:spPr>
          <a:xfrm>
            <a:off x="4894263" y="3127717"/>
            <a:ext cx="2284997" cy="2038084"/>
          </a:xfrm>
          <a:prstGeom prst="ellips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a:ln>
                  <a:solidFill>
                    <a:sysClr val="windowText" lastClr="000000"/>
                  </a:solidFill>
                </a:ln>
                <a:solidFill>
                  <a:schemeClr val="bg1"/>
                </a:solidFill>
                <a:latin typeface="Impact" panose="020B0806030902050204" pitchFamily="34" charset="0"/>
              </a:rPr>
              <a:t>APRECIACIÓN PERSONAL</a:t>
            </a:r>
          </a:p>
        </p:txBody>
      </p:sp>
      <p:sp>
        <p:nvSpPr>
          <p:cNvPr id="17" name="Rectángulo redondeado 16"/>
          <p:cNvSpPr/>
          <p:nvPr/>
        </p:nvSpPr>
        <p:spPr>
          <a:xfrm>
            <a:off x="316761" y="3977098"/>
            <a:ext cx="4001540" cy="2581127"/>
          </a:xfrm>
          <a:prstGeom prst="roundRect">
            <a:avLst>
              <a:gd name="adj" fmla="val 11606"/>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ln>
                  <a:solidFill>
                    <a:schemeClr val="bg2">
                      <a:lumMod val="10000"/>
                    </a:schemeClr>
                  </a:solidFill>
                </a:ln>
                <a:latin typeface="Impact" panose="020B0806030902050204" pitchFamily="34" charset="0"/>
              </a:rPr>
              <a:t>MENSAJE</a:t>
            </a:r>
          </a:p>
          <a:p>
            <a:pPr algn="just"/>
            <a:r>
              <a:rPr lang="es-ES" dirty="0">
                <a:ln>
                  <a:solidFill>
                    <a:schemeClr val="bg2">
                      <a:lumMod val="10000"/>
                    </a:schemeClr>
                  </a:solidFill>
                </a:ln>
                <a:latin typeface="Impact" panose="020B0806030902050204" pitchFamily="34" charset="0"/>
              </a:rPr>
              <a:t> Sobre todo en estos tiempos es común que nos preocupe lo que pasará en el futuro, sin embargo, una de las enseñanzas más grandes que nos comparte Alicia es que a veces confiar en la incertidumbre es lo mejor que podemos hacer</a:t>
            </a:r>
            <a:endParaRPr lang="es-PE" dirty="0">
              <a:ln>
                <a:solidFill>
                  <a:schemeClr val="bg2">
                    <a:lumMod val="10000"/>
                  </a:schemeClr>
                </a:solidFill>
              </a:ln>
              <a:latin typeface="Impact" panose="020B0806030902050204" pitchFamily="34" charset="0"/>
            </a:endParaRPr>
          </a:p>
        </p:txBody>
      </p:sp>
      <p:sp>
        <p:nvSpPr>
          <p:cNvPr id="8" name="Rectángulo redondeado 16">
            <a:extLst>
              <a:ext uri="{FF2B5EF4-FFF2-40B4-BE49-F238E27FC236}">
                <a16:creationId xmlns:a16="http://schemas.microsoft.com/office/drawing/2014/main" id="{75A8D122-0DF8-483A-A8E0-FA75077D8434}"/>
              </a:ext>
            </a:extLst>
          </p:cNvPr>
          <p:cNvSpPr/>
          <p:nvPr/>
        </p:nvSpPr>
        <p:spPr>
          <a:xfrm>
            <a:off x="7824263" y="3983001"/>
            <a:ext cx="4001541" cy="2581127"/>
          </a:xfrm>
          <a:prstGeom prst="roundRect">
            <a:avLst>
              <a:gd name="adj" fmla="val 12526"/>
            </a:avLst>
          </a:prstGeom>
          <a:solidFill>
            <a:srgbClr val="80008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n>
                  <a:solidFill>
                    <a:schemeClr val="bg2">
                      <a:lumMod val="10000"/>
                    </a:schemeClr>
                  </a:solidFill>
                </a:ln>
                <a:latin typeface="Impact" panose="020B0806030902050204" pitchFamily="34" charset="0"/>
              </a:rPr>
              <a:t>VALORES RESCATABLES</a:t>
            </a:r>
          </a:p>
          <a:p>
            <a:pPr algn="ctr"/>
            <a:endParaRPr lang="es-ES" dirty="0">
              <a:ln>
                <a:solidFill>
                  <a:schemeClr val="bg2">
                    <a:lumMod val="10000"/>
                  </a:schemeClr>
                </a:solidFill>
              </a:ln>
              <a:latin typeface="Impact" panose="020B0806030902050204" pitchFamily="34" charset="0"/>
            </a:endParaRPr>
          </a:p>
          <a:p>
            <a:pPr algn="ctr"/>
            <a:r>
              <a:rPr lang="es-ES" dirty="0">
                <a:ln>
                  <a:solidFill>
                    <a:schemeClr val="bg2">
                      <a:lumMod val="10000"/>
                    </a:schemeClr>
                  </a:solidFill>
                </a:ln>
                <a:latin typeface="Impact" panose="020B0806030902050204" pitchFamily="34" charset="0"/>
              </a:rPr>
              <a:t>vitalidad, la amistad, el valor de ser uno mismo</a:t>
            </a:r>
          </a:p>
          <a:p>
            <a:pPr algn="ctr"/>
            <a:endParaRPr lang="es-ES" sz="2000" dirty="0">
              <a:ln>
                <a:solidFill>
                  <a:schemeClr val="bg2">
                    <a:lumMod val="10000"/>
                  </a:schemeClr>
                </a:solidFill>
              </a:ln>
              <a:latin typeface="Impact" panose="020B0806030902050204" pitchFamily="34" charset="0"/>
            </a:endParaRPr>
          </a:p>
          <a:p>
            <a:pPr algn="ctr"/>
            <a:endParaRPr lang="es-ES" sz="2000" dirty="0">
              <a:ln>
                <a:solidFill>
                  <a:schemeClr val="bg2">
                    <a:lumMod val="10000"/>
                  </a:schemeClr>
                </a:solidFill>
              </a:ln>
              <a:latin typeface="Impact" panose="020B0806030902050204" pitchFamily="34" charset="0"/>
            </a:endParaRPr>
          </a:p>
          <a:p>
            <a:pPr algn="ctr"/>
            <a:endParaRPr lang="es-PE" sz="2000" dirty="0">
              <a:ln>
                <a:solidFill>
                  <a:schemeClr val="bg2">
                    <a:lumMod val="10000"/>
                  </a:schemeClr>
                </a:solidFill>
              </a:ln>
              <a:latin typeface="Impact" panose="020B0806030902050204" pitchFamily="34" charset="0"/>
            </a:endParaRPr>
          </a:p>
        </p:txBody>
      </p:sp>
      <p:sp>
        <p:nvSpPr>
          <p:cNvPr id="9" name="Rectángulo redondeado 16">
            <a:extLst>
              <a:ext uri="{FF2B5EF4-FFF2-40B4-BE49-F238E27FC236}">
                <a16:creationId xmlns:a16="http://schemas.microsoft.com/office/drawing/2014/main" id="{1165F677-634B-4E8F-909B-CA6B894493E5}"/>
              </a:ext>
            </a:extLst>
          </p:cNvPr>
          <p:cNvSpPr/>
          <p:nvPr/>
        </p:nvSpPr>
        <p:spPr>
          <a:xfrm>
            <a:off x="3900419" y="237102"/>
            <a:ext cx="3978493" cy="2581127"/>
          </a:xfrm>
          <a:prstGeom prst="roundRect">
            <a:avLst>
              <a:gd name="adj" fmla="val 11606"/>
            </a:avLst>
          </a:prstGeom>
          <a:solidFill>
            <a:srgbClr val="00B0F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dirty="0">
              <a:ln>
                <a:solidFill>
                  <a:schemeClr val="bg2">
                    <a:lumMod val="10000"/>
                  </a:schemeClr>
                </a:solidFill>
              </a:ln>
              <a:latin typeface="Impact" panose="020B0806030902050204" pitchFamily="34" charset="0"/>
            </a:endParaRPr>
          </a:p>
          <a:p>
            <a:pPr algn="ctr"/>
            <a:endParaRPr lang="es-ES" sz="2000" dirty="0">
              <a:ln>
                <a:solidFill>
                  <a:schemeClr val="bg2">
                    <a:lumMod val="10000"/>
                  </a:schemeClr>
                </a:solidFill>
              </a:ln>
              <a:latin typeface="Impact" panose="020B0806030902050204" pitchFamily="34" charset="0"/>
            </a:endParaRPr>
          </a:p>
          <a:p>
            <a:pPr algn="ctr"/>
            <a:r>
              <a:rPr lang="es-ES" dirty="0">
                <a:ln>
                  <a:solidFill>
                    <a:schemeClr val="bg2">
                      <a:lumMod val="10000"/>
                    </a:schemeClr>
                  </a:solidFill>
                </a:ln>
                <a:latin typeface="Impact" panose="020B0806030902050204" pitchFamily="34" charset="0"/>
              </a:rPr>
              <a:t>OPINIÓN CRÍTICA</a:t>
            </a:r>
          </a:p>
          <a:p>
            <a:pPr algn="ctr"/>
            <a:r>
              <a:rPr lang="es-ES" dirty="0">
                <a:ln>
                  <a:solidFill>
                    <a:schemeClr val="bg2">
                      <a:lumMod val="10000"/>
                    </a:schemeClr>
                  </a:solidFill>
                </a:ln>
                <a:latin typeface="Impact" panose="020B0806030902050204" pitchFamily="34" charset="0"/>
              </a:rPr>
              <a:t>Lo que menos me ha gustado: a pesar de que es un libro corto y que los buenos momentos son mucho más frecuentes que los malos Algunos diálogos son demasiado largos y repetitivos.</a:t>
            </a:r>
          </a:p>
          <a:p>
            <a:pPr algn="ctr"/>
            <a:endParaRPr lang="es-ES" sz="2000" dirty="0">
              <a:ln>
                <a:solidFill>
                  <a:schemeClr val="bg2">
                    <a:lumMod val="10000"/>
                  </a:schemeClr>
                </a:solidFill>
              </a:ln>
              <a:latin typeface="Impact" panose="020B0806030902050204" pitchFamily="34" charset="0"/>
            </a:endParaRPr>
          </a:p>
          <a:p>
            <a:pPr algn="ctr"/>
            <a:endParaRPr lang="es-ES" sz="2000" dirty="0">
              <a:ln>
                <a:solidFill>
                  <a:schemeClr val="bg2">
                    <a:lumMod val="10000"/>
                  </a:schemeClr>
                </a:solidFill>
              </a:ln>
              <a:latin typeface="Impact" panose="020B0806030902050204" pitchFamily="34" charset="0"/>
            </a:endParaRPr>
          </a:p>
          <a:p>
            <a:pPr algn="ctr"/>
            <a:endParaRPr lang="es-PE" sz="2000" dirty="0">
              <a:ln>
                <a:solidFill>
                  <a:schemeClr val="bg2">
                    <a:lumMod val="10000"/>
                  </a:schemeClr>
                </a:solidFill>
              </a:ln>
              <a:latin typeface="Impact" panose="020B0806030902050204" pitchFamily="34" charset="0"/>
            </a:endParaRPr>
          </a:p>
        </p:txBody>
      </p:sp>
      <p:sp>
        <p:nvSpPr>
          <p:cNvPr id="2" name="Flecha: curvada hacia arriba 1">
            <a:extLst>
              <a:ext uri="{FF2B5EF4-FFF2-40B4-BE49-F238E27FC236}">
                <a16:creationId xmlns:a16="http://schemas.microsoft.com/office/drawing/2014/main" id="{FE84B7A0-9A2A-4A09-83EC-A2CABB66753D}"/>
              </a:ext>
            </a:extLst>
          </p:cNvPr>
          <p:cNvSpPr/>
          <p:nvPr/>
        </p:nvSpPr>
        <p:spPr>
          <a:xfrm>
            <a:off x="4635062" y="5475290"/>
            <a:ext cx="2803401" cy="957041"/>
          </a:xfrm>
          <a:prstGeom prst="curved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2" name="Flecha: curvada hacia arriba 11">
            <a:extLst>
              <a:ext uri="{FF2B5EF4-FFF2-40B4-BE49-F238E27FC236}">
                <a16:creationId xmlns:a16="http://schemas.microsoft.com/office/drawing/2014/main" id="{A0C4A28E-3CE0-4BA6-B01F-5458C03552E5}"/>
              </a:ext>
            </a:extLst>
          </p:cNvPr>
          <p:cNvSpPr/>
          <p:nvPr/>
        </p:nvSpPr>
        <p:spPr>
          <a:xfrm rot="14131736">
            <a:off x="8305660" y="1665344"/>
            <a:ext cx="2810705" cy="1085924"/>
          </a:xfrm>
          <a:prstGeom prst="curvedUp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
        <p:nvSpPr>
          <p:cNvPr id="13" name="Flecha: curvada hacia arriba 12">
            <a:extLst>
              <a:ext uri="{FF2B5EF4-FFF2-40B4-BE49-F238E27FC236}">
                <a16:creationId xmlns:a16="http://schemas.microsoft.com/office/drawing/2014/main" id="{B97BE214-F762-451A-AA20-791B989DF11F}"/>
              </a:ext>
            </a:extLst>
          </p:cNvPr>
          <p:cNvSpPr/>
          <p:nvPr/>
        </p:nvSpPr>
        <p:spPr>
          <a:xfrm rot="7291698">
            <a:off x="821584" y="1347233"/>
            <a:ext cx="2810705" cy="1160757"/>
          </a:xfrm>
          <a:prstGeom prst="curvedUpArrow">
            <a:avLst/>
          </a:prstGeom>
          <a:solidFill>
            <a:srgbClr val="FF0000"/>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val="23603765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fltVal val="0"/>
                                          </p:val>
                                        </p:tav>
                                        <p:tav tm="100000">
                                          <p:val>
                                            <p:strVal val="#ppt_w"/>
                                          </p:val>
                                        </p:tav>
                                      </p:tavLst>
                                    </p:anim>
                                    <p:anim calcmode="lin" valueType="num">
                                      <p:cBhvr>
                                        <p:cTn id="37" dur="1000" fill="hold"/>
                                        <p:tgtEl>
                                          <p:spTgt spid="2"/>
                                        </p:tgtEl>
                                        <p:attrNameLst>
                                          <p:attrName>ppt_h</p:attrName>
                                        </p:attrNameLst>
                                      </p:cBhvr>
                                      <p:tavLst>
                                        <p:tav tm="0">
                                          <p:val>
                                            <p:fltVal val="0"/>
                                          </p:val>
                                        </p:tav>
                                        <p:tav tm="100000">
                                          <p:val>
                                            <p:strVal val="#ppt_h"/>
                                          </p:val>
                                        </p:tav>
                                      </p:tavLst>
                                    </p:anim>
                                    <p:anim calcmode="lin" valueType="num">
                                      <p:cBhvr>
                                        <p:cTn id="38" dur="1000" fill="hold"/>
                                        <p:tgtEl>
                                          <p:spTgt spid="2"/>
                                        </p:tgtEl>
                                        <p:attrNameLst>
                                          <p:attrName>style.rotation</p:attrName>
                                        </p:attrNameLst>
                                      </p:cBhvr>
                                      <p:tavLst>
                                        <p:tav tm="0">
                                          <p:val>
                                            <p:fltVal val="90"/>
                                          </p:val>
                                        </p:tav>
                                        <p:tav tm="100000">
                                          <p:val>
                                            <p:fltVal val="0"/>
                                          </p:val>
                                        </p:tav>
                                      </p:tavLst>
                                    </p:anim>
                                    <p:animEffect transition="in" filter="fade">
                                      <p:cBhvr>
                                        <p:cTn id="39" dur="1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fltVal val="0"/>
                                          </p:val>
                                        </p:tav>
                                        <p:tav tm="100000">
                                          <p:val>
                                            <p:strVal val="#ppt_w"/>
                                          </p:val>
                                        </p:tav>
                                      </p:tavLst>
                                    </p:anim>
                                    <p:anim calcmode="lin" valueType="num">
                                      <p:cBhvr>
                                        <p:cTn id="52" dur="1000" fill="hold"/>
                                        <p:tgtEl>
                                          <p:spTgt spid="12"/>
                                        </p:tgtEl>
                                        <p:attrNameLst>
                                          <p:attrName>ppt_h</p:attrName>
                                        </p:attrNameLst>
                                      </p:cBhvr>
                                      <p:tavLst>
                                        <p:tav tm="0">
                                          <p:val>
                                            <p:fltVal val="0"/>
                                          </p:val>
                                        </p:tav>
                                        <p:tav tm="100000">
                                          <p:val>
                                            <p:strVal val="#ppt_h"/>
                                          </p:val>
                                        </p:tav>
                                      </p:tavLst>
                                    </p:anim>
                                    <p:anim calcmode="lin" valueType="num">
                                      <p:cBhvr>
                                        <p:cTn id="53" dur="1000" fill="hold"/>
                                        <p:tgtEl>
                                          <p:spTgt spid="12"/>
                                        </p:tgtEl>
                                        <p:attrNameLst>
                                          <p:attrName>style.rotation</p:attrName>
                                        </p:attrNameLst>
                                      </p:cBhvr>
                                      <p:tavLst>
                                        <p:tav tm="0">
                                          <p:val>
                                            <p:fltVal val="90"/>
                                          </p:val>
                                        </p:tav>
                                        <p:tav tm="100000">
                                          <p:val>
                                            <p:fltVal val="0"/>
                                          </p:val>
                                        </p:tav>
                                      </p:tavLst>
                                    </p:anim>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8" grpId="0" animBg="1"/>
      <p:bldP spid="9" grpId="0" animBg="1"/>
      <p:bldP spid="2" grpId="0" animBg="1"/>
      <p:bldP spid="12"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1964</TotalTime>
  <Words>647</Words>
  <Application>Microsoft Office PowerPoint</Application>
  <PresentationFormat>Panorámica</PresentationFormat>
  <Paragraphs>47</Paragraphs>
  <Slides>6</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Calibri</vt:lpstr>
      <vt:lpstr>Impact</vt:lpstr>
      <vt:lpstr>Tw Cen MT</vt:lpstr>
      <vt:lpstr>Tw Cen MT Condensed</vt:lpstr>
      <vt:lpstr>Wingdings</vt:lpstr>
      <vt:lpstr>Wingdings 3</vt:lpstr>
      <vt:lpstr>Integral</vt:lpstr>
      <vt:lpstr>Alicia en el país de las maravillas</vt:lpstr>
      <vt:lpstr>Presentación de PowerPoint</vt:lpstr>
      <vt:lpstr>Presentación de PowerPoint</vt:lpstr>
      <vt:lpstr>Presentación de PowerPoint</vt:lpstr>
      <vt:lpstr>Presentación de PowerPoint</vt:lpstr>
      <vt:lpstr>Presentación de PowerPoint</vt:lpstr>
    </vt:vector>
  </TitlesOfParts>
  <Company>TuSoft.org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CRÓNICAS DE NARNIA</dc:title>
  <dc:creator>TuSoft</dc:creator>
  <cp:lastModifiedBy>USUARIO</cp:lastModifiedBy>
  <cp:revision>54</cp:revision>
  <dcterms:created xsi:type="dcterms:W3CDTF">2021-06-15T22:25:11Z</dcterms:created>
  <dcterms:modified xsi:type="dcterms:W3CDTF">2021-11-05T22:22:08Z</dcterms:modified>
</cp:coreProperties>
</file>