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>
        <p:scale>
          <a:sx n="77" d="100"/>
          <a:sy n="77" d="100"/>
        </p:scale>
        <p:origin x="49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858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133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0110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899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611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8861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886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079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392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54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082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A120C-1CD6-42B5-A32C-2320ED2561D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393E0-6179-4066-8DE4-5EA7174BA91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1332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yhealth.ucsd.edu/Spanish/RelatedItems/90,P05132" TargetMode="External"/><Relationship Id="rId2" Type="http://schemas.openxmlformats.org/officeDocument/2006/relationships/hyperlink" Target="https://www.stanfordchildrens.org/es/topic/default?id=anatomaylafisiologadelodo-90-P0513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idcd.nih.gov/es/espanol/como-oimo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5F5C054-1DB5-B29D-2925-1C276CD461A7}"/>
              </a:ext>
            </a:extLst>
          </p:cNvPr>
          <p:cNvSpPr/>
          <p:nvPr/>
        </p:nvSpPr>
        <p:spPr>
          <a:xfrm>
            <a:off x="-53162" y="-108345"/>
            <a:ext cx="2310130" cy="3454834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!!Imagen 3">
            <a:extLst>
              <a:ext uri="{FF2B5EF4-FFF2-40B4-BE49-F238E27FC236}">
                <a16:creationId xmlns:a16="http://schemas.microsoft.com/office/drawing/2014/main" id="{C14CC443-621A-0DA3-FAE0-37D1DFBC7C74}"/>
              </a:ext>
            </a:extLst>
          </p:cNvPr>
          <p:cNvSpPr txBox="1"/>
          <p:nvPr/>
        </p:nvSpPr>
        <p:spPr>
          <a:xfrm>
            <a:off x="3047114" y="713785"/>
            <a:ext cx="60977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4000" dirty="0">
                <a:latin typeface="Arial Black" panose="020B0A04020102020204" pitchFamily="34" charset="0"/>
              </a:rPr>
              <a:t>El Sentido Auditivo</a:t>
            </a:r>
          </a:p>
        </p:txBody>
      </p:sp>
      <p:pic>
        <p:nvPicPr>
          <p:cNvPr id="1026" name="!!Picture 2" descr="Comunicado Administración | Colegio Algarrobos">
            <a:extLst>
              <a:ext uri="{FF2B5EF4-FFF2-40B4-BE49-F238E27FC236}">
                <a16:creationId xmlns:a16="http://schemas.microsoft.com/office/drawing/2014/main" id="{79BDC281-BE2A-3BD5-B8BB-1C711315D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3" y="107364"/>
            <a:ext cx="1935126" cy="30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C03B3360-AD10-B97E-A252-3B422CFC5D9C}"/>
              </a:ext>
            </a:extLst>
          </p:cNvPr>
          <p:cNvSpPr txBox="1"/>
          <p:nvPr/>
        </p:nvSpPr>
        <p:spPr>
          <a:xfrm>
            <a:off x="2256968" y="2031566"/>
            <a:ext cx="409618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Estudiante: Diego Alonso Vela Albitres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Curso: Ciencia y Tecnología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Profesor: Juan Céspedes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Colegio: Algarrobos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Grado: 2 secundaria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Sección: ´´B´´</a:t>
            </a:r>
            <a:endParaRPr lang="es-P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BAD3FBD-A361-8BAB-ED7B-C27E3333D0AB}"/>
              </a:ext>
            </a:extLst>
          </p:cNvPr>
          <p:cNvSpPr txBox="1"/>
          <p:nvPr/>
        </p:nvSpPr>
        <p:spPr>
          <a:xfrm>
            <a:off x="2256968" y="6150114"/>
            <a:ext cx="76780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latin typeface="Arial Black" panose="020B0A04020102020204" pitchFamily="34" charset="0"/>
              </a:rPr>
              <a:t>Fecha: 12 de julio del 2023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pic>
        <p:nvPicPr>
          <p:cNvPr id="3086" name="!!Picture 14" descr="Signo Oído Humano. Icono De Estilo Plano En El Fondo Transparente  Ilustraciones Svg, Vectoriales, Clip Art Vectorizado Libre De Derechos.  Image 52184020.">
            <a:extLst>
              <a:ext uri="{FF2B5EF4-FFF2-40B4-BE49-F238E27FC236}">
                <a16:creationId xmlns:a16="http://schemas.microsoft.com/office/drawing/2014/main" id="{D088C4DE-2468-5636-7DD5-A9079FA74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5228" y1="58559" x2="35657" y2="56565"/>
                        <a14:foregroundMark x1="33482" y1="66667" x2="34005" y2="64235"/>
                        <a14:foregroundMark x1="29870" y1="42354" x2="25000" y2="42667"/>
                        <a14:foregroundMark x1="35376" y1="42000" x2="34304" y2="42069"/>
                        <a14:foregroundMark x1="67353" y1="33333" x2="67435" y2="33560"/>
                        <a14:foregroundMark x1="67193" y1="32889" x2="67353" y2="33333"/>
                        <a14:foregroundMark x1="67032" y1="32444" x2="67193" y2="32889"/>
                        <a14:foregroundMark x1="66551" y1="31111" x2="67032" y2="32444"/>
                        <a14:foregroundMark x1="66071" y1="29778" x2="66551" y2="31111"/>
                        <a14:foregroundMark x1="77748" y1="45778" x2="77553" y2="44754"/>
                        <a14:foregroundMark x1="78256" y1="48444" x2="78002" y2="47111"/>
                        <a14:foregroundMark x1="78360" y1="48988" x2="78256" y2="48444"/>
                        <a14:foregroundMark x1="79018" y1="52444" x2="78569" y2="50085"/>
                        <a14:foregroundMark x1="86725" y1="39382" x2="87054" y2="40000"/>
                        <a14:foregroundMark x1="75000" y1="17333" x2="76505" y2="20162"/>
                        <a14:foregroundMark x1="86464" y1="44696" x2="85268" y2="54222"/>
                        <a14:foregroundMark x1="87054" y1="40000" x2="86504" y2="44376"/>
                        <a14:foregroundMark x1="80804" y1="22222" x2="85714" y2="30222"/>
                        <a14:foregroundMark x1="78125" y1="32444" x2="80357" y2="37333"/>
                        <a14:foregroundMark x1="80804" y1="37333" x2="81250" y2="39111"/>
                        <a14:foregroundMark x1="81250" y1="36000" x2="81250" y2="38667"/>
                        <a14:foregroundMark x1="78125" y1="47111" x2="78125" y2="48444"/>
                        <a14:foregroundMark x1="70982" y1="43111" x2="70536" y2="44444"/>
                        <a14:foregroundMark x1="79241" y1="47111" x2="78571" y2="48000"/>
                        <a14:foregroundMark x1="79375" y1="47111" x2="79018" y2="48889"/>
                        <a14:foregroundMark x1="73214" y1="17333" x2="78125" y2="21333"/>
                        <a14:foregroundMark x1="72768" y1="24889" x2="76786" y2="28444"/>
                        <a14:foregroundMark x1="74554" y1="28444" x2="76339" y2="30222"/>
                        <a14:foregroundMark x1="80804" y1="40444" x2="79464" y2="47111"/>
                        <a14:backgroundMark x1="31696" y1="46222" x2="35714" y2="48000"/>
                        <a14:backgroundMark x1="33482" y1="44000" x2="37054" y2="45778"/>
                        <a14:backgroundMark x1="37500" y1="48000" x2="38393" y2="51556"/>
                        <a14:backgroundMark x1="36607" y1="52000" x2="35268" y2="52889"/>
                        <a14:backgroundMark x1="35268" y1="54222" x2="37500" y2="52444"/>
                        <a14:backgroundMark x1="36607" y1="42667" x2="38839" y2="47556"/>
                        <a14:backgroundMark x1="31696" y1="44000" x2="33482" y2="43556"/>
                        <a14:backgroundMark x1="33482" y1="43111" x2="32143" y2="43111"/>
                        <a14:backgroundMark x1="33929" y1="42667" x2="30804" y2="43556"/>
                        <a14:backgroundMark x1="34821" y1="43111" x2="35268" y2="43556"/>
                        <a14:backgroundMark x1="35714" y1="62222" x2="33036" y2="62222"/>
                        <a14:backgroundMark x1="35714" y1="62222" x2="34375" y2="63111"/>
                        <a14:backgroundMark x1="34821" y1="64000" x2="33482" y2="63111"/>
                        <a14:backgroundMark x1="36161" y1="61333" x2="34375" y2="61778"/>
                        <a14:backgroundMark x1="36161" y1="60889" x2="35268" y2="61333"/>
                        <a14:backgroundMark x1="36607" y1="60444" x2="34375" y2="60889"/>
                        <a14:backgroundMark x1="66071" y1="35111" x2="70089" y2="41778"/>
                        <a14:backgroundMark x1="66964" y1="33778" x2="67411" y2="34667"/>
                        <a14:backgroundMark x1="66518" y1="33333" x2="66518" y2="33333"/>
                        <a14:backgroundMark x1="66071" y1="32444" x2="66071" y2="32444"/>
                        <a14:backgroundMark x1="74554" y1="32889" x2="74554" y2="32889"/>
                        <a14:backgroundMark x1="74554" y1="32444" x2="74807" y2="33854"/>
                        <a14:backgroundMark x1="74554" y1="31556" x2="75446" y2="33333"/>
                        <a14:backgroundMark x1="83505" y1="38667" x2="84375" y2="40444"/>
                        <a14:backgroundMark x1="84821" y1="39556" x2="84821" y2="39111"/>
                        <a14:backgroundMark x1="70089" y1="43111" x2="70089" y2="43111"/>
                        <a14:backgroundMark x1="76339" y1="48000" x2="76549" y2="46538"/>
                        <a14:backgroundMark x1="77232" y1="46672" x2="77232" y2="47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284" y="1588033"/>
            <a:ext cx="3071780" cy="3085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E149A143-6728-3539-96BC-0CE55D57260F}"/>
              </a:ext>
            </a:extLst>
          </p:cNvPr>
          <p:cNvSpPr txBox="1"/>
          <p:nvPr/>
        </p:nvSpPr>
        <p:spPr>
          <a:xfrm>
            <a:off x="7869369" y="4673526"/>
            <a:ext cx="41313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 "/>
              </a:rPr>
              <a:t>Imagen 1: escuchando</a:t>
            </a:r>
          </a:p>
          <a:p>
            <a:endParaRPr lang="es-ES" sz="1200" dirty="0"/>
          </a:p>
          <a:p>
            <a:r>
              <a:rPr lang="es-ES" sz="1200" dirty="0">
                <a:latin typeface="Arial "/>
              </a:rPr>
              <a:t>Link: https://es.123rf.com/photo_52184020_signo-o%C3%ADdo-humano-icono-de-estilo-plano-en-el-fondo-transparente.html</a:t>
            </a:r>
            <a:endParaRPr lang="es-PE" sz="1200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18871004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09A1D57-12A7-540E-FB64-3D5641D3799B}"/>
              </a:ext>
            </a:extLst>
          </p:cNvPr>
          <p:cNvSpPr/>
          <p:nvPr/>
        </p:nvSpPr>
        <p:spPr>
          <a:xfrm>
            <a:off x="-85060" y="0"/>
            <a:ext cx="1509823" cy="2115879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E9979C5-31D2-6D08-102E-DBD266479C1B}"/>
              </a:ext>
            </a:extLst>
          </p:cNvPr>
          <p:cNvSpPr txBox="1"/>
          <p:nvPr/>
        </p:nvSpPr>
        <p:spPr>
          <a:xfrm>
            <a:off x="6096000" y="3090339"/>
            <a:ext cx="609777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s-ES" dirty="0">
                <a:latin typeface="Arial "/>
              </a:rPr>
            </a:br>
            <a:r>
              <a:rPr lang="es-ES" dirty="0">
                <a:latin typeface="Arial "/>
              </a:rPr>
              <a:t>El sentido auditivo es uno de los más importantes que </a:t>
            </a:r>
            <a:br>
              <a:rPr lang="es-ES" dirty="0">
                <a:latin typeface="Arial "/>
              </a:rPr>
            </a:br>
            <a:r>
              <a:rPr lang="es-ES" dirty="0">
                <a:latin typeface="Arial "/>
              </a:rPr>
              <a:t>tenemos como seres humanos. A través de él, podemos percibir los sonidos del mundo que nos rodea y comunicarnos con los demás.</a:t>
            </a:r>
            <a:endParaRPr lang="es-PE" dirty="0">
              <a:latin typeface="Arial 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894FD24-61FB-FE6D-4609-00583EE2269C}"/>
              </a:ext>
            </a:extLst>
          </p:cNvPr>
          <p:cNvSpPr txBox="1"/>
          <p:nvPr/>
        </p:nvSpPr>
        <p:spPr>
          <a:xfrm>
            <a:off x="4396945" y="691116"/>
            <a:ext cx="3398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latin typeface="Arial Black" panose="020B0A04020102020204" pitchFamily="34" charset="0"/>
              </a:rPr>
              <a:t>Introducción</a:t>
            </a:r>
            <a:endParaRPr lang="es-PE" sz="3600" dirty="0">
              <a:latin typeface="Arial Black" panose="020B0A04020102020204" pitchFamily="34" charset="0"/>
            </a:endParaRPr>
          </a:p>
        </p:txBody>
      </p:sp>
      <p:pic>
        <p:nvPicPr>
          <p:cNvPr id="1026" name="!!Picture 2" descr="Un algoritmo para detectar Alzheimer escuchando la voz">
            <a:extLst>
              <a:ext uri="{FF2B5EF4-FFF2-40B4-BE49-F238E27FC236}">
                <a16:creationId xmlns:a16="http://schemas.microsoft.com/office/drawing/2014/main" id="{FBC8F22E-8301-1343-0212-72D703B897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89" y="2000655"/>
            <a:ext cx="5359400" cy="3541779"/>
          </a:xfrm>
          <a:prstGeom prst="rect">
            <a:avLst/>
          </a:prstGeom>
          <a:noFill/>
          <a:effectLst>
            <a:glow>
              <a:schemeClr val="accent1"/>
            </a:glow>
            <a:outerShdw blurRad="50800" dir="3960000" sx="1000" sy="1000" algn="ctr" rotWithShape="0">
              <a:srgbClr val="000000"/>
            </a:outerShdw>
            <a:reflection blurRad="165100" stA="0" endPos="67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1876969-2260-21B0-F329-DD78A50B063A}"/>
              </a:ext>
            </a:extLst>
          </p:cNvPr>
          <p:cNvSpPr txBox="1"/>
          <p:nvPr/>
        </p:nvSpPr>
        <p:spPr>
          <a:xfrm>
            <a:off x="-372922" y="5951414"/>
            <a:ext cx="6759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 "/>
              </a:rPr>
              <a:t>Imagen 2: persona 1 hablando, persona 2 escuchando </a:t>
            </a:r>
            <a:br>
              <a:rPr lang="es-ES" sz="1200" dirty="0">
                <a:latin typeface="Arial "/>
              </a:rPr>
            </a:br>
            <a:br>
              <a:rPr lang="es-ES" sz="1200" dirty="0">
                <a:latin typeface="Arial "/>
              </a:rPr>
            </a:br>
            <a:r>
              <a:rPr lang="es-ES" sz="1200" dirty="0">
                <a:latin typeface="Arial "/>
              </a:rPr>
              <a:t>linkografía: https://wwwhatsnew.com/2020/09/07/un-algoritmo-para-detectar-alzheimer-escuchando-la-voz/</a:t>
            </a:r>
            <a:endParaRPr lang="es-PE" sz="1200" dirty="0">
              <a:latin typeface="Arial 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3ECB7DA-F2B9-3F6C-60DD-8EA1F1CF95F5}"/>
              </a:ext>
            </a:extLst>
          </p:cNvPr>
          <p:cNvSpPr txBox="1"/>
          <p:nvPr/>
        </p:nvSpPr>
        <p:spPr>
          <a:xfrm>
            <a:off x="7795055" y="5911722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Objetivos:</a:t>
            </a:r>
          </a:p>
          <a:p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explicar ¿Cuales son las partes del oído?</a:t>
            </a:r>
            <a:b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enseñar ¿Como funciona el oído?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!!Picture 14" descr="Signo Oído Humano. Icono De Estilo Plano En El Fondo Transparente  Ilustraciones Svg, Vectoriales, Clip Art Vectorizado Libre De Derechos.  Image 52184020.">
            <a:extLst>
              <a:ext uri="{FF2B5EF4-FFF2-40B4-BE49-F238E27FC236}">
                <a16:creationId xmlns:a16="http://schemas.microsoft.com/office/drawing/2014/main" id="{4B805381-2B49-1505-6DDA-17049D811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5228" y1="58559" x2="35657" y2="56565"/>
                        <a14:foregroundMark x1="33482" y1="66667" x2="34005" y2="64235"/>
                        <a14:foregroundMark x1="29870" y1="42354" x2="25000" y2="42667"/>
                        <a14:foregroundMark x1="35376" y1="42000" x2="34304" y2="42069"/>
                        <a14:foregroundMark x1="67353" y1="33333" x2="67435" y2="33560"/>
                        <a14:foregroundMark x1="67193" y1="32889" x2="67353" y2="33333"/>
                        <a14:foregroundMark x1="67032" y1="32444" x2="67193" y2="32889"/>
                        <a14:foregroundMark x1="66551" y1="31111" x2="67032" y2="32444"/>
                        <a14:foregroundMark x1="66071" y1="29778" x2="66551" y2="31111"/>
                        <a14:foregroundMark x1="77748" y1="45778" x2="77553" y2="44754"/>
                        <a14:foregroundMark x1="78256" y1="48444" x2="78002" y2="47111"/>
                        <a14:foregroundMark x1="78360" y1="48988" x2="78256" y2="48444"/>
                        <a14:foregroundMark x1="79018" y1="52444" x2="78569" y2="50085"/>
                        <a14:foregroundMark x1="86725" y1="39382" x2="87054" y2="40000"/>
                        <a14:foregroundMark x1="75000" y1="17333" x2="76505" y2="20162"/>
                        <a14:foregroundMark x1="86464" y1="44696" x2="85268" y2="54222"/>
                        <a14:foregroundMark x1="87054" y1="40000" x2="86504" y2="44376"/>
                        <a14:foregroundMark x1="80804" y1="22222" x2="85714" y2="30222"/>
                        <a14:foregroundMark x1="78125" y1="32444" x2="80357" y2="37333"/>
                        <a14:foregroundMark x1="80804" y1="37333" x2="81250" y2="39111"/>
                        <a14:foregroundMark x1="81250" y1="36000" x2="81250" y2="38667"/>
                        <a14:foregroundMark x1="78125" y1="47111" x2="78125" y2="48444"/>
                        <a14:foregroundMark x1="70982" y1="43111" x2="70536" y2="44444"/>
                        <a14:foregroundMark x1="79241" y1="47111" x2="78571" y2="48000"/>
                        <a14:foregroundMark x1="79375" y1="47111" x2="79018" y2="48889"/>
                        <a14:foregroundMark x1="73214" y1="17333" x2="78125" y2="21333"/>
                        <a14:foregroundMark x1="72768" y1="24889" x2="76786" y2="28444"/>
                        <a14:foregroundMark x1="74554" y1="28444" x2="76339" y2="30222"/>
                        <a14:foregroundMark x1="80804" y1="40444" x2="79464" y2="47111"/>
                        <a14:backgroundMark x1="31696" y1="46222" x2="35714" y2="48000"/>
                        <a14:backgroundMark x1="33482" y1="44000" x2="37054" y2="45778"/>
                        <a14:backgroundMark x1="37500" y1="48000" x2="38393" y2="51556"/>
                        <a14:backgroundMark x1="36607" y1="52000" x2="35268" y2="52889"/>
                        <a14:backgroundMark x1="35268" y1="54222" x2="37500" y2="52444"/>
                        <a14:backgroundMark x1="36607" y1="42667" x2="38839" y2="47556"/>
                        <a14:backgroundMark x1="31696" y1="44000" x2="33482" y2="43556"/>
                        <a14:backgroundMark x1="33482" y1="43111" x2="32143" y2="43111"/>
                        <a14:backgroundMark x1="33929" y1="42667" x2="30804" y2="43556"/>
                        <a14:backgroundMark x1="34821" y1="43111" x2="35268" y2="43556"/>
                        <a14:backgroundMark x1="35714" y1="62222" x2="33036" y2="62222"/>
                        <a14:backgroundMark x1="35714" y1="62222" x2="34375" y2="63111"/>
                        <a14:backgroundMark x1="34821" y1="64000" x2="33482" y2="63111"/>
                        <a14:backgroundMark x1="36161" y1="61333" x2="34375" y2="61778"/>
                        <a14:backgroundMark x1="36161" y1="60889" x2="35268" y2="61333"/>
                        <a14:backgroundMark x1="36607" y1="60444" x2="34375" y2="60889"/>
                        <a14:backgroundMark x1="66071" y1="35111" x2="70089" y2="41778"/>
                        <a14:backgroundMark x1="66964" y1="33778" x2="67411" y2="34667"/>
                        <a14:backgroundMark x1="66518" y1="33333" x2="66518" y2="33333"/>
                        <a14:backgroundMark x1="66071" y1="32444" x2="66071" y2="32444"/>
                        <a14:backgroundMark x1="74554" y1="32889" x2="74554" y2="32889"/>
                        <a14:backgroundMark x1="74554" y1="32444" x2="74807" y2="33854"/>
                        <a14:backgroundMark x1="74554" y1="31556" x2="75446" y2="33333"/>
                        <a14:backgroundMark x1="83505" y1="38667" x2="84375" y2="40444"/>
                        <a14:backgroundMark x1="84821" y1="39556" x2="84821" y2="39111"/>
                        <a14:backgroundMark x1="70089" y1="43111" x2="70089" y2="43111"/>
                        <a14:backgroundMark x1="76339" y1="48000" x2="76549" y2="46538"/>
                        <a14:backgroundMark x1="77232" y1="46672" x2="77232" y2="47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4764" y="3164707"/>
            <a:ext cx="263119" cy="26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40878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D9D79A9-5EFD-2BBB-F05F-0F61471699B1}"/>
              </a:ext>
            </a:extLst>
          </p:cNvPr>
          <p:cNvSpPr/>
          <p:nvPr/>
        </p:nvSpPr>
        <p:spPr>
          <a:xfrm>
            <a:off x="10994065" y="53844"/>
            <a:ext cx="1197935" cy="1918960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1EA7E02-5B0A-8483-2936-11548976F991}"/>
              </a:ext>
            </a:extLst>
          </p:cNvPr>
          <p:cNvSpPr txBox="1"/>
          <p:nvPr/>
        </p:nvSpPr>
        <p:spPr>
          <a:xfrm>
            <a:off x="716812" y="351256"/>
            <a:ext cx="9258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latin typeface="Arial Black" panose="020B0A04020102020204" pitchFamily="34" charset="0"/>
              </a:rPr>
              <a:t>¿Cómo funciona el sentido auditivo?</a:t>
            </a:r>
            <a:endParaRPr lang="es-PE" sz="3600" dirty="0">
              <a:latin typeface="Arial Black" panose="020B0A040201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9F8F24C-40AC-7175-CFA5-E7830888E4EF}"/>
              </a:ext>
            </a:extLst>
          </p:cNvPr>
          <p:cNvSpPr txBox="1"/>
          <p:nvPr/>
        </p:nvSpPr>
        <p:spPr>
          <a:xfrm>
            <a:off x="109176" y="2967335"/>
            <a:ext cx="6305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effectLst/>
                <a:latin typeface="Arial "/>
                <a:cs typeface="Arial" panose="020B0604020202020204" pitchFamily="34" charset="0"/>
              </a:rPr>
              <a:t>El </a:t>
            </a:r>
            <a:r>
              <a:rPr lang="es-ES" dirty="0">
                <a:latin typeface="Arial "/>
                <a:cs typeface="Arial" panose="020B0604020202020204" pitchFamily="34" charset="0"/>
              </a:rPr>
              <a:t>Sonido </a:t>
            </a:r>
            <a:r>
              <a:rPr lang="es-ES" dirty="0">
                <a:effectLst/>
                <a:latin typeface="Arial "/>
                <a:cs typeface="Arial" panose="020B0604020202020204" pitchFamily="34" charset="0"/>
              </a:rPr>
              <a:t>viaja a través del canal auditivo hasta llegar al tímpano. El tímpano vibra con las ondas sonoras y transmite estas vibraciones a los huesecillos del oído medio. </a:t>
            </a:r>
            <a:endParaRPr lang="es-PE" dirty="0">
              <a:latin typeface="Arial 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8BC4D09-40A4-8B17-B060-EB7FACC6C656}"/>
              </a:ext>
            </a:extLst>
          </p:cNvPr>
          <p:cNvSpPr txBox="1"/>
          <p:nvPr/>
        </p:nvSpPr>
        <p:spPr>
          <a:xfrm>
            <a:off x="8135310" y="5372759"/>
            <a:ext cx="3679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 "/>
              </a:rPr>
              <a:t>Imagen 3: como funciona el oído</a:t>
            </a:r>
            <a:br>
              <a:rPr lang="es-ES" sz="1200" dirty="0">
                <a:latin typeface="Arial "/>
              </a:rPr>
            </a:br>
            <a:br>
              <a:rPr lang="es-ES" sz="1200" dirty="0">
                <a:latin typeface="Arial "/>
              </a:rPr>
            </a:br>
            <a:r>
              <a:rPr lang="es-ES" sz="1200" dirty="0">
                <a:latin typeface="Arial "/>
              </a:rPr>
              <a:t>linkografía :https://upload.wikimedia.org/wikipedia/commons/thumb/a/aa/Auditory_System_Animation.gif/800px-Auditory_System_Animation.gif</a:t>
            </a:r>
            <a:endParaRPr lang="es-PE" sz="1200" dirty="0">
              <a:latin typeface="Arial "/>
            </a:endParaRPr>
          </a:p>
        </p:txBody>
      </p:sp>
      <p:pic>
        <p:nvPicPr>
          <p:cNvPr id="1026" name="!!Picture 2" descr="Sistema auditivo - Wikipedia, la enciclopedia libre">
            <a:extLst>
              <a:ext uri="{FF2B5EF4-FFF2-40B4-BE49-F238E27FC236}">
                <a16:creationId xmlns:a16="http://schemas.microsoft.com/office/drawing/2014/main" id="{040B8AC6-5378-884C-6BA4-432AEC1CC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79340"/>
            <a:ext cx="5062140" cy="278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3809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Word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e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75232D-5021-5B98-1A7F-8FBE27B545B0}"/>
              </a:ext>
            </a:extLst>
          </p:cNvPr>
          <p:cNvSpPr/>
          <p:nvPr/>
        </p:nvSpPr>
        <p:spPr>
          <a:xfrm>
            <a:off x="742950" y="570815"/>
            <a:ext cx="1748459" cy="1873061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Elips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E5D191A-72B6-7B34-2263-2BFFB3B54960}"/>
              </a:ext>
            </a:extLst>
          </p:cNvPr>
          <p:cNvSpPr/>
          <p:nvPr/>
        </p:nvSpPr>
        <p:spPr>
          <a:xfrm>
            <a:off x="11012557" y="0"/>
            <a:ext cx="1179443" cy="1921565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D2D6885-2BD6-04F5-37D9-AE965125A148}"/>
              </a:ext>
            </a:extLst>
          </p:cNvPr>
          <p:cNvSpPr txBox="1"/>
          <p:nvPr/>
        </p:nvSpPr>
        <p:spPr>
          <a:xfrm>
            <a:off x="3543300" y="24765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600" dirty="0">
                <a:latin typeface="Arial Black" panose="020B0A04020102020204" pitchFamily="34" charset="0"/>
              </a:rPr>
              <a:t>Anatomía del oído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C8D4220-1767-BF52-82EE-B899D26362E7}"/>
              </a:ext>
            </a:extLst>
          </p:cNvPr>
          <p:cNvSpPr txBox="1"/>
          <p:nvPr/>
        </p:nvSpPr>
        <p:spPr>
          <a:xfrm>
            <a:off x="742950" y="2443876"/>
            <a:ext cx="56007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 "/>
              </a:rPr>
              <a:t>El oído está formado por tres partes principales: el oído externo, el oído medio y el oído interno.</a:t>
            </a:r>
            <a:br>
              <a:rPr lang="es-ES" dirty="0">
                <a:latin typeface="Arial "/>
              </a:rPr>
            </a:br>
            <a:br>
              <a:rPr lang="es-ES" dirty="0">
                <a:latin typeface="Arial "/>
              </a:rPr>
            </a:br>
            <a:r>
              <a:rPr lang="es-ES" dirty="0">
                <a:latin typeface="Arial "/>
              </a:rPr>
              <a:t>El oído externo está compuesto por la oreja y el conducto auditivo externo, El oído medio, a su vez, está formado por el tímpano y una serie de huesecillos, Finalmente, el oído interno contiene el órgano de Corti, que convierte las vibraciones sonoras en señales eléctricas.</a:t>
            </a:r>
            <a:endParaRPr lang="es-PE" dirty="0">
              <a:latin typeface="Arial "/>
            </a:endParaRPr>
          </a:p>
        </p:txBody>
      </p:sp>
      <p:pic>
        <p:nvPicPr>
          <p:cNvPr id="2050" name="!!Picture 2" descr="Sentido del Oído - Información, funcionamiento y anatomía">
            <a:extLst>
              <a:ext uri="{FF2B5EF4-FFF2-40B4-BE49-F238E27FC236}">
                <a16:creationId xmlns:a16="http://schemas.microsoft.com/office/drawing/2014/main" id="{D0557380-0797-AD72-3B71-81D30C18C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1828800"/>
            <a:ext cx="5334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FB7A1E1-004C-9192-0880-4D94E22D99C6}"/>
              </a:ext>
            </a:extLst>
          </p:cNvPr>
          <p:cNvSpPr txBox="1"/>
          <p:nvPr/>
        </p:nvSpPr>
        <p:spPr>
          <a:xfrm>
            <a:off x="7181850" y="5317688"/>
            <a:ext cx="40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Imagen 4: las partes del oído</a:t>
            </a:r>
            <a:b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linkografía: https://concepto.de/sentido-del-oido/</a:t>
            </a:r>
            <a:endParaRPr lang="es-P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1889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Word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BE52012-8B4A-598D-FA3F-E59176D7113D}"/>
              </a:ext>
            </a:extLst>
          </p:cNvPr>
          <p:cNvSpPr/>
          <p:nvPr/>
        </p:nvSpPr>
        <p:spPr>
          <a:xfrm>
            <a:off x="10969983" y="42955"/>
            <a:ext cx="1222017" cy="1799097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BAFEC35-1CE0-6F78-9DAC-F74512C589B8}"/>
              </a:ext>
            </a:extLst>
          </p:cNvPr>
          <p:cNvSpPr txBox="1"/>
          <p:nvPr/>
        </p:nvSpPr>
        <p:spPr>
          <a:xfrm>
            <a:off x="3697693" y="270688"/>
            <a:ext cx="47966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3600" b="1" dirty="0">
                <a:effectLst/>
                <a:latin typeface="Arial Black" panose="020B0A04020102020204" pitchFamily="34" charset="0"/>
              </a:rPr>
              <a:t>Fisiología del oído</a:t>
            </a:r>
            <a:endParaRPr lang="es-PE" sz="3600" b="1" dirty="0">
              <a:latin typeface="Arial Black" panose="020B0A040201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397BE5C-8D64-B5CA-AA25-AC9AFB3A71B0}"/>
              </a:ext>
            </a:extLst>
          </p:cNvPr>
          <p:cNvSpPr txBox="1"/>
          <p:nvPr/>
        </p:nvSpPr>
        <p:spPr>
          <a:xfrm>
            <a:off x="649693" y="2191209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s-ES" b="0" i="0" dirty="0">
              <a:effectLst/>
              <a:latin typeface="Arial "/>
            </a:endParaRPr>
          </a:p>
          <a:p>
            <a:pPr marL="342900" indent="-342900" algn="l">
              <a:buFont typeface="+mj-lt"/>
              <a:buAutoNum type="arabicPeriod"/>
            </a:pPr>
            <a:r>
              <a:rPr lang="es-ES" dirty="0">
                <a:latin typeface="Arial "/>
              </a:rPr>
              <a:t>Oído </a:t>
            </a:r>
            <a:r>
              <a:rPr lang="es-ES" b="0" i="0" dirty="0">
                <a:effectLst/>
                <a:latin typeface="Arial "/>
              </a:rPr>
              <a:t>externo: </a:t>
            </a:r>
            <a:r>
              <a:rPr lang="es-ES" dirty="0">
                <a:latin typeface="Arial "/>
              </a:rPr>
              <a:t> E</a:t>
            </a:r>
            <a:r>
              <a:rPr lang="es-ES" b="0" i="0" dirty="0">
                <a:effectLst/>
                <a:latin typeface="Arial "/>
              </a:rPr>
              <a:t>l sonido entra a través del canal auditivo y hace vibrar el tímpano.</a:t>
            </a:r>
          </a:p>
          <a:p>
            <a:pPr marL="342900" indent="-342900" algn="l">
              <a:buFont typeface="+mj-lt"/>
              <a:buAutoNum type="arabicPeriod"/>
            </a:pPr>
            <a:endParaRPr lang="es-ES" b="0" i="0" dirty="0">
              <a:effectLst/>
              <a:latin typeface="Arial 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dirty="0">
                <a:latin typeface="Arial "/>
              </a:rPr>
              <a:t>O</a:t>
            </a:r>
            <a:r>
              <a:rPr lang="es-ES" b="0" i="0" dirty="0">
                <a:effectLst/>
                <a:latin typeface="Arial "/>
              </a:rPr>
              <a:t>ído medio: amplifica estas vibraciones y las transmite al oído interno</a:t>
            </a:r>
          </a:p>
          <a:p>
            <a:pPr marL="342900" indent="-342900">
              <a:buFont typeface="+mj-lt"/>
              <a:buAutoNum type="arabicPeriod"/>
            </a:pPr>
            <a:endParaRPr lang="es-ES" dirty="0">
              <a:latin typeface="Arial 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b="0" i="0" dirty="0">
                <a:effectLst/>
                <a:latin typeface="Arial "/>
              </a:rPr>
              <a:t>oído interno: Las vibraciones se convierten en señales eléctricas que son enviadas al cerebro</a:t>
            </a:r>
          </a:p>
          <a:p>
            <a:endParaRPr lang="es-ES" b="0" i="0" dirty="0">
              <a:effectLst/>
              <a:latin typeface="Arial 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7CCAE4-30C9-5B1C-E023-4537F7A55A2A}"/>
              </a:ext>
            </a:extLst>
          </p:cNvPr>
          <p:cNvSpPr txBox="1"/>
          <p:nvPr/>
        </p:nvSpPr>
        <p:spPr>
          <a:xfrm>
            <a:off x="7554961" y="5728075"/>
            <a:ext cx="4810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Arial "/>
              </a:rPr>
              <a:t>Imagen 5: el Oído</a:t>
            </a:r>
          </a:p>
          <a:p>
            <a:br>
              <a:rPr lang="es-ES" sz="1200" dirty="0">
                <a:latin typeface="Arial "/>
              </a:rPr>
            </a:br>
            <a:r>
              <a:rPr lang="es-ES" sz="1200" dirty="0">
                <a:latin typeface="Arial "/>
              </a:rPr>
              <a:t>link: https://centroauditivoestaire.com/blog/salud/partes-del-oido-interno.php</a:t>
            </a:r>
          </a:p>
        </p:txBody>
      </p:sp>
      <p:pic>
        <p:nvPicPr>
          <p:cNvPr id="2052" name="!!Picture 2" descr="▷ Las Partes del OÍDO Interno | Centro Auditivo Estaire">
            <a:extLst>
              <a:ext uri="{FF2B5EF4-FFF2-40B4-BE49-F238E27FC236}">
                <a16:creationId xmlns:a16="http://schemas.microsoft.com/office/drawing/2014/main" id="{EEB2C327-1675-9AE6-86C6-51A9F1941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693" y="1998823"/>
            <a:ext cx="5370396" cy="357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4951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BE52012-8B4A-598D-FA3F-E59176D7113D}"/>
              </a:ext>
            </a:extLst>
          </p:cNvPr>
          <p:cNvSpPr/>
          <p:nvPr/>
        </p:nvSpPr>
        <p:spPr>
          <a:xfrm>
            <a:off x="10969983" y="42955"/>
            <a:ext cx="1222017" cy="1799097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397BE5C-8D64-B5CA-AA25-AC9AFB3A71B0}"/>
              </a:ext>
            </a:extLst>
          </p:cNvPr>
          <p:cNvSpPr txBox="1"/>
          <p:nvPr/>
        </p:nvSpPr>
        <p:spPr>
          <a:xfrm>
            <a:off x="1491036" y="2032183"/>
            <a:ext cx="920992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dirty="0">
                <a:latin typeface="Arial "/>
              </a:rPr>
              <a:t>Las partes del Oído son: Oído externo, Oído medio y Oído interno</a:t>
            </a:r>
          </a:p>
          <a:p>
            <a:pPr marL="342900" indent="-342900">
              <a:buFont typeface="+mj-lt"/>
              <a:buAutoNum type="arabicPeriod"/>
            </a:pPr>
            <a:endParaRPr lang="es-ES" dirty="0">
              <a:latin typeface="Arial "/>
            </a:endParaRPr>
          </a:p>
          <a:p>
            <a:pPr marL="342900" indent="-342900">
              <a:buFont typeface="+mj-lt"/>
              <a:buAutoNum type="arabicPeriod"/>
            </a:pPr>
            <a:r>
              <a:rPr lang="es-ES" b="0" i="0" dirty="0">
                <a:solidFill>
                  <a:srgbClr val="202124"/>
                </a:solidFill>
                <a:effectLst/>
                <a:latin typeface="Arial "/>
              </a:rPr>
              <a:t>Las ondas sonoras entran al </a:t>
            </a:r>
            <a:r>
              <a:rPr lang="es-ES" b="0" i="0" dirty="0">
                <a:solidFill>
                  <a:srgbClr val="040C28"/>
                </a:solidFill>
                <a:effectLst/>
                <a:latin typeface="Arial "/>
              </a:rPr>
              <a:t>oído</a:t>
            </a:r>
            <a:r>
              <a:rPr lang="es-ES" b="0" i="0" dirty="0">
                <a:solidFill>
                  <a:srgbClr val="202124"/>
                </a:solidFill>
                <a:effectLst/>
                <a:latin typeface="Arial "/>
              </a:rPr>
              <a:t> externo a través de un pasaje estrecho “conducto auditivo” que llega al tímpano. El movimiento de las ondas sonoras hace que el tímpano vibre y transmita estas vibraciones a tres huesecillos diminutos del </a:t>
            </a:r>
            <a:r>
              <a:rPr lang="es-ES" b="0" i="0" dirty="0">
                <a:solidFill>
                  <a:srgbClr val="040C28"/>
                </a:solidFill>
                <a:effectLst/>
                <a:latin typeface="Arial "/>
              </a:rPr>
              <a:t>oído</a:t>
            </a:r>
            <a:r>
              <a:rPr lang="es-ES" b="0" i="0" dirty="0">
                <a:solidFill>
                  <a:srgbClr val="202124"/>
                </a:solidFill>
                <a:effectLst/>
                <a:latin typeface="Arial "/>
              </a:rPr>
              <a:t> medio.</a:t>
            </a:r>
            <a:endParaRPr lang="es-PE" dirty="0">
              <a:latin typeface="Arial "/>
            </a:endParaRPr>
          </a:p>
          <a:p>
            <a:endParaRPr lang="es-ES" b="0" i="0" dirty="0">
              <a:effectLst/>
              <a:latin typeface="Arial 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5217373-3127-D5DB-BCCB-2E58270E835B}"/>
              </a:ext>
            </a:extLst>
          </p:cNvPr>
          <p:cNvSpPr txBox="1"/>
          <p:nvPr/>
        </p:nvSpPr>
        <p:spPr>
          <a:xfrm>
            <a:off x="4568685" y="456937"/>
            <a:ext cx="30546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dirty="0">
                <a:latin typeface="Arial Black" panose="020B0A04020102020204" pitchFamily="34" charset="0"/>
              </a:rPr>
              <a:t>Conclusión </a:t>
            </a:r>
            <a:endParaRPr lang="es-PE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5623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Word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BE52012-8B4A-598D-FA3F-E59176D7113D}"/>
              </a:ext>
            </a:extLst>
          </p:cNvPr>
          <p:cNvSpPr/>
          <p:nvPr/>
        </p:nvSpPr>
        <p:spPr>
          <a:xfrm>
            <a:off x="10969983" y="42955"/>
            <a:ext cx="1222017" cy="1799097"/>
          </a:xfrm>
          <a:prstGeom prst="ellipse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206FE3E-C642-6FF3-303B-42E6D99AFE8E}"/>
              </a:ext>
            </a:extLst>
          </p:cNvPr>
          <p:cNvSpPr txBox="1"/>
          <p:nvPr/>
        </p:nvSpPr>
        <p:spPr>
          <a:xfrm>
            <a:off x="463826" y="2438400"/>
            <a:ext cx="114631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Link 1: </a:t>
            </a:r>
            <a:r>
              <a:rPr lang="es-ES" dirty="0">
                <a:hlinkClick r:id="rId2"/>
              </a:rPr>
              <a:t>https://www.stanfordchildrens.org/es/topic/default?id=anatomaylafisiologadelodo-90-P05132</a:t>
            </a:r>
            <a:br>
              <a:rPr lang="es-ES" dirty="0"/>
            </a:br>
            <a:r>
              <a:rPr lang="es-ES" dirty="0"/>
              <a:t>link 2: </a:t>
            </a:r>
            <a:r>
              <a:rPr lang="es-ES" dirty="0">
                <a:hlinkClick r:id="rId3"/>
              </a:rPr>
              <a:t>https://myhealth.ucsd.edu/Spanish/RelatedItems/90,P05132</a:t>
            </a:r>
            <a:endParaRPr lang="es-ES" dirty="0"/>
          </a:p>
          <a:p>
            <a:r>
              <a:rPr lang="es-PE" dirty="0"/>
              <a:t>Link 3: </a:t>
            </a:r>
            <a:r>
              <a:rPr lang="es-PE" dirty="0">
                <a:hlinkClick r:id="rId4"/>
              </a:rPr>
              <a:t>https://www.nidcd.nih.gov/es/espanol/como-oimos</a:t>
            </a:r>
            <a:endParaRPr lang="es-PE" dirty="0"/>
          </a:p>
          <a:p>
            <a:endParaRPr lang="es-PE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BD6B6CC2-3CBB-C486-8EF3-480AE2F8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9708" y="378377"/>
            <a:ext cx="3932583" cy="1325563"/>
          </a:xfrm>
        </p:spPr>
        <p:txBody>
          <a:bodyPr>
            <a:normAutofit/>
          </a:bodyPr>
          <a:lstStyle/>
          <a:p>
            <a:r>
              <a:rPr lang="es-ES" sz="3600" dirty="0">
                <a:latin typeface="Arial Black" panose="020B0A04020102020204" pitchFamily="34" charset="0"/>
              </a:rPr>
              <a:t>Linkografía:</a:t>
            </a:r>
            <a:endParaRPr lang="es-PE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5610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750">
        <p159:morph option="byWor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235</TotalTime>
  <Words>515</Words>
  <Application>Microsoft Office PowerPoint</Application>
  <PresentationFormat>Panorámica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Arial 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Linkografía: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6</cp:revision>
  <dcterms:created xsi:type="dcterms:W3CDTF">2023-07-08T15:21:48Z</dcterms:created>
  <dcterms:modified xsi:type="dcterms:W3CDTF">2023-07-12T00:56:53Z</dcterms:modified>
</cp:coreProperties>
</file>