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9"/>
  </p:notesMasterIdLst>
  <p:sldIdLst>
    <p:sldId id="256" r:id="rId2"/>
    <p:sldId id="363" r:id="rId3"/>
    <p:sldId id="364" r:id="rId4"/>
    <p:sldId id="365" r:id="rId5"/>
    <p:sldId id="370" r:id="rId6"/>
    <p:sldId id="367" r:id="rId7"/>
    <p:sldId id="3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0000"/>
    <a:srgbClr val="B1F2F9"/>
    <a:srgbClr val="66CCFF"/>
    <a:srgbClr val="66FFFF"/>
    <a:srgbClr val="F8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2F60-9E21-49CB-87D2-9E8AC38D46DF}" type="datetimeFigureOut">
              <a:rPr lang="es-PE" smtClean="0"/>
              <a:t>17/11/2021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C924-DFC6-4483-A677-385A3B4A4E1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3564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979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91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69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2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6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F2AB25-1AEF-4758-AF24-334C6D7573D0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alidad Virtual Degradado Simple Disfrutar De Material Fondo | Realidad  virtual, Imágenes de fondo, Diseño banner">
            <a:extLst>
              <a:ext uri="{FF2B5EF4-FFF2-40B4-BE49-F238E27FC236}">
                <a16:creationId xmlns:a16="http://schemas.microsoft.com/office/drawing/2014/main" id="{E2AF1FC1-B403-4708-8463-5886DC7E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1784" y="950933"/>
            <a:ext cx="4951487" cy="164260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anose="020B0806030902050204" pitchFamily="34" charset="0"/>
                <a:ea typeface="+mn-ea"/>
                <a:cs typeface="+mn-cs"/>
              </a:rPr>
              <a:t>DIVERGENTE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063" y="3365294"/>
            <a:ext cx="6085451" cy="1963369"/>
          </a:xfrm>
        </p:spPr>
        <p:txBody>
          <a:bodyPr>
            <a:normAutofit/>
          </a:bodyPr>
          <a:lstStyle/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AUTOR: Veronica Roth</a:t>
            </a: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GRADO Y SECCIÓN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 2 “B”</a:t>
            </a:r>
            <a:endParaRPr lang="es-PE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ALUMNO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s-PE" sz="24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Jose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Antonio Perales</a:t>
            </a:r>
            <a:endParaRPr lang="es-PE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ÁREA: 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Comunicación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B9626-05F2-4327-A104-4C3A70E705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68" y="465137"/>
            <a:ext cx="1323248" cy="21283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B7ACA6-D188-46E9-A880-8A88155D9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857" y="569831"/>
            <a:ext cx="4156802" cy="5903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63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C0D643-6AE8-44AB-92F9-80EF9DA5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60"/>
            <a:ext cx="12192000" cy="682733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54C69C0-DB12-42BE-8F6F-0163E5583593}"/>
              </a:ext>
            </a:extLst>
          </p:cNvPr>
          <p:cNvSpPr/>
          <p:nvPr/>
        </p:nvSpPr>
        <p:spPr>
          <a:xfrm>
            <a:off x="3198636" y="316707"/>
            <a:ext cx="6014339" cy="839997"/>
          </a:xfrm>
          <a:prstGeom prst="rect">
            <a:avLst/>
          </a:prstGeom>
          <a:solidFill>
            <a:srgbClr val="C000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PERSONAJES PRINCIPALES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3D1DA58-CEBA-405D-A53F-19DD775D1279}"/>
              </a:ext>
            </a:extLst>
          </p:cNvPr>
          <p:cNvSpPr/>
          <p:nvPr/>
        </p:nvSpPr>
        <p:spPr>
          <a:xfrm>
            <a:off x="6230827" y="3515825"/>
            <a:ext cx="2457477" cy="2838958"/>
          </a:xfrm>
          <a:prstGeom prst="rect">
            <a:avLst/>
          </a:prstGeom>
          <a:solidFill>
            <a:srgbClr val="0000CC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Instructor de la Osadía, Tiene el deseo de eliminar a Beatrice y a </a:t>
            </a:r>
            <a:r>
              <a:rPr lang="es-MX" sz="1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Tobias</a:t>
            </a:r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. 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0CEF239-C8FA-4B56-8985-ABB67E09F514}"/>
              </a:ext>
            </a:extLst>
          </p:cNvPr>
          <p:cNvSpPr/>
          <p:nvPr/>
        </p:nvSpPr>
        <p:spPr>
          <a:xfrm>
            <a:off x="9174759" y="3515824"/>
            <a:ext cx="2457477" cy="2838957"/>
          </a:xfrm>
          <a:prstGeom prst="rect">
            <a:avLst/>
          </a:prstGeom>
          <a:solidFill>
            <a:srgbClr val="7030A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Líder de la Erudición, A su cargo estará el ataque hacia la abnegación y desea eliminar a los divergentes.  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833B0C2-EE21-4BE4-8454-31BE9C8B52A6}"/>
              </a:ext>
            </a:extLst>
          </p:cNvPr>
          <p:cNvSpPr/>
          <p:nvPr/>
        </p:nvSpPr>
        <p:spPr>
          <a:xfrm>
            <a:off x="485257" y="3441913"/>
            <a:ext cx="2449726" cy="2912872"/>
          </a:xfrm>
          <a:prstGeom prst="rect">
            <a:avLst/>
          </a:prstGeom>
          <a:solidFill>
            <a:srgbClr val="FF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Protagonista de la historia, tiene 16 años, Fue educada como abnegado. su hermano se llama Caleb y es divergente motivo que la lleva a ser perseguida.  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93F4099-2F14-4F9F-9172-B159D39DC758}"/>
              </a:ext>
            </a:extLst>
          </p:cNvPr>
          <p:cNvSpPr/>
          <p:nvPr/>
        </p:nvSpPr>
        <p:spPr>
          <a:xfrm>
            <a:off x="3358042" y="3442863"/>
            <a:ext cx="2449726" cy="2911921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Es más conocido como cuatro porque tiene 4 miedos considerado algo increíble. Muestra sentimientos por Beatrice.  El nació en Abnegación pero posteriormente se trasfiere a Osadía y conoce a Beatrice.  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3B5D261-3FC4-4BF6-8761-994A4B0E2EE7}"/>
              </a:ext>
            </a:extLst>
          </p:cNvPr>
          <p:cNvCxnSpPr>
            <a:cxnSpLocks/>
          </p:cNvCxnSpPr>
          <p:nvPr/>
        </p:nvCxnSpPr>
        <p:spPr>
          <a:xfrm>
            <a:off x="1710120" y="1665065"/>
            <a:ext cx="9513" cy="47244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CBB0DFB-9598-4D58-8407-DA4924095B49}"/>
              </a:ext>
            </a:extLst>
          </p:cNvPr>
          <p:cNvCxnSpPr/>
          <p:nvPr/>
        </p:nvCxnSpPr>
        <p:spPr>
          <a:xfrm>
            <a:off x="4737339" y="1684989"/>
            <a:ext cx="0" cy="434224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919B455-761A-4AD6-B4A5-4497B89B9082}"/>
              </a:ext>
            </a:extLst>
          </p:cNvPr>
          <p:cNvCxnSpPr>
            <a:cxnSpLocks/>
          </p:cNvCxnSpPr>
          <p:nvPr/>
        </p:nvCxnSpPr>
        <p:spPr>
          <a:xfrm>
            <a:off x="7380653" y="1729842"/>
            <a:ext cx="0" cy="35972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69E46C8-9201-48CE-8DF3-940A9347EB11}"/>
              </a:ext>
            </a:extLst>
          </p:cNvPr>
          <p:cNvCxnSpPr>
            <a:cxnSpLocks/>
          </p:cNvCxnSpPr>
          <p:nvPr/>
        </p:nvCxnSpPr>
        <p:spPr>
          <a:xfrm>
            <a:off x="10403498" y="1684989"/>
            <a:ext cx="0" cy="479077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8AD82C1-4F64-47E7-ACAA-E262F771AAB3}"/>
              </a:ext>
            </a:extLst>
          </p:cNvPr>
          <p:cNvGrpSpPr/>
          <p:nvPr/>
        </p:nvGrpSpPr>
        <p:grpSpPr>
          <a:xfrm>
            <a:off x="1719633" y="1178148"/>
            <a:ext cx="8683865" cy="515412"/>
            <a:chOff x="1743064" y="1626037"/>
            <a:chExt cx="8550628" cy="515414"/>
          </a:xfrm>
        </p:grpSpPr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9C1A4538-3FF2-43CD-B5C0-F11D20EE9EEE}"/>
                </a:ext>
              </a:extLst>
            </p:cNvPr>
            <p:cNvCxnSpPr>
              <a:cxnSpLocks/>
            </p:cNvCxnSpPr>
            <p:nvPr/>
          </p:nvCxnSpPr>
          <p:spPr>
            <a:xfrm>
              <a:off x="6029544" y="1626037"/>
              <a:ext cx="0" cy="47719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509CD0CF-691B-4741-895F-5ACFC11EA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3064" y="2141450"/>
              <a:ext cx="8550628" cy="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E5E6EFB-B488-4A6A-8D5E-F3D0F2E9C6A8}"/>
              </a:ext>
            </a:extLst>
          </p:cNvPr>
          <p:cNvSpPr/>
          <p:nvPr/>
        </p:nvSpPr>
        <p:spPr>
          <a:xfrm>
            <a:off x="485257" y="2119213"/>
            <a:ext cx="2449726" cy="621365"/>
          </a:xfrm>
          <a:prstGeom prst="rect">
            <a:avLst/>
          </a:prstGeom>
          <a:solidFill>
            <a:srgbClr val="FF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BEATRICE 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B61EC10-A846-48EE-BF06-E0CFCCA448D0}"/>
              </a:ext>
            </a:extLst>
          </p:cNvPr>
          <p:cNvSpPr/>
          <p:nvPr/>
        </p:nvSpPr>
        <p:spPr>
          <a:xfrm>
            <a:off x="3512033" y="2148862"/>
            <a:ext cx="2449726" cy="651567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TOBIAS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8D2D322-8219-4794-97C8-C729AE8A4B95}"/>
              </a:ext>
            </a:extLst>
          </p:cNvPr>
          <p:cNvSpPr/>
          <p:nvPr/>
        </p:nvSpPr>
        <p:spPr>
          <a:xfrm>
            <a:off x="6175034" y="2148863"/>
            <a:ext cx="2457477" cy="681216"/>
          </a:xfrm>
          <a:prstGeom prst="rect">
            <a:avLst/>
          </a:prstGeom>
          <a:solidFill>
            <a:srgbClr val="0000CC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ERIC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F4EBFCA-B4AD-4399-8E15-91B78FDDFFA0}"/>
              </a:ext>
            </a:extLst>
          </p:cNvPr>
          <p:cNvSpPr/>
          <p:nvPr/>
        </p:nvSpPr>
        <p:spPr>
          <a:xfrm>
            <a:off x="9180609" y="2142387"/>
            <a:ext cx="2457477" cy="720852"/>
          </a:xfrm>
          <a:prstGeom prst="rect">
            <a:avLst/>
          </a:prstGeom>
          <a:solidFill>
            <a:srgbClr val="7030A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JEANINE 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8B85031-4255-4F81-80FB-CA39AC9561C0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710120" y="2740578"/>
            <a:ext cx="0" cy="701335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DEBF6B2-3780-4FE5-9510-D7160040D207}"/>
              </a:ext>
            </a:extLst>
          </p:cNvPr>
          <p:cNvCxnSpPr>
            <a:cxnSpLocks/>
          </p:cNvCxnSpPr>
          <p:nvPr/>
        </p:nvCxnSpPr>
        <p:spPr>
          <a:xfrm>
            <a:off x="4737339" y="2830079"/>
            <a:ext cx="0" cy="612784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ACB2F6AD-0319-4770-91A2-2B5D716A1F07}"/>
              </a:ext>
            </a:extLst>
          </p:cNvPr>
          <p:cNvCxnSpPr>
            <a:cxnSpLocks/>
          </p:cNvCxnSpPr>
          <p:nvPr/>
        </p:nvCxnSpPr>
        <p:spPr>
          <a:xfrm>
            <a:off x="7380653" y="2872967"/>
            <a:ext cx="0" cy="594075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BE375A2-6601-413A-B429-A9C3D0A3C172}"/>
              </a:ext>
            </a:extLst>
          </p:cNvPr>
          <p:cNvCxnSpPr>
            <a:cxnSpLocks/>
          </p:cNvCxnSpPr>
          <p:nvPr/>
        </p:nvCxnSpPr>
        <p:spPr>
          <a:xfrm flipH="1">
            <a:off x="10403498" y="2897027"/>
            <a:ext cx="2" cy="579886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96BDBC-4AAE-4E9F-B401-08C7F21C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ángulo redondeado 8">
            <a:extLst>
              <a:ext uri="{FF2B5EF4-FFF2-40B4-BE49-F238E27FC236}">
                <a16:creationId xmlns:a16="http://schemas.microsoft.com/office/drawing/2014/main" id="{60A6D3A0-9B0A-49C1-8D27-0F02E610D985}"/>
              </a:ext>
            </a:extLst>
          </p:cNvPr>
          <p:cNvSpPr/>
          <p:nvPr/>
        </p:nvSpPr>
        <p:spPr>
          <a:xfrm>
            <a:off x="281053" y="410380"/>
            <a:ext cx="3716432" cy="2332819"/>
          </a:xfrm>
          <a:prstGeom prst="roundRect">
            <a:avLst>
              <a:gd name="adj" fmla="val 14249"/>
            </a:avLst>
          </a:prstGeom>
          <a:solidFill>
            <a:srgbClr val="FF33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Caleb Prior</a:t>
            </a:r>
          </a:p>
          <a:p>
            <a:pPr algn="just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Hermana de Beatrice Prior , participa en la ceremonia de elección y selecciona la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Erudicción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y le gustaba leer libros en su habitación de manera secreta. </a:t>
            </a: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3" name="Rectángulo redondeado 10">
            <a:extLst>
              <a:ext uri="{FF2B5EF4-FFF2-40B4-BE49-F238E27FC236}">
                <a16:creationId xmlns:a16="http://schemas.microsoft.com/office/drawing/2014/main" id="{3EB0E691-6BAC-481D-B994-33EF4B8404DF}"/>
              </a:ext>
            </a:extLst>
          </p:cNvPr>
          <p:cNvSpPr/>
          <p:nvPr/>
        </p:nvSpPr>
        <p:spPr>
          <a:xfrm>
            <a:off x="7929668" y="4455580"/>
            <a:ext cx="3631695" cy="2176998"/>
          </a:xfrm>
          <a:prstGeom prst="roundRect">
            <a:avLst>
              <a:gd name="adj" fmla="val 10409"/>
            </a:avLst>
          </a:prstGeom>
          <a:solidFill>
            <a:srgbClr val="0066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Tori</a:t>
            </a:r>
            <a:endParaRPr lang="es-MX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Pertenece a la Osadía. Es la encargada de aplicar la prueba de aptitud y le dice a Beatrice que es divergente y le aconseja que no cuente a nadie sobre ellos. </a:t>
            </a: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4" name="Rectángulo redondeado 6">
            <a:extLst>
              <a:ext uri="{FF2B5EF4-FFF2-40B4-BE49-F238E27FC236}">
                <a16:creationId xmlns:a16="http://schemas.microsoft.com/office/drawing/2014/main" id="{D13D3589-D532-41F6-A70B-78C4192BEAFB}"/>
              </a:ext>
            </a:extLst>
          </p:cNvPr>
          <p:cNvSpPr/>
          <p:nvPr/>
        </p:nvSpPr>
        <p:spPr>
          <a:xfrm>
            <a:off x="4023242" y="3049380"/>
            <a:ext cx="3805799" cy="977840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PERSONAJES SECUNDARIOS</a:t>
            </a:r>
          </a:p>
        </p:txBody>
      </p:sp>
      <p:sp>
        <p:nvSpPr>
          <p:cNvPr id="16" name="Rectángulo redondeado 10">
            <a:extLst>
              <a:ext uri="{FF2B5EF4-FFF2-40B4-BE49-F238E27FC236}">
                <a16:creationId xmlns:a16="http://schemas.microsoft.com/office/drawing/2014/main" id="{C0BFAF9F-DD30-4393-8D4F-594C9E979A97}"/>
              </a:ext>
            </a:extLst>
          </p:cNvPr>
          <p:cNvSpPr/>
          <p:nvPr/>
        </p:nvSpPr>
        <p:spPr>
          <a:xfrm>
            <a:off x="323421" y="4525890"/>
            <a:ext cx="3631695" cy="2176998"/>
          </a:xfrm>
          <a:prstGeom prst="roundRect">
            <a:avLst>
              <a:gd name="adj" fmla="val 12347"/>
            </a:avLst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Christina</a:t>
            </a:r>
          </a:p>
          <a:p>
            <a:pPr algn="just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Es amiga de Beatrice, Ella es valiente, ingeniosa. Ella es transferida a la facción Osadía.  </a:t>
            </a: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7" name="Rectángulo redondeado 10">
            <a:extLst>
              <a:ext uri="{FF2B5EF4-FFF2-40B4-BE49-F238E27FC236}">
                <a16:creationId xmlns:a16="http://schemas.microsoft.com/office/drawing/2014/main" id="{7A20F0D0-ED6F-42E3-A136-FF723116EBF1}"/>
              </a:ext>
            </a:extLst>
          </p:cNvPr>
          <p:cNvSpPr/>
          <p:nvPr/>
        </p:nvSpPr>
        <p:spPr>
          <a:xfrm>
            <a:off x="7929667" y="315228"/>
            <a:ext cx="3631696" cy="2019868"/>
          </a:xfrm>
          <a:prstGeom prst="roundRect">
            <a:avLst>
              <a:gd name="adj" fmla="val 10409"/>
            </a:avLst>
          </a:prstGeom>
          <a:solidFill>
            <a:srgbClr val="0000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MX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Marcus</a:t>
            </a:r>
          </a:p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Líder de la Abnegación, es muy serio y  maltrata a su hijo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Tobias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(Cuatro). Es captura y condenado abandonar la ciudad pero no cumple. </a:t>
            </a:r>
          </a:p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</a:t>
            </a: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8" name="Flecha: doblada 17">
            <a:extLst>
              <a:ext uri="{FF2B5EF4-FFF2-40B4-BE49-F238E27FC236}">
                <a16:creationId xmlns:a16="http://schemas.microsoft.com/office/drawing/2014/main" id="{4220E7E6-47DB-4284-B01F-73837D7E6BBE}"/>
              </a:ext>
            </a:extLst>
          </p:cNvPr>
          <p:cNvSpPr/>
          <p:nvPr/>
        </p:nvSpPr>
        <p:spPr>
          <a:xfrm rot="10800000" flipV="1">
            <a:off x="4382987" y="1152701"/>
            <a:ext cx="1576270" cy="1662912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9" name="Flecha: doblada 18">
            <a:extLst>
              <a:ext uri="{FF2B5EF4-FFF2-40B4-BE49-F238E27FC236}">
                <a16:creationId xmlns:a16="http://schemas.microsoft.com/office/drawing/2014/main" id="{B0E22556-D81E-48EE-ADA2-787AF90B90D1}"/>
              </a:ext>
            </a:extLst>
          </p:cNvPr>
          <p:cNvSpPr/>
          <p:nvPr/>
        </p:nvSpPr>
        <p:spPr>
          <a:xfrm flipV="1">
            <a:off x="5605156" y="4410115"/>
            <a:ext cx="1812040" cy="1550950"/>
          </a:xfrm>
          <a:prstGeom prst="bentArrow">
            <a:avLst>
              <a:gd name="adj1" fmla="val 25000"/>
              <a:gd name="adj2" fmla="val 23482"/>
              <a:gd name="adj3" fmla="val 26637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0" name="Flecha: doblada 19">
            <a:extLst>
              <a:ext uri="{FF2B5EF4-FFF2-40B4-BE49-F238E27FC236}">
                <a16:creationId xmlns:a16="http://schemas.microsoft.com/office/drawing/2014/main" id="{D447BFA6-4284-4E70-A258-2CD77A26BA07}"/>
              </a:ext>
            </a:extLst>
          </p:cNvPr>
          <p:cNvSpPr/>
          <p:nvPr/>
        </p:nvSpPr>
        <p:spPr>
          <a:xfrm rot="5400000" flipV="1">
            <a:off x="2155980" y="2955187"/>
            <a:ext cx="1188746" cy="1812039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2" name="Flecha: doblada 21">
            <a:extLst>
              <a:ext uri="{FF2B5EF4-FFF2-40B4-BE49-F238E27FC236}">
                <a16:creationId xmlns:a16="http://schemas.microsoft.com/office/drawing/2014/main" id="{CB9B2B29-738B-4B24-9198-FE8EBC321C91}"/>
              </a:ext>
            </a:extLst>
          </p:cNvPr>
          <p:cNvSpPr/>
          <p:nvPr/>
        </p:nvSpPr>
        <p:spPr>
          <a:xfrm rot="16200000" flipV="1">
            <a:off x="8446885" y="2319366"/>
            <a:ext cx="1188746" cy="1812039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868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8B132B-CB5C-40C4-A21F-8B5604B8B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12CA0DAB-FA16-4644-B69E-1E1CDF51D40A}"/>
              </a:ext>
            </a:extLst>
          </p:cNvPr>
          <p:cNvSpPr/>
          <p:nvPr/>
        </p:nvSpPr>
        <p:spPr>
          <a:xfrm rot="16200000">
            <a:off x="-112033" y="2095406"/>
            <a:ext cx="2126084" cy="979292"/>
          </a:xfrm>
          <a:prstGeom prst="roundRect">
            <a:avLst/>
          </a:prstGeom>
          <a:solidFill>
            <a:srgbClr val="FF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ESPACIO CENTRAL</a:t>
            </a:r>
          </a:p>
        </p:txBody>
      </p:sp>
      <p:sp>
        <p:nvSpPr>
          <p:cNvPr id="14" name="Rectángulo redondeado 12">
            <a:extLst>
              <a:ext uri="{FF2B5EF4-FFF2-40B4-BE49-F238E27FC236}">
                <a16:creationId xmlns:a16="http://schemas.microsoft.com/office/drawing/2014/main" id="{A6FB3AAB-F066-49CA-B76A-4C4B9CBDF8CF}"/>
              </a:ext>
            </a:extLst>
          </p:cNvPr>
          <p:cNvSpPr/>
          <p:nvPr/>
        </p:nvSpPr>
        <p:spPr>
          <a:xfrm>
            <a:off x="2507983" y="1282682"/>
            <a:ext cx="9222655" cy="2398559"/>
          </a:xfrm>
          <a:prstGeom prst="roundRect">
            <a:avLst>
              <a:gd name="adj" fmla="val 11970"/>
            </a:avLst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lvl="0" algn="just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La facción Osadía es aquella que pone a prueba la valentía saltando trenes, edificios, peleas, Son imprudentes siempre usan tatuajes, se visten de negro. Tienen que pasar por 3 momento: la primera demuestra una preparación física, la segunda preparación emocional y la tercera es </a:t>
            </a:r>
            <a:r>
              <a:rPr lang="es-MX" sz="240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la mental. </a:t>
            </a:r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5" name="Rectángulo redondeado 10">
            <a:extLst>
              <a:ext uri="{FF2B5EF4-FFF2-40B4-BE49-F238E27FC236}">
                <a16:creationId xmlns:a16="http://schemas.microsoft.com/office/drawing/2014/main" id="{E29E8225-AD5F-4659-A51F-92D8D3B6B2E4}"/>
              </a:ext>
            </a:extLst>
          </p:cNvPr>
          <p:cNvSpPr/>
          <p:nvPr/>
        </p:nvSpPr>
        <p:spPr>
          <a:xfrm>
            <a:off x="2017859" y="162717"/>
            <a:ext cx="8514835" cy="886994"/>
          </a:xfrm>
          <a:prstGeom prst="roundRect">
            <a:avLst>
              <a:gd name="adj" fmla="val 19604"/>
            </a:avLst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PRINCIPALES LUGARES DE LA HISTORIA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1FB9500-250E-4BE2-8337-850D26BECB40}"/>
              </a:ext>
            </a:extLst>
          </p:cNvPr>
          <p:cNvSpPr/>
          <p:nvPr/>
        </p:nvSpPr>
        <p:spPr>
          <a:xfrm>
            <a:off x="1696312" y="2372601"/>
            <a:ext cx="643095" cy="75362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78C59440-F244-47A2-8014-E35AA7E382DB}"/>
              </a:ext>
            </a:extLst>
          </p:cNvPr>
          <p:cNvSpPr/>
          <p:nvPr/>
        </p:nvSpPr>
        <p:spPr>
          <a:xfrm rot="16200000">
            <a:off x="-112033" y="4846344"/>
            <a:ext cx="2126084" cy="979292"/>
          </a:xfrm>
          <a:prstGeom prst="roundRect">
            <a:avLst/>
          </a:prstGeom>
          <a:solidFill>
            <a:srgbClr val="FF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ESCENARIO RELEVANTE</a:t>
            </a:r>
          </a:p>
        </p:txBody>
      </p:sp>
      <p:sp>
        <p:nvSpPr>
          <p:cNvPr id="21" name="Rectángulo redondeado 12">
            <a:extLst>
              <a:ext uri="{FF2B5EF4-FFF2-40B4-BE49-F238E27FC236}">
                <a16:creationId xmlns:a16="http://schemas.microsoft.com/office/drawing/2014/main" id="{23DE9FDF-6185-4746-95DC-D6681390D3E1}"/>
              </a:ext>
            </a:extLst>
          </p:cNvPr>
          <p:cNvSpPr/>
          <p:nvPr/>
        </p:nvSpPr>
        <p:spPr>
          <a:xfrm>
            <a:off x="2507983" y="3982018"/>
            <a:ext cx="9319582" cy="2643772"/>
          </a:xfrm>
          <a:prstGeom prst="roundRect">
            <a:avLst>
              <a:gd name="adj" fmla="val 11970"/>
            </a:avLst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La facción de la </a:t>
            </a:r>
            <a:r>
              <a:rPr lang="es-MX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Eurdición</a:t>
            </a:r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se caracteriza por  querer el poder, inteligencia que todos sus miembros poseen, también son muy controladores y mentirosos. Jeanine Matthews es la líder de la facción solamente por su nivel de coeficiente intelectual.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20FF72B8-0237-456A-9487-3D5090D7F026}"/>
              </a:ext>
            </a:extLst>
          </p:cNvPr>
          <p:cNvSpPr/>
          <p:nvPr/>
        </p:nvSpPr>
        <p:spPr>
          <a:xfrm>
            <a:off x="1765838" y="4885013"/>
            <a:ext cx="643095" cy="75362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644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0CA853-F825-4E95-8685-B4FDC97A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787"/>
            <a:ext cx="12214848" cy="6927574"/>
          </a:xfrm>
          <a:prstGeom prst="rect">
            <a:avLst/>
          </a:prstGeom>
        </p:spPr>
      </p:pic>
      <p:sp>
        <p:nvSpPr>
          <p:cNvPr id="3" name="Rectángulo redondeado 13">
            <a:extLst>
              <a:ext uri="{FF2B5EF4-FFF2-40B4-BE49-F238E27FC236}">
                <a16:creationId xmlns:a16="http://schemas.microsoft.com/office/drawing/2014/main" id="{B939E5F0-2F04-43A1-BF49-3271C0CBA92B}"/>
              </a:ext>
            </a:extLst>
          </p:cNvPr>
          <p:cNvSpPr/>
          <p:nvPr/>
        </p:nvSpPr>
        <p:spPr>
          <a:xfrm>
            <a:off x="3767008" y="157564"/>
            <a:ext cx="8262903" cy="2065743"/>
          </a:xfrm>
          <a:prstGeom prst="roundRect">
            <a:avLst>
              <a:gd name="adj" fmla="val 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Los niños de cada familia y una vez que cumplen 16 años y tienen opción de elegir a que facción pertenecerán el resto de sus vidas. Beatrice Prior y Caleb  toman el examen de aptitud . La prueba consiste en una simulación de ilusiones creadas en la mente que son consecuencia de la inyección de un “suero”. Beatrice muestra aptitud para tres facciones diferentes, Abnegación, Erudición y Osadía, y esto significa que “Divergente”.</a:t>
            </a:r>
            <a:endParaRPr lang="es-P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A3146897-0E6A-4122-8528-2D90E2AFFAA0}"/>
              </a:ext>
            </a:extLst>
          </p:cNvPr>
          <p:cNvSpPr/>
          <p:nvPr/>
        </p:nvSpPr>
        <p:spPr>
          <a:xfrm rot="16200000">
            <a:off x="-2442875" y="3124357"/>
            <a:ext cx="5922483" cy="71255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800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ACONTECIMIENTOS RELEVANTES</a:t>
            </a:r>
            <a:endParaRPr lang="es-PE" sz="2800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DFBC8D1E-6947-443D-A3FD-865457CBD22C}"/>
              </a:ext>
            </a:extLst>
          </p:cNvPr>
          <p:cNvSpPr/>
          <p:nvPr/>
        </p:nvSpPr>
        <p:spPr>
          <a:xfrm>
            <a:off x="850397" y="1194497"/>
            <a:ext cx="570095" cy="4411517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Rectángulo redondeado 13">
            <a:extLst>
              <a:ext uri="{FF2B5EF4-FFF2-40B4-BE49-F238E27FC236}">
                <a16:creationId xmlns:a16="http://schemas.microsoft.com/office/drawing/2014/main" id="{EDE72739-A41D-4B13-AB1B-FE78BC10A977}"/>
              </a:ext>
            </a:extLst>
          </p:cNvPr>
          <p:cNvSpPr/>
          <p:nvPr/>
        </p:nvSpPr>
        <p:spPr>
          <a:xfrm>
            <a:off x="1421489" y="646822"/>
            <a:ext cx="1629074" cy="914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400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1° HECHO </a:t>
            </a:r>
            <a:endParaRPr lang="es-PE" sz="200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290AD28B-8584-4DE3-BD43-969ABE29FECE}"/>
              </a:ext>
            </a:extLst>
          </p:cNvPr>
          <p:cNvSpPr/>
          <p:nvPr/>
        </p:nvSpPr>
        <p:spPr>
          <a:xfrm>
            <a:off x="3123738" y="337182"/>
            <a:ext cx="570095" cy="1781398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redondeado 13">
            <a:extLst>
              <a:ext uri="{FF2B5EF4-FFF2-40B4-BE49-F238E27FC236}">
                <a16:creationId xmlns:a16="http://schemas.microsoft.com/office/drawing/2014/main" id="{45F31F3F-49CD-45A1-A7BA-E952AE07BC93}"/>
              </a:ext>
            </a:extLst>
          </p:cNvPr>
          <p:cNvSpPr/>
          <p:nvPr/>
        </p:nvSpPr>
        <p:spPr>
          <a:xfrm>
            <a:off x="1399187" y="2900671"/>
            <a:ext cx="1629076" cy="8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400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2° HECHO </a:t>
            </a:r>
            <a:endParaRPr lang="es-PE" sz="200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8B3C774C-9472-4D47-8002-F21F9D9C59ED}"/>
              </a:ext>
            </a:extLst>
          </p:cNvPr>
          <p:cNvSpPr/>
          <p:nvPr/>
        </p:nvSpPr>
        <p:spPr>
          <a:xfrm>
            <a:off x="3789308" y="2391083"/>
            <a:ext cx="8286561" cy="2065743"/>
          </a:xfrm>
          <a:prstGeom prst="roundRect">
            <a:avLst>
              <a:gd name="adj" fmla="val 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Beatrice elige cambiarse a Osadía, y Caleb se va a Erudición. En Osadía,  ella cambia su nombre a Tris para de alguna manera comenzar de nuevo. Tris se gana el respeto de muchos durante la prueba de iniciación de conseguir la bandera, en la que tiene que subir a la cima para ver la ubicación del otro equipo. Posteriormente pasará </a:t>
            </a:r>
            <a:r>
              <a:rPr lang="es-MX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pos</a:t>
            </a: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 la etapa de simulaciones y luego sentarse en un pasillo a oscuras donde implicará simulaciones que  enseñan a controlar sus miedos</a:t>
            </a:r>
          </a:p>
        </p:txBody>
      </p:sp>
      <p:sp>
        <p:nvSpPr>
          <p:cNvPr id="10" name="Rectángulo redondeado 13">
            <a:extLst>
              <a:ext uri="{FF2B5EF4-FFF2-40B4-BE49-F238E27FC236}">
                <a16:creationId xmlns:a16="http://schemas.microsoft.com/office/drawing/2014/main" id="{6E610027-222E-476F-A1C7-DBE38A53D491}"/>
              </a:ext>
            </a:extLst>
          </p:cNvPr>
          <p:cNvSpPr/>
          <p:nvPr/>
        </p:nvSpPr>
        <p:spPr>
          <a:xfrm>
            <a:off x="3802809" y="4624602"/>
            <a:ext cx="8273059" cy="2075834"/>
          </a:xfrm>
          <a:prstGeom prst="roundRect">
            <a:avLst>
              <a:gd name="adj" fmla="val 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La prueba final y más peligrosa para Tris y sus amigos llegó, los resultados le favorecieron, ella y sus amigos pasaron y formaron parte definitiva de los guerreros osados. Sin embargo los lideres de la facción les inyectaron unos chips en el cuerpo con la excusa de tenerlos vigilados a todos los integrantes nuevos A la final logra conseguir el disco duro que contiene los datos de la simulación  y piensa que no es ni egoísta ni valiente. </a:t>
            </a:r>
            <a:endParaRPr lang="es-P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CE55377B-9FF2-486F-BC5C-3F78157CBFC2}"/>
              </a:ext>
            </a:extLst>
          </p:cNvPr>
          <p:cNvSpPr/>
          <p:nvPr/>
        </p:nvSpPr>
        <p:spPr>
          <a:xfrm>
            <a:off x="1446530" y="5006686"/>
            <a:ext cx="1629076" cy="8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400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3° HECHO </a:t>
            </a:r>
            <a:endParaRPr lang="es-PE" sz="200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D201C657-7CD3-454D-B8AB-D9C798FC0B3F}"/>
              </a:ext>
            </a:extLst>
          </p:cNvPr>
          <p:cNvSpPr/>
          <p:nvPr/>
        </p:nvSpPr>
        <p:spPr>
          <a:xfrm>
            <a:off x="3123738" y="2490548"/>
            <a:ext cx="570095" cy="1819414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2557D85-7F1C-4890-819C-551103836448}"/>
              </a:ext>
            </a:extLst>
          </p:cNvPr>
          <p:cNvSpPr/>
          <p:nvPr/>
        </p:nvSpPr>
        <p:spPr>
          <a:xfrm>
            <a:off x="3101644" y="4681930"/>
            <a:ext cx="570095" cy="1691602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71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CDD8B8-A082-45B2-8AEC-1313FB23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9"/>
            <a:ext cx="12192001" cy="688781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080F8063-293B-47CA-8282-A47A92651595}"/>
              </a:ext>
            </a:extLst>
          </p:cNvPr>
          <p:cNvSpPr/>
          <p:nvPr/>
        </p:nvSpPr>
        <p:spPr>
          <a:xfrm>
            <a:off x="4953500" y="3240419"/>
            <a:ext cx="2284997" cy="2038084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APRECIACIÓN PERSONAL</a:t>
            </a:r>
          </a:p>
        </p:txBody>
      </p:sp>
      <p:sp>
        <p:nvSpPr>
          <p:cNvPr id="4" name="Rectángulo redondeado 16">
            <a:extLst>
              <a:ext uri="{FF2B5EF4-FFF2-40B4-BE49-F238E27FC236}">
                <a16:creationId xmlns:a16="http://schemas.microsoft.com/office/drawing/2014/main" id="{D1C7BE28-2FD9-4F54-ABF1-1A1D50A42830}"/>
              </a:ext>
            </a:extLst>
          </p:cNvPr>
          <p:cNvSpPr/>
          <p:nvPr/>
        </p:nvSpPr>
        <p:spPr>
          <a:xfrm>
            <a:off x="366198" y="3983000"/>
            <a:ext cx="4001540" cy="2581127"/>
          </a:xfrm>
          <a:prstGeom prst="roundRect">
            <a:avLst>
              <a:gd name="adj" fmla="val 11606"/>
            </a:avLst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PE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MENSAJE</a:t>
            </a:r>
          </a:p>
          <a:p>
            <a:pPr algn="just"/>
            <a:r>
              <a:rPr lang="es-PE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No debemos tener miedo a tomar decisiones opuestas a lo que normalmente creemos que es correcto. Porque la sociedad se encarga de categorizar la personalidad de las personas. </a:t>
            </a: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5" name="Rectángulo redondeado 16">
            <a:extLst>
              <a:ext uri="{FF2B5EF4-FFF2-40B4-BE49-F238E27FC236}">
                <a16:creationId xmlns:a16="http://schemas.microsoft.com/office/drawing/2014/main" id="{99ED9D3C-F0F4-4BBC-8234-681C0B36BFCE}"/>
              </a:ext>
            </a:extLst>
          </p:cNvPr>
          <p:cNvSpPr/>
          <p:nvPr/>
        </p:nvSpPr>
        <p:spPr>
          <a:xfrm>
            <a:off x="7824263" y="3983001"/>
            <a:ext cx="4001541" cy="2581127"/>
          </a:xfrm>
          <a:prstGeom prst="roundRect">
            <a:avLst>
              <a:gd name="adj" fmla="val 12526"/>
            </a:avLst>
          </a:prstGeom>
          <a:solidFill>
            <a:srgbClr val="80008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VALORES RESCATABLES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Lealtad </a:t>
            </a: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Honestidad </a:t>
            </a: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Valentía </a:t>
            </a: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Amor</a:t>
            </a: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6" name="Rectángulo redondeado 16">
            <a:extLst>
              <a:ext uri="{FF2B5EF4-FFF2-40B4-BE49-F238E27FC236}">
                <a16:creationId xmlns:a16="http://schemas.microsoft.com/office/drawing/2014/main" id="{3154EFD2-2716-4425-91A3-7A8A3FC710DD}"/>
              </a:ext>
            </a:extLst>
          </p:cNvPr>
          <p:cNvSpPr/>
          <p:nvPr/>
        </p:nvSpPr>
        <p:spPr>
          <a:xfrm>
            <a:off x="2366968" y="269301"/>
            <a:ext cx="8131284" cy="2807663"/>
          </a:xfrm>
          <a:prstGeom prst="roundRect">
            <a:avLst>
              <a:gd name="adj" fmla="val 11606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OPINIÓN CRÍTICA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id="{7B97AA63-0FF8-457A-A69E-0BF8B65D1722}"/>
              </a:ext>
            </a:extLst>
          </p:cNvPr>
          <p:cNvSpPr/>
          <p:nvPr/>
        </p:nvSpPr>
        <p:spPr>
          <a:xfrm>
            <a:off x="4694300" y="5087664"/>
            <a:ext cx="2803401" cy="957041"/>
          </a:xfrm>
          <a:prstGeom prst="curved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Flecha: curvada hacia arriba 7">
            <a:extLst>
              <a:ext uri="{FF2B5EF4-FFF2-40B4-BE49-F238E27FC236}">
                <a16:creationId xmlns:a16="http://schemas.microsoft.com/office/drawing/2014/main" id="{5AB3BA33-E2E2-4F88-8806-AFE251C9E56E}"/>
              </a:ext>
            </a:extLst>
          </p:cNvPr>
          <p:cNvSpPr/>
          <p:nvPr/>
        </p:nvSpPr>
        <p:spPr>
          <a:xfrm rot="15495266">
            <a:off x="10139968" y="1911084"/>
            <a:ext cx="2214585" cy="1085924"/>
          </a:xfrm>
          <a:prstGeom prst="curved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: curvada hacia arriba 8">
            <a:extLst>
              <a:ext uri="{FF2B5EF4-FFF2-40B4-BE49-F238E27FC236}">
                <a16:creationId xmlns:a16="http://schemas.microsoft.com/office/drawing/2014/main" id="{C9CDE33B-4381-449C-952A-26153282003A}"/>
              </a:ext>
            </a:extLst>
          </p:cNvPr>
          <p:cNvSpPr/>
          <p:nvPr/>
        </p:nvSpPr>
        <p:spPr>
          <a:xfrm rot="7291698">
            <a:off x="-94517" y="1715081"/>
            <a:ext cx="2810705" cy="1160757"/>
          </a:xfrm>
          <a:prstGeom prst="curved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964C8-EC92-422F-9FDD-41E5B109D2B0}"/>
              </a:ext>
            </a:extLst>
          </p:cNvPr>
          <p:cNvSpPr txBox="1"/>
          <p:nvPr/>
        </p:nvSpPr>
        <p:spPr>
          <a:xfrm>
            <a:off x="2443658" y="956713"/>
            <a:ext cx="7977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lt1"/>
                </a:solidFill>
                <a:latin typeface="Impact" panose="020B0806030902050204" pitchFamily="34" charset="0"/>
              </a:rPr>
              <a:t>Es una obra interesante porque nos muestra la lucha de los personajes en pertenecer a una sociedad que no tenía nada que ver con sus cualidades. Dándonos a conocer que todos podemos ser aptos para diversas facciones así como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lt1"/>
                </a:solidFill>
                <a:latin typeface="Impact" panose="020B0806030902050204" pitchFamily="34" charset="0"/>
              </a:rPr>
              <a:t>laa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lt1"/>
                </a:solidFill>
                <a:latin typeface="Impact" panose="020B0806030902050204" pitchFamily="34" charset="0"/>
              </a:rPr>
              <a:t> protagonista se enfrenta a diversas dificultades para quedarse en la facción Osadía que ella selecciona habiendo crecido en la facción de Abnegación</a:t>
            </a:r>
          </a:p>
        </p:txBody>
      </p:sp>
    </p:spTree>
    <p:extLst>
      <p:ext uri="{BB962C8B-B14F-4D97-AF65-F5344CB8AC3E}">
        <p14:creationId xmlns:p14="http://schemas.microsoft.com/office/powerpoint/2010/main" val="38208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F27BF5-BC95-4841-911B-E4EE13A4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8969"/>
            <a:ext cx="12284765" cy="699696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9A98D32-C3D6-4EDE-96E2-D2AF32616BE5}"/>
              </a:ext>
            </a:extLst>
          </p:cNvPr>
          <p:cNvSpPr/>
          <p:nvPr/>
        </p:nvSpPr>
        <p:spPr>
          <a:xfrm>
            <a:off x="1446411" y="386485"/>
            <a:ext cx="9046258" cy="75165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Impact" panose="020B0806030902050204" pitchFamily="34" charset="0"/>
              </a:rPr>
              <a:t>FOTOS DE EVIDENCIA</a:t>
            </a:r>
            <a:endParaRPr lang="es-PE" sz="4000" dirty="0">
              <a:latin typeface="Impact" panose="020B080603090205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764581B-20D7-42EE-830B-81FB5F25DCBB}"/>
              </a:ext>
            </a:extLst>
          </p:cNvPr>
          <p:cNvSpPr/>
          <p:nvPr/>
        </p:nvSpPr>
        <p:spPr>
          <a:xfrm>
            <a:off x="696337" y="1620087"/>
            <a:ext cx="2520280" cy="82169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mpact" panose="020B0806030902050204" pitchFamily="34" charset="0"/>
              </a:rPr>
              <a:t>LEYENDO LA OBRA</a:t>
            </a:r>
            <a:endParaRPr lang="es-PE" sz="2400" dirty="0">
              <a:latin typeface="Impact" panose="020B080603090205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DE6B8F-AACB-44D6-8F6B-2C938BC4AF12}"/>
              </a:ext>
            </a:extLst>
          </p:cNvPr>
          <p:cNvSpPr/>
          <p:nvPr/>
        </p:nvSpPr>
        <p:spPr>
          <a:xfrm>
            <a:off x="300099" y="3135913"/>
            <a:ext cx="3598767" cy="3351863"/>
          </a:xfrm>
          <a:prstGeom prst="roundRect">
            <a:avLst>
              <a:gd name="adj" fmla="val 6266"/>
            </a:avLst>
          </a:prstGeom>
          <a:solidFill>
            <a:schemeClr val="accent4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2000" dirty="0">
              <a:latin typeface="Impact" panose="020B080603090205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9E0AF18-A853-4F78-A609-0412D5B4094F}"/>
              </a:ext>
            </a:extLst>
          </p:cNvPr>
          <p:cNvSpPr/>
          <p:nvPr/>
        </p:nvSpPr>
        <p:spPr>
          <a:xfrm>
            <a:off x="4835859" y="1629346"/>
            <a:ext cx="2520280" cy="821695"/>
          </a:xfrm>
          <a:prstGeom prst="roundRect">
            <a:avLst/>
          </a:prstGeom>
          <a:solidFill>
            <a:srgbClr val="FF6600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mpact" panose="020B0806030902050204" pitchFamily="34" charset="0"/>
              </a:rPr>
              <a:t>ELABORANDO EL PPT</a:t>
            </a:r>
            <a:endParaRPr lang="es-PE" sz="2400" dirty="0">
              <a:latin typeface="Impact" panose="020B080603090205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129580C-F4A8-422C-92AA-9D79BBE4B976}"/>
              </a:ext>
            </a:extLst>
          </p:cNvPr>
          <p:cNvSpPr/>
          <p:nvPr/>
        </p:nvSpPr>
        <p:spPr>
          <a:xfrm>
            <a:off x="4296616" y="3135913"/>
            <a:ext cx="3598767" cy="3351863"/>
          </a:xfrm>
          <a:prstGeom prst="roundRect">
            <a:avLst>
              <a:gd name="adj" fmla="val 7807"/>
            </a:avLst>
          </a:prstGeom>
          <a:solidFill>
            <a:srgbClr val="FF6600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2000" dirty="0">
              <a:latin typeface="Impact" panose="020B080603090205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6260DC2-36E3-48E4-937D-64F97729F686}"/>
              </a:ext>
            </a:extLst>
          </p:cNvPr>
          <p:cNvSpPr/>
          <p:nvPr/>
        </p:nvSpPr>
        <p:spPr>
          <a:xfrm>
            <a:off x="8783552" y="1629346"/>
            <a:ext cx="2520280" cy="8216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Impact" panose="020B0806030902050204" pitchFamily="34" charset="0"/>
              </a:rPr>
              <a:t>INVESTIGANDO</a:t>
            </a:r>
            <a:endParaRPr lang="es-PE" sz="2800" dirty="0">
              <a:latin typeface="Impact" panose="020B080603090205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8A84D82-ADA3-43FE-BC79-202F7A1E662B}"/>
              </a:ext>
            </a:extLst>
          </p:cNvPr>
          <p:cNvSpPr/>
          <p:nvPr/>
        </p:nvSpPr>
        <p:spPr>
          <a:xfrm>
            <a:off x="8243492" y="3164177"/>
            <a:ext cx="3600400" cy="3323599"/>
          </a:xfrm>
          <a:prstGeom prst="roundRect">
            <a:avLst>
              <a:gd name="adj" fmla="val 6266"/>
            </a:avLst>
          </a:prstGeom>
          <a:solidFill>
            <a:schemeClr val="accent1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>
              <a:latin typeface="Impact" panose="020B080603090205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17422"/>
          <a:stretch/>
        </p:blipFill>
        <p:spPr>
          <a:xfrm>
            <a:off x="696337" y="3235106"/>
            <a:ext cx="2593924" cy="31395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63" y="3235107"/>
            <a:ext cx="2132606" cy="3139568"/>
          </a:xfrm>
          <a:prstGeom prst="rect">
            <a:avLst/>
          </a:prstGeom>
        </p:spPr>
      </p:pic>
      <p:sp>
        <p:nvSpPr>
          <p:cNvPr id="12" name="AutoShape 2" descr="blob:https://web.whatsapp.com/04b89806-5e92-4e33-b817-568fcbe7c78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39" y="3513159"/>
            <a:ext cx="2439352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851</TotalTime>
  <Words>658</Words>
  <Application>Microsoft Office PowerPoint</Application>
  <PresentationFormat>Panorámica</PresentationFormat>
  <Paragraphs>67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Impact</vt:lpstr>
      <vt:lpstr>Tw Cen MT</vt:lpstr>
      <vt:lpstr>Tw Cen MT Condensed</vt:lpstr>
      <vt:lpstr>Wingdings 3</vt:lpstr>
      <vt:lpstr>Integral</vt:lpstr>
      <vt:lpstr>DIVERGENTE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CRÓNICAS DE NARNIA</dc:title>
  <dc:creator>TuSoft</dc:creator>
  <cp:lastModifiedBy>User</cp:lastModifiedBy>
  <cp:revision>86</cp:revision>
  <dcterms:created xsi:type="dcterms:W3CDTF">2021-06-15T22:25:11Z</dcterms:created>
  <dcterms:modified xsi:type="dcterms:W3CDTF">2021-11-18T02:58:03Z</dcterms:modified>
</cp:coreProperties>
</file>