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9" r:id="rId5"/>
    <p:sldId id="258" r:id="rId6"/>
    <p:sldId id="262" r:id="rId7"/>
    <p:sldId id="263" r:id="rId8"/>
    <p:sldId id="267" r:id="rId9"/>
    <p:sldId id="270" r:id="rId10"/>
    <p:sldId id="271" r:id="rId11"/>
    <p:sldId id="272" r:id="rId12"/>
    <p:sldId id="273" r:id="rId13"/>
    <p:sldId id="268" r:id="rId14"/>
    <p:sldId id="269" r:id="rId15"/>
    <p:sldId id="265" r:id="rId16"/>
    <p:sldId id="264"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545A43"/>
    <a:srgbClr val="F24E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040E6208-4677-48E7-8EF4-7290BC8A4A3D}" type="datetimeFigureOut">
              <a:rPr lang="en-US" smtClean="0"/>
              <a:t>4/28/2022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809643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040E6208-4677-48E7-8EF4-7290BC8A4A3D}" type="datetimeFigureOut">
              <a:rPr lang="en-US" smtClean="0"/>
              <a:t>4/28/2022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808547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040E6208-4677-48E7-8EF4-7290BC8A4A3D}" type="datetimeFigureOut">
              <a:rPr lang="en-US" smtClean="0"/>
              <a:t>4/28/2022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2361419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040E6208-4677-48E7-8EF4-7290BC8A4A3D}" type="datetimeFigureOut">
              <a:rPr lang="en-US" smtClean="0"/>
              <a:t>4/28/2022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29957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040E6208-4677-48E7-8EF4-7290BC8A4A3D}" type="datetimeFigureOut">
              <a:rPr lang="en-US" smtClean="0"/>
              <a:t>4/28/2022</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352091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040E6208-4677-48E7-8EF4-7290BC8A4A3D}" type="datetimeFigureOut">
              <a:rPr lang="en-US" smtClean="0"/>
              <a:t>4/28/2022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649053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040E6208-4677-48E7-8EF4-7290BC8A4A3D}" type="datetimeFigureOut">
              <a:rPr lang="en-US" smtClean="0"/>
              <a:t>4/28/2022</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76013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040E6208-4677-48E7-8EF4-7290BC8A4A3D}" type="datetimeFigureOut">
              <a:rPr lang="en-US" smtClean="0"/>
              <a:t>4/28/2022</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4052376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40E6208-4677-48E7-8EF4-7290BC8A4A3D}" type="datetimeFigureOut">
              <a:rPr lang="en-US" smtClean="0"/>
              <a:t>4/28/2022</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1780567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40E6208-4677-48E7-8EF4-7290BC8A4A3D}" type="datetimeFigureOut">
              <a:rPr lang="en-US" smtClean="0"/>
              <a:t>4/28/2022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2487829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040E6208-4677-48E7-8EF4-7290BC8A4A3D}" type="datetimeFigureOut">
              <a:rPr lang="en-US" smtClean="0"/>
              <a:t>4/28/2022</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3B45B4ED-EE1D-44DC-ADCE-B782A7EBE713}" type="slidenum">
              <a:rPr lang="en-US" smtClean="0"/>
              <a:t>‹Nº›</a:t>
            </a:fld>
            <a:endParaRPr lang="en-US"/>
          </a:p>
        </p:txBody>
      </p:sp>
    </p:spTree>
    <p:extLst>
      <p:ext uri="{BB962C8B-B14F-4D97-AF65-F5344CB8AC3E}">
        <p14:creationId xmlns:p14="http://schemas.microsoft.com/office/powerpoint/2010/main" val="3631185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0E6208-4677-48E7-8EF4-7290BC8A4A3D}" type="datetimeFigureOut">
              <a:rPr lang="en-US" smtClean="0"/>
              <a:t>4/28/2022</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5B4ED-EE1D-44DC-ADCE-B782A7EBE713}" type="slidenum">
              <a:rPr lang="en-US" smtClean="0"/>
              <a:t>‹Nº›</a:t>
            </a:fld>
            <a:endParaRPr lang="en-US"/>
          </a:p>
        </p:txBody>
      </p:sp>
    </p:spTree>
    <p:extLst>
      <p:ext uri="{BB962C8B-B14F-4D97-AF65-F5344CB8AC3E}">
        <p14:creationId xmlns:p14="http://schemas.microsoft.com/office/powerpoint/2010/main" val="415258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www.pthorticulture.com/es/centro-de-formacion/la-influencia-de-la-luz-en-el-crecimiento-del-cultivo/" TargetMode="External"/><Relationship Id="rId2" Type="http://schemas.openxmlformats.org/officeDocument/2006/relationships/hyperlink" Target="https://www.mundodeportivo.com/uncomo/hogar/articulo/por-que-mis-plantas-de-interior-no-crecen-51113.html"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4" name="Rectángulo 3"/>
          <p:cNvSpPr/>
          <p:nvPr/>
        </p:nvSpPr>
        <p:spPr>
          <a:xfrm>
            <a:off x="7619385" y="2408592"/>
            <a:ext cx="5388692" cy="1938992"/>
          </a:xfrm>
          <a:prstGeom prst="rect">
            <a:avLst/>
          </a:prstGeom>
        </p:spPr>
        <p:txBody>
          <a:bodyPr wrap="square">
            <a:spAutoFit/>
          </a:bodyPr>
          <a:lstStyle/>
          <a:p>
            <a:r>
              <a:rPr lang="es-ES" sz="6000" dirty="0" smtClean="0">
                <a:solidFill>
                  <a:schemeClr val="bg1"/>
                </a:solidFill>
                <a:effectLst>
                  <a:outerShdw blurRad="38100" dist="38100" dir="2700000" algn="tl">
                    <a:srgbClr val="000000">
                      <a:alpha val="43137"/>
                    </a:srgbClr>
                  </a:outerShdw>
                </a:effectLst>
                <a:latin typeface="Bernard MT Condensed" panose="02050806060905020404" pitchFamily="18" charset="0"/>
              </a:rPr>
              <a:t>Proyecto de </a:t>
            </a:r>
          </a:p>
          <a:p>
            <a:r>
              <a:rPr lang="es-ES" sz="6000" dirty="0" smtClean="0">
                <a:solidFill>
                  <a:schemeClr val="bg1"/>
                </a:solidFill>
                <a:effectLst>
                  <a:outerShdw blurRad="38100" dist="38100" dir="2700000" algn="tl">
                    <a:srgbClr val="000000">
                      <a:alpha val="43137"/>
                    </a:srgbClr>
                  </a:outerShdw>
                </a:effectLst>
                <a:latin typeface="Bernard MT Condensed" panose="02050806060905020404" pitchFamily="18" charset="0"/>
              </a:rPr>
              <a:t>ciencias</a:t>
            </a:r>
            <a:endParaRPr lang="en-US" sz="6000" dirty="0">
              <a:solidFill>
                <a:schemeClr val="bg1"/>
              </a:solidFill>
              <a:effectLst>
                <a:outerShdw blurRad="38100" dist="38100" dir="2700000" algn="tl">
                  <a:srgbClr val="000000">
                    <a:alpha val="43137"/>
                  </a:srgbClr>
                </a:outerShdw>
              </a:effectLst>
              <a:latin typeface="Bernard MT Condensed" panose="02050806060905020404" pitchFamily="18" charset="0"/>
            </a:endParaRPr>
          </a:p>
        </p:txBody>
      </p:sp>
      <p:sp>
        <p:nvSpPr>
          <p:cNvPr id="5" name="Rectángulo 4"/>
          <p:cNvSpPr/>
          <p:nvPr/>
        </p:nvSpPr>
        <p:spPr>
          <a:xfrm>
            <a:off x="6331974" y="4237703"/>
            <a:ext cx="5840359" cy="109881"/>
          </a:xfrm>
          <a:prstGeom prst="rect">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p:cNvSpPr/>
          <p:nvPr/>
        </p:nvSpPr>
        <p:spPr>
          <a:xfrm>
            <a:off x="6243485" y="4443022"/>
            <a:ext cx="6096000" cy="954107"/>
          </a:xfrm>
          <a:prstGeom prst="rect">
            <a:avLst/>
          </a:prstGeom>
        </p:spPr>
        <p:txBody>
          <a:bodyPr>
            <a:spAutoFit/>
          </a:bodyPr>
          <a:lstStyle/>
          <a:p>
            <a:r>
              <a:rPr lang="es-ES" sz="2000" dirty="0" smtClean="0">
                <a:solidFill>
                  <a:schemeClr val="bg1"/>
                </a:solidFill>
                <a:latin typeface="ArabBruD" pitchFamily="2" charset="0"/>
              </a:rPr>
              <a:t>Título del </a:t>
            </a:r>
            <a:r>
              <a:rPr lang="es-ES" sz="2000" dirty="0" smtClean="0">
                <a:solidFill>
                  <a:schemeClr val="bg1"/>
                </a:solidFill>
                <a:latin typeface="ArabBruD" pitchFamily="2" charset="0"/>
              </a:rPr>
              <a:t>proyecto / La germinaci</a:t>
            </a:r>
            <a:r>
              <a:rPr lang="es-ES" sz="2000" dirty="0" smtClean="0">
                <a:solidFill>
                  <a:schemeClr val="bg1"/>
                </a:solidFill>
                <a:latin typeface="ArabBruD" pitchFamily="2" charset="0"/>
              </a:rPr>
              <a:t>ón y su proceso </a:t>
            </a:r>
            <a:endParaRPr lang="es-ES" sz="2000" dirty="0" smtClean="0">
              <a:solidFill>
                <a:schemeClr val="bg1"/>
              </a:solidFill>
              <a:latin typeface="ArabBruD" pitchFamily="2" charset="0"/>
            </a:endParaRPr>
          </a:p>
          <a:p>
            <a:r>
              <a:rPr lang="es-ES" dirty="0" smtClean="0">
                <a:solidFill>
                  <a:schemeClr val="bg1"/>
                </a:solidFill>
                <a:latin typeface="ArabBruD" pitchFamily="2" charset="0"/>
              </a:rPr>
              <a:t>Nombre | </a:t>
            </a:r>
            <a:r>
              <a:rPr lang="es-ES" dirty="0" smtClean="0">
                <a:solidFill>
                  <a:schemeClr val="bg1"/>
                </a:solidFill>
                <a:latin typeface="ArabBruD" pitchFamily="2" charset="0"/>
              </a:rPr>
              <a:t>Joaquín A. Morán Agüero   | </a:t>
            </a:r>
            <a:r>
              <a:rPr lang="es-ES" dirty="0" smtClean="0">
                <a:solidFill>
                  <a:schemeClr val="bg1"/>
                </a:solidFill>
                <a:latin typeface="ArabBruD" pitchFamily="2" charset="0"/>
              </a:rPr>
              <a:t>IEP ALGARROBOS</a:t>
            </a:r>
          </a:p>
          <a:p>
            <a:r>
              <a:rPr lang="es-ES" dirty="0" smtClean="0">
                <a:solidFill>
                  <a:schemeClr val="bg1"/>
                </a:solidFill>
                <a:latin typeface="ArabBruD" pitchFamily="2" charset="0"/>
              </a:rPr>
              <a:t>Grado </a:t>
            </a:r>
            <a:r>
              <a:rPr lang="es-ES" dirty="0" smtClean="0">
                <a:solidFill>
                  <a:schemeClr val="bg1"/>
                </a:solidFill>
                <a:latin typeface="ArabBruD" pitchFamily="2" charset="0"/>
              </a:rPr>
              <a:t>| 4to “B” sec. </a:t>
            </a:r>
            <a:endParaRPr lang="es-ES" dirty="0">
              <a:solidFill>
                <a:schemeClr val="bg1"/>
              </a:solidFill>
              <a:latin typeface="ArabBruD" pitchFamily="2" charset="0"/>
            </a:endParaRPr>
          </a:p>
        </p:txBody>
      </p:sp>
    </p:spTree>
    <p:extLst>
      <p:ext uri="{BB962C8B-B14F-4D97-AF65-F5344CB8AC3E}">
        <p14:creationId xmlns:p14="http://schemas.microsoft.com/office/powerpoint/2010/main" val="13475173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084" y="233838"/>
            <a:ext cx="4075612" cy="3843067"/>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349" y="117565"/>
            <a:ext cx="3526972" cy="4075613"/>
          </a:xfrm>
          <a:prstGeom prst="rect">
            <a:avLst/>
          </a:prstGeom>
        </p:spPr>
      </p:pic>
      <p:sp>
        <p:nvSpPr>
          <p:cNvPr id="4" name="CuadroTexto 3"/>
          <p:cNvSpPr txBox="1"/>
          <p:nvPr/>
        </p:nvSpPr>
        <p:spPr>
          <a:xfrm>
            <a:off x="4663441" y="2155371"/>
            <a:ext cx="2886891" cy="1323439"/>
          </a:xfrm>
          <a:prstGeom prst="rect">
            <a:avLst/>
          </a:prstGeom>
          <a:noFill/>
        </p:spPr>
        <p:txBody>
          <a:bodyPr wrap="square" rtlCol="0">
            <a:spAutoFit/>
          </a:bodyPr>
          <a:lstStyle/>
          <a:p>
            <a:r>
              <a:rPr lang="es-PE" sz="8000" dirty="0" smtClean="0"/>
              <a:t>Día 3</a:t>
            </a:r>
            <a:endParaRPr lang="es-PE" sz="8000" dirty="0"/>
          </a:p>
        </p:txBody>
      </p:sp>
      <p:sp>
        <p:nvSpPr>
          <p:cNvPr id="5" name="CuadroTexto 4"/>
          <p:cNvSpPr txBox="1"/>
          <p:nvPr/>
        </p:nvSpPr>
        <p:spPr>
          <a:xfrm>
            <a:off x="4036424" y="4441371"/>
            <a:ext cx="4140925" cy="1477328"/>
          </a:xfrm>
          <a:prstGeom prst="rect">
            <a:avLst/>
          </a:prstGeom>
          <a:noFill/>
        </p:spPr>
        <p:txBody>
          <a:bodyPr wrap="square" rtlCol="0">
            <a:spAutoFit/>
          </a:bodyPr>
          <a:lstStyle/>
          <a:p>
            <a:pPr algn="just"/>
            <a:r>
              <a:rPr lang="es-PE" dirty="0" smtClean="0"/>
              <a:t>Hoy día vi y no había botado más agua, pero la tierra estaba menos húmeda que ayer, pero aun así decidí reducir la cantidad de agua a 250 ml. Para ver que sucede.</a:t>
            </a:r>
            <a:endParaRPr lang="es-PE" dirty="0"/>
          </a:p>
        </p:txBody>
      </p:sp>
    </p:spTree>
    <p:extLst>
      <p:ext uri="{BB962C8B-B14F-4D97-AF65-F5344CB8AC3E}">
        <p14:creationId xmlns:p14="http://schemas.microsoft.com/office/powerpoint/2010/main" val="851583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86091" y="364462"/>
            <a:ext cx="4310745" cy="4104325"/>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7086" y="261254"/>
            <a:ext cx="3979681" cy="4310746"/>
          </a:xfrm>
          <a:prstGeom prst="rect">
            <a:avLst/>
          </a:prstGeom>
        </p:spPr>
      </p:pic>
      <p:sp>
        <p:nvSpPr>
          <p:cNvPr id="4" name="CuadroTexto 3"/>
          <p:cNvSpPr txBox="1"/>
          <p:nvPr/>
        </p:nvSpPr>
        <p:spPr>
          <a:xfrm>
            <a:off x="4774476" y="2691343"/>
            <a:ext cx="2651760" cy="1323439"/>
          </a:xfrm>
          <a:prstGeom prst="rect">
            <a:avLst/>
          </a:prstGeom>
          <a:noFill/>
        </p:spPr>
        <p:txBody>
          <a:bodyPr wrap="square" rtlCol="0">
            <a:spAutoFit/>
          </a:bodyPr>
          <a:lstStyle/>
          <a:p>
            <a:r>
              <a:rPr lang="es-PE" sz="8000" dirty="0" smtClean="0"/>
              <a:t>Día 4</a:t>
            </a:r>
            <a:endParaRPr lang="es-PE" sz="8000" dirty="0"/>
          </a:p>
        </p:txBody>
      </p:sp>
      <p:sp>
        <p:nvSpPr>
          <p:cNvPr id="5" name="CuadroTexto 4"/>
          <p:cNvSpPr txBox="1"/>
          <p:nvPr/>
        </p:nvSpPr>
        <p:spPr>
          <a:xfrm>
            <a:off x="4493626" y="4781006"/>
            <a:ext cx="3213460" cy="1754326"/>
          </a:xfrm>
          <a:prstGeom prst="rect">
            <a:avLst/>
          </a:prstGeom>
          <a:noFill/>
        </p:spPr>
        <p:txBody>
          <a:bodyPr wrap="square" rtlCol="0">
            <a:spAutoFit/>
          </a:bodyPr>
          <a:lstStyle/>
          <a:p>
            <a:pPr algn="just"/>
            <a:r>
              <a:rPr lang="es-PE" dirty="0" smtClean="0"/>
              <a:t>Noté que el agua disolvía poco a poco la tierra que estaba en la superficie, así que creo que debo reducir más la cantidad de agua ya que poner más tierra encima no es una buena opción.</a:t>
            </a:r>
            <a:endParaRPr lang="es-PE" dirty="0"/>
          </a:p>
        </p:txBody>
      </p:sp>
    </p:spTree>
    <p:extLst>
      <p:ext uri="{BB962C8B-B14F-4D97-AF65-F5344CB8AC3E}">
        <p14:creationId xmlns:p14="http://schemas.microsoft.com/office/powerpoint/2010/main" val="90208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542" y="243433"/>
            <a:ext cx="3857762" cy="4041186"/>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646" y="243433"/>
            <a:ext cx="3801291" cy="4041186"/>
          </a:xfrm>
          <a:prstGeom prst="rect">
            <a:avLst/>
          </a:prstGeom>
        </p:spPr>
      </p:pic>
      <p:sp>
        <p:nvSpPr>
          <p:cNvPr id="4" name="CuadroTexto 3"/>
          <p:cNvSpPr txBox="1"/>
          <p:nvPr/>
        </p:nvSpPr>
        <p:spPr>
          <a:xfrm>
            <a:off x="4604658" y="2756263"/>
            <a:ext cx="2625634" cy="1323439"/>
          </a:xfrm>
          <a:prstGeom prst="rect">
            <a:avLst/>
          </a:prstGeom>
          <a:noFill/>
        </p:spPr>
        <p:txBody>
          <a:bodyPr wrap="square" rtlCol="0">
            <a:spAutoFit/>
          </a:bodyPr>
          <a:lstStyle/>
          <a:p>
            <a:r>
              <a:rPr lang="es-PE" sz="8000" dirty="0" smtClean="0"/>
              <a:t>Día 5</a:t>
            </a:r>
            <a:endParaRPr lang="es-PE" sz="8000" dirty="0"/>
          </a:p>
        </p:txBody>
      </p:sp>
      <p:sp>
        <p:nvSpPr>
          <p:cNvPr id="5" name="CuadroTexto 4"/>
          <p:cNvSpPr txBox="1"/>
          <p:nvPr/>
        </p:nvSpPr>
        <p:spPr>
          <a:xfrm>
            <a:off x="3814353" y="4284619"/>
            <a:ext cx="4010297" cy="2585323"/>
          </a:xfrm>
          <a:prstGeom prst="rect">
            <a:avLst/>
          </a:prstGeom>
          <a:noFill/>
        </p:spPr>
        <p:txBody>
          <a:bodyPr wrap="square" rtlCol="0">
            <a:spAutoFit/>
          </a:bodyPr>
          <a:lstStyle/>
          <a:p>
            <a:pPr algn="just"/>
            <a:r>
              <a:rPr lang="es-PE" dirty="0" smtClean="0"/>
              <a:t>La tierra si se disuelve con el agua, el recipiente es pequeño para la cantidad de agua, por lo que al inicio el agua se estanca en la parte de arriba por unos minutos, lo que hace disolver la tierra, debo reducir ahora si la cantidad de agua.</a:t>
            </a:r>
          </a:p>
          <a:p>
            <a:pPr algn="just"/>
            <a:r>
              <a:rPr lang="es-PE" dirty="0" smtClean="0"/>
              <a:t>Por ahora no hay indicios del crecimiento de la planta.</a:t>
            </a:r>
            <a:endParaRPr lang="es-PE" dirty="0"/>
          </a:p>
        </p:txBody>
      </p:sp>
    </p:spTree>
    <p:extLst>
      <p:ext uri="{BB962C8B-B14F-4D97-AF65-F5344CB8AC3E}">
        <p14:creationId xmlns:p14="http://schemas.microsoft.com/office/powerpoint/2010/main" val="1092264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479" y="465499"/>
            <a:ext cx="4467225" cy="5953125"/>
          </a:xfrm>
          <a:prstGeom prst="rect">
            <a:avLst/>
          </a:prstGeom>
        </p:spPr>
      </p:pic>
      <p:sp>
        <p:nvSpPr>
          <p:cNvPr id="3" name="CuadroTexto 2"/>
          <p:cNvSpPr txBox="1"/>
          <p:nvPr/>
        </p:nvSpPr>
        <p:spPr>
          <a:xfrm>
            <a:off x="5891349" y="836023"/>
            <a:ext cx="5238205" cy="3262432"/>
          </a:xfrm>
          <a:prstGeom prst="rect">
            <a:avLst/>
          </a:prstGeom>
          <a:noFill/>
        </p:spPr>
        <p:txBody>
          <a:bodyPr wrap="square" rtlCol="0">
            <a:spAutoFit/>
          </a:bodyPr>
          <a:lstStyle/>
          <a:p>
            <a:r>
              <a:rPr lang="es-PE" sz="8000" dirty="0" smtClean="0"/>
              <a:t>Día 6</a:t>
            </a:r>
          </a:p>
          <a:p>
            <a:pPr algn="just"/>
            <a:r>
              <a:rPr lang="es-PE" dirty="0" smtClean="0"/>
              <a:t>El día 6, lo regué con 200 ml. De agua, ya que descubrí que el agua se demoraba en drenar y en el tiempo que se queda en la superficie, disuelve la tierra y hace que la semilla esté cada vez más cerca de la superficie. </a:t>
            </a:r>
            <a:endParaRPr lang="es-PE" sz="1100" dirty="0" smtClean="0"/>
          </a:p>
          <a:p>
            <a:pPr algn="just"/>
            <a:r>
              <a:rPr lang="es-PE" dirty="0" smtClean="0"/>
              <a:t>Hasta ese día no había notado ningún indicio del crecimiento de alguna planta, solo tierra </a:t>
            </a:r>
            <a:r>
              <a:rPr lang="es-PE" dirty="0" err="1" smtClean="0"/>
              <a:t>humeda</a:t>
            </a:r>
            <a:r>
              <a:rPr lang="es-PE" dirty="0" smtClean="0"/>
              <a:t>.  </a:t>
            </a:r>
          </a:p>
        </p:txBody>
      </p:sp>
    </p:spTree>
    <p:extLst>
      <p:ext uri="{BB962C8B-B14F-4D97-AF65-F5344CB8AC3E}">
        <p14:creationId xmlns:p14="http://schemas.microsoft.com/office/powerpoint/2010/main" val="3236525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473" y="125866"/>
            <a:ext cx="3671070" cy="3469883"/>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487" y="125866"/>
            <a:ext cx="4049485" cy="3469883"/>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4916" y="125866"/>
            <a:ext cx="3631473" cy="4916397"/>
          </a:xfrm>
          <a:prstGeom prst="rect">
            <a:avLst/>
          </a:prstGeom>
        </p:spPr>
      </p:pic>
      <p:sp>
        <p:nvSpPr>
          <p:cNvPr id="5" name="CuadroTexto 4"/>
          <p:cNvSpPr txBox="1"/>
          <p:nvPr/>
        </p:nvSpPr>
        <p:spPr>
          <a:xfrm>
            <a:off x="300445" y="3718824"/>
            <a:ext cx="7106195" cy="1323439"/>
          </a:xfrm>
          <a:prstGeom prst="rect">
            <a:avLst/>
          </a:prstGeom>
          <a:noFill/>
        </p:spPr>
        <p:txBody>
          <a:bodyPr wrap="square" rtlCol="0">
            <a:spAutoFit/>
          </a:bodyPr>
          <a:lstStyle/>
          <a:p>
            <a:r>
              <a:rPr lang="es-PE" sz="8000" dirty="0" smtClean="0"/>
              <a:t>Día 7</a:t>
            </a:r>
            <a:endParaRPr lang="es-PE" sz="8000" dirty="0"/>
          </a:p>
        </p:txBody>
      </p:sp>
      <p:sp>
        <p:nvSpPr>
          <p:cNvPr id="6" name="CuadroTexto 5"/>
          <p:cNvSpPr txBox="1"/>
          <p:nvPr/>
        </p:nvSpPr>
        <p:spPr>
          <a:xfrm>
            <a:off x="300445" y="5185954"/>
            <a:ext cx="7341326" cy="923330"/>
          </a:xfrm>
          <a:prstGeom prst="rect">
            <a:avLst/>
          </a:prstGeom>
          <a:noFill/>
        </p:spPr>
        <p:txBody>
          <a:bodyPr wrap="square" rtlCol="0">
            <a:spAutoFit/>
          </a:bodyPr>
          <a:lstStyle/>
          <a:p>
            <a:r>
              <a:rPr lang="es-PE" dirty="0" smtClean="0"/>
              <a:t>Para el día 7 ninguna de las plantas había crecido y el tiempo del experimento no me alcanzó para hacer los 10 días, no creció nada aun así dándoles el cuidado dicho en el módulo. </a:t>
            </a:r>
            <a:endParaRPr lang="es-PE" dirty="0"/>
          </a:p>
        </p:txBody>
      </p:sp>
    </p:spTree>
    <p:extLst>
      <p:ext uri="{BB962C8B-B14F-4D97-AF65-F5344CB8AC3E}">
        <p14:creationId xmlns:p14="http://schemas.microsoft.com/office/powerpoint/2010/main" val="2117666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767108" y="324154"/>
            <a:ext cx="6657785" cy="584775"/>
          </a:xfrm>
          <a:prstGeom prst="rect">
            <a:avLst/>
          </a:prstGeom>
        </p:spPr>
        <p:txBody>
          <a:bodyPr wrap="none">
            <a:spAutoFit/>
          </a:bodyPr>
          <a:lstStyle/>
          <a:p>
            <a:pPr marL="514350" indent="-514350">
              <a:buFont typeface="+mj-lt"/>
              <a:buAutoNum type="arabicPeriod" startAt="7"/>
            </a:pPr>
            <a:r>
              <a:rPr lang="es-ES" sz="3200" b="1" dirty="0">
                <a:effectLst>
                  <a:outerShdw blurRad="38100" dist="38100" dir="2700000" algn="tl">
                    <a:srgbClr val="000000">
                      <a:alpha val="43137"/>
                    </a:srgbClr>
                  </a:outerShdw>
                </a:effectLst>
                <a:latin typeface="ArabBruD" pitchFamily="2" charset="0"/>
              </a:rPr>
              <a:t>Datos/observaciones/RESULTADOS</a:t>
            </a:r>
            <a:endParaRPr lang="en-US" sz="3200" b="1" dirty="0">
              <a:effectLst>
                <a:outerShdw blurRad="38100" dist="38100" dir="2700000" algn="tl">
                  <a:srgbClr val="000000">
                    <a:alpha val="43137"/>
                  </a:srgbClr>
                </a:outerShdw>
              </a:effectLst>
              <a:latin typeface="ArabBruD" pitchFamily="2" charset="0"/>
            </a:endParaRPr>
          </a:p>
        </p:txBody>
      </p:sp>
      <p:cxnSp>
        <p:nvCxnSpPr>
          <p:cNvPr id="3" name="Conector recto 2"/>
          <p:cNvCxnSpPr/>
          <p:nvPr/>
        </p:nvCxnSpPr>
        <p:spPr>
          <a:xfrm>
            <a:off x="2767108" y="997419"/>
            <a:ext cx="6657785" cy="8421"/>
          </a:xfrm>
          <a:prstGeom prst="line">
            <a:avLst/>
          </a:prstGeom>
        </p:spPr>
        <p:style>
          <a:lnRef idx="3">
            <a:schemeClr val="dk1"/>
          </a:lnRef>
          <a:fillRef idx="0">
            <a:schemeClr val="dk1"/>
          </a:fillRef>
          <a:effectRef idx="2">
            <a:schemeClr val="dk1"/>
          </a:effectRef>
          <a:fontRef idx="minor">
            <a:schemeClr val="tx1"/>
          </a:fontRef>
        </p:style>
      </p:cxnSp>
      <p:sp>
        <p:nvSpPr>
          <p:cNvPr id="5" name="Rectángulo 4"/>
          <p:cNvSpPr/>
          <p:nvPr/>
        </p:nvSpPr>
        <p:spPr>
          <a:xfrm>
            <a:off x="737419" y="1618620"/>
            <a:ext cx="10353367" cy="1938992"/>
          </a:xfrm>
          <a:prstGeom prst="rect">
            <a:avLst/>
          </a:prstGeom>
        </p:spPr>
        <p:txBody>
          <a:bodyPr wrap="square">
            <a:spAutoFit/>
          </a:bodyPr>
          <a:lstStyle/>
          <a:p>
            <a:pPr marL="342900" indent="-342900" algn="just">
              <a:buFont typeface="Arial" panose="020B0604020202020204" pitchFamily="34" charset="0"/>
              <a:buChar char="•"/>
            </a:pPr>
            <a:r>
              <a:rPr lang="es-ES" sz="2400" dirty="0" smtClean="0">
                <a:latin typeface="Arial Narrow" panose="020B0606020202030204" pitchFamily="34" charset="0"/>
              </a:rPr>
              <a:t>El día 7, por la parte de la esquina desenterré una semilla para ver que había pasado y encontré una semilla húmeda, pálida y de ella brotaba una sustancia blanca. </a:t>
            </a:r>
          </a:p>
          <a:p>
            <a:pPr marL="342900" indent="-342900" algn="just">
              <a:buFont typeface="Arial" panose="020B0604020202020204" pitchFamily="34" charset="0"/>
              <a:buChar char="•"/>
            </a:pPr>
            <a:r>
              <a:rPr lang="es-ES" sz="2400" dirty="0" smtClean="0">
                <a:latin typeface="Arial Narrow" panose="020B0606020202030204" pitchFamily="34" charset="0"/>
              </a:rPr>
              <a:t>El día 7, la tierra que no recibió luz, tenia un olor fuerte y húmedo.</a:t>
            </a:r>
          </a:p>
          <a:p>
            <a:pPr marL="800100" lvl="1" indent="-342900" algn="just">
              <a:buFont typeface="Arial" panose="020B0604020202020204" pitchFamily="34" charset="0"/>
              <a:buChar char="•"/>
            </a:pPr>
            <a:endParaRPr lang="es-ES" sz="2400" dirty="0">
              <a:latin typeface="Arial Narrow" panose="020B0606020202030204" pitchFamily="34" charset="0"/>
            </a:endParaRPr>
          </a:p>
          <a:p>
            <a:pPr marL="800100" lvl="1" indent="-342900" algn="just">
              <a:buFont typeface="Arial" panose="020B0604020202020204" pitchFamily="34" charset="0"/>
              <a:buChar char="•"/>
            </a:pPr>
            <a:r>
              <a:rPr lang="es-ES" sz="2400" dirty="0" smtClean="0">
                <a:latin typeface="Arial Narrow" panose="020B0606020202030204" pitchFamily="34" charset="0"/>
              </a:rPr>
              <a:t>Ninguna de las dos plantaciones creció y se malograron por dos motivos distintos.</a:t>
            </a:r>
            <a:endParaRPr lang="es-ES" sz="2400" dirty="0">
              <a:latin typeface="Arial Narrow" panose="020B0606020202030204" pitchFamily="34" charset="0"/>
            </a:endParaRPr>
          </a:p>
        </p:txBody>
      </p:sp>
      <p:pic>
        <p:nvPicPr>
          <p:cNvPr id="6" name="Imagen 5"/>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639096" y="343574"/>
            <a:ext cx="1130710" cy="113071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327542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2536723" y="216310"/>
            <a:ext cx="9448800" cy="6440129"/>
          </a:xfrm>
          <a:prstGeom prst="roundRect">
            <a:avLst/>
          </a:prstGeom>
          <a:solidFill>
            <a:schemeClr val="bg2">
              <a:alpha val="71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smtClean="0">
                <a:solidFill>
                  <a:schemeClr val="tx1"/>
                </a:solidFill>
                <a:latin typeface="Arial Narrow" panose="020B0606020202030204" pitchFamily="34" charset="0"/>
              </a:rPr>
              <a:t>La relación entre la cantidad de luz proporcionada es mucha con la cantidad de semillas que pueden germinar, a travé</a:t>
            </a:r>
            <a:r>
              <a:rPr lang="es-ES" sz="2400" dirty="0" smtClean="0">
                <a:solidFill>
                  <a:schemeClr val="tx1"/>
                </a:solidFill>
                <a:latin typeface="Arial Narrow" panose="020B0606020202030204" pitchFamily="34" charset="0"/>
              </a:rPr>
              <a:t>s de una investigación, llegué a entender que son muchos los factores que influyen, no solo el agua y la luz, también influye temperatura, tipo de tierra, etc. Pero no se puede negar que lo más primordial es la luz solar, si a una planta no le llega a caer luz solar, si puede crecer, pero no tanto como una planta con una condición solar buena, influye también la estación en la que sea sembrada la semilla, y la cantidad de luz que llegue a tener. </a:t>
            </a:r>
            <a:endParaRPr lang="es-ES" sz="2400" dirty="0">
              <a:solidFill>
                <a:schemeClr val="tx1"/>
              </a:solidFill>
              <a:latin typeface="Arial Narrow" panose="020B0606020202030204" pitchFamily="34" charset="0"/>
            </a:endParaRPr>
          </a:p>
          <a:p>
            <a:endParaRPr lang="es-ES" sz="2400" dirty="0" smtClean="0">
              <a:solidFill>
                <a:schemeClr val="tx1"/>
              </a:solidFill>
              <a:latin typeface="Arial Narrow" panose="020B0606020202030204" pitchFamily="34" charset="0"/>
            </a:endParaRPr>
          </a:p>
        </p:txBody>
      </p:sp>
      <p:sp>
        <p:nvSpPr>
          <p:cNvPr id="3" name="Rectángulo 2"/>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8"/>
            </a:pPr>
            <a:r>
              <a:rPr lang="es-ES" sz="3200" b="1" dirty="0" smtClean="0">
                <a:effectLst>
                  <a:outerShdw blurRad="38100" dist="38100" dir="2700000" algn="tl">
                    <a:srgbClr val="000000">
                      <a:alpha val="43137"/>
                    </a:srgbClr>
                  </a:outerShdw>
                </a:effectLst>
                <a:latin typeface="ArabBruD" pitchFamily="2" charset="0"/>
              </a:rPr>
              <a:t>Conclusiones</a:t>
            </a:r>
            <a:endParaRPr lang="en-US" sz="3200" b="1" dirty="0">
              <a:effectLst>
                <a:outerShdw blurRad="38100" dist="38100" dir="2700000" algn="tl">
                  <a:srgbClr val="000000">
                    <a:alpha val="43137"/>
                  </a:srgbClr>
                </a:outerShdw>
              </a:effectLst>
              <a:latin typeface="ArabBruD" pitchFamily="2" charset="0"/>
            </a:endParaRPr>
          </a:p>
        </p:txBody>
      </p:sp>
      <p:cxnSp>
        <p:nvCxnSpPr>
          <p:cNvPr id="4" name="Conector recto 3"/>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8218182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88364" y="353651"/>
            <a:ext cx="5815272" cy="584775"/>
          </a:xfrm>
          <a:prstGeom prst="rect">
            <a:avLst/>
          </a:prstGeom>
        </p:spPr>
        <p:txBody>
          <a:bodyPr wrap="square">
            <a:spAutoFit/>
          </a:bodyPr>
          <a:lstStyle/>
          <a:p>
            <a:pPr marL="514350" indent="-514350" algn="ctr">
              <a:buFont typeface="+mj-lt"/>
              <a:buAutoNum type="arabicPeriod" startAt="9"/>
            </a:pPr>
            <a:r>
              <a:rPr lang="es-ES" sz="3200" b="1" dirty="0" smtClean="0">
                <a:effectLst>
                  <a:outerShdw blurRad="38100" dist="38100" dir="2700000" algn="tl">
                    <a:srgbClr val="000000">
                      <a:alpha val="43137"/>
                    </a:srgbClr>
                  </a:outerShdw>
                </a:effectLst>
                <a:latin typeface="ArabBruD" pitchFamily="2" charset="0"/>
              </a:rPr>
              <a:t>Referencias Bibliográficas</a:t>
            </a:r>
            <a:endParaRPr lang="en-US" sz="3200" b="1" dirty="0">
              <a:effectLst>
                <a:outerShdw blurRad="38100" dist="38100" dir="2700000" algn="tl">
                  <a:srgbClr val="000000">
                    <a:alpha val="43137"/>
                  </a:srgbClr>
                </a:outerShdw>
              </a:effectLst>
              <a:latin typeface="ArabBruD" pitchFamily="2" charset="0"/>
            </a:endParaRPr>
          </a:p>
        </p:txBody>
      </p:sp>
      <p:cxnSp>
        <p:nvCxnSpPr>
          <p:cNvPr id="3" name="Conector recto 2"/>
          <p:cNvCxnSpPr/>
          <p:nvPr/>
        </p:nvCxnSpPr>
        <p:spPr>
          <a:xfrm>
            <a:off x="3108395" y="997419"/>
            <a:ext cx="5975211" cy="15304"/>
          </a:xfrm>
          <a:prstGeom prst="line">
            <a:avLst/>
          </a:prstGeom>
        </p:spPr>
        <p:style>
          <a:lnRef idx="3">
            <a:schemeClr val="dk1"/>
          </a:lnRef>
          <a:fillRef idx="0">
            <a:schemeClr val="dk1"/>
          </a:fillRef>
          <a:effectRef idx="2">
            <a:schemeClr val="dk1"/>
          </a:effectRef>
          <a:fontRef idx="minor">
            <a:schemeClr val="tx1"/>
          </a:fontRef>
        </p:style>
      </p:cxnSp>
      <p:sp>
        <p:nvSpPr>
          <p:cNvPr id="4" name="CuadroTexto 3"/>
          <p:cNvSpPr txBox="1"/>
          <p:nvPr/>
        </p:nvSpPr>
        <p:spPr>
          <a:xfrm>
            <a:off x="1162594" y="1685109"/>
            <a:ext cx="9731829" cy="2308324"/>
          </a:xfrm>
          <a:prstGeom prst="rect">
            <a:avLst/>
          </a:prstGeom>
          <a:noFill/>
        </p:spPr>
        <p:txBody>
          <a:bodyPr wrap="square" rtlCol="0">
            <a:spAutoFit/>
          </a:bodyPr>
          <a:lstStyle/>
          <a:p>
            <a:pPr marL="285750" indent="-285750">
              <a:buFont typeface="Arial" panose="020B0604020202020204" pitchFamily="34" charset="0"/>
              <a:buChar char="•"/>
            </a:pPr>
            <a:r>
              <a:rPr lang="es-PE" dirty="0" smtClean="0"/>
              <a:t>Martínez, C. D (2021). Por qué mis plantas de interior no crecen. Un como. </a:t>
            </a:r>
            <a:r>
              <a:rPr lang="es-PE" dirty="0"/>
              <a:t>Recuperado de </a:t>
            </a:r>
            <a:r>
              <a:rPr lang="es-PE" dirty="0">
                <a:hlinkClick r:id="rId2"/>
              </a:rPr>
              <a:t>https://</a:t>
            </a:r>
            <a:r>
              <a:rPr lang="es-PE" dirty="0" smtClean="0">
                <a:hlinkClick r:id="rId2"/>
              </a:rPr>
              <a:t>www.mundodeportivo.com/uncomo/hogar/articulo/por-que-mis-plantas-de-interior-no-crecen-51113.html</a:t>
            </a:r>
            <a:endParaRPr lang="es-PE" dirty="0" smtClean="0"/>
          </a:p>
          <a:p>
            <a:pPr marL="285750" indent="-285750">
              <a:buFont typeface="Arial" panose="020B0604020202020204" pitchFamily="34" charset="0"/>
              <a:buChar char="•"/>
            </a:pPr>
            <a:r>
              <a:rPr lang="es-PE" dirty="0" smtClean="0"/>
              <a:t>Promix (2021). La influencia de la luz en el crecimiento del cultivo. Premier </a:t>
            </a:r>
            <a:r>
              <a:rPr lang="es-PE" dirty="0" err="1" smtClean="0"/>
              <a:t>tech</a:t>
            </a:r>
            <a:r>
              <a:rPr lang="es-PE" dirty="0" smtClean="0"/>
              <a:t>. </a:t>
            </a:r>
            <a:r>
              <a:rPr lang="es-PE" dirty="0"/>
              <a:t>Recuperado de </a:t>
            </a:r>
            <a:r>
              <a:rPr lang="es-PE" dirty="0">
                <a:hlinkClick r:id="rId3"/>
              </a:rPr>
              <a:t>https://www.pthorticulture.com/es/centro-de-formacion/la-influencia-de-la-luz-en-el-crecimiento-del-cultivo</a:t>
            </a:r>
            <a:r>
              <a:rPr lang="es-PE" dirty="0" smtClean="0">
                <a:hlinkClick r:id="rId3"/>
              </a:rPr>
              <a:t>/</a:t>
            </a:r>
            <a:endParaRPr lang="es-PE" dirty="0" smtClean="0"/>
          </a:p>
          <a:p>
            <a:pPr marL="285750" indent="-285750">
              <a:buFont typeface="Arial" panose="020B0604020202020204" pitchFamily="34" charset="0"/>
              <a:buChar char="•"/>
            </a:pPr>
            <a:r>
              <a:rPr lang="es-PE" dirty="0" smtClean="0"/>
              <a:t>Modulo  </a:t>
            </a:r>
          </a:p>
          <a:p>
            <a:pPr marL="285750" indent="-285750">
              <a:buFont typeface="Arial" panose="020B0604020202020204" pitchFamily="34" charset="0"/>
              <a:buChar char="•"/>
            </a:pPr>
            <a:endParaRPr lang="es-PE" dirty="0"/>
          </a:p>
        </p:txBody>
      </p:sp>
    </p:spTree>
    <p:extLst>
      <p:ext uri="{BB962C8B-B14F-4D97-AF65-F5344CB8AC3E}">
        <p14:creationId xmlns:p14="http://schemas.microsoft.com/office/powerpoint/2010/main" val="2019152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410803" y="288052"/>
            <a:ext cx="1919443" cy="2561901"/>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redondeado 2"/>
          <p:cNvSpPr/>
          <p:nvPr/>
        </p:nvSpPr>
        <p:spPr>
          <a:xfrm>
            <a:off x="2536723" y="216310"/>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dirty="0" smtClean="0">
                <a:solidFill>
                  <a:schemeClr val="tx1"/>
                </a:solidFill>
                <a:latin typeface="Arial Narrow" panose="020B0606020202030204" pitchFamily="34" charset="0"/>
              </a:rPr>
              <a:t>¿Qué relación existe entre la ausencia o presencia de la luz y la cantidad de semillas germinadas?</a:t>
            </a:r>
            <a:endParaRPr lang="es-ES" sz="3200" dirty="0">
              <a:solidFill>
                <a:schemeClr val="tx1"/>
              </a:solidFill>
              <a:latin typeface="Arial Narrow" panose="020B0606020202030204" pitchFamily="34" charset="0"/>
            </a:endParaRPr>
          </a:p>
        </p:txBody>
      </p:sp>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a:pPr>
            <a:r>
              <a:rPr lang="es-ES" sz="3200" b="1" dirty="0">
                <a:solidFill>
                  <a:srgbClr val="002060"/>
                </a:solidFill>
                <a:effectLst>
                  <a:outerShdw blurRad="38100" dist="38100" dir="2700000" algn="tl">
                    <a:srgbClr val="000000">
                      <a:alpha val="43137"/>
                    </a:srgbClr>
                  </a:outerShdw>
                </a:effectLst>
                <a:latin typeface="ArabBruD" pitchFamily="2" charset="0"/>
              </a:rPr>
              <a:t>Planteamiento del problema</a:t>
            </a:r>
            <a:endParaRPr lang="en-US" sz="3200" b="1" dirty="0">
              <a:solidFill>
                <a:srgbClr val="002060"/>
              </a:solidFill>
              <a:effectLst>
                <a:outerShdw blurRad="38100" dist="38100" dir="2700000" algn="tl">
                  <a:srgbClr val="000000">
                    <a:alpha val="43137"/>
                  </a:srgbClr>
                </a:outerShdw>
              </a:effectLst>
              <a:latin typeface="ArabBruD" pitchFamily="2" charset="0"/>
            </a:endParaRPr>
          </a:p>
        </p:txBody>
      </p:sp>
      <p:cxnSp>
        <p:nvCxnSpPr>
          <p:cNvPr id="6" name="Conector recto 5"/>
          <p:cNvCxnSpPr/>
          <p:nvPr/>
        </p:nvCxnSpPr>
        <p:spPr>
          <a:xfrm>
            <a:off x="4916129" y="987587"/>
            <a:ext cx="4719484"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39141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2536723" y="216310"/>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smtClean="0">
                <a:solidFill>
                  <a:schemeClr val="tx1"/>
                </a:solidFill>
                <a:latin typeface="Arial Narrow" panose="020B0606020202030204" pitchFamily="34" charset="0"/>
              </a:rPr>
              <a:t>El proyecto transcurría en 10 días, cada día se debía regar a la semilla con 300 ml. De agua. Se debía hacer huecos en la parte de abajo del recipiente donde estaba sembrada la semilla, para que drenara el agua; con el procedimiento correcto, la planta debía crecer alrededor de los 3 a 8 días.   </a:t>
            </a:r>
            <a:endParaRPr lang="es-ES" sz="2400" dirty="0" smtClean="0">
              <a:solidFill>
                <a:schemeClr val="tx1"/>
              </a:solidFill>
              <a:latin typeface="Arial Narrow" panose="020B0606020202030204" pitchFamily="34" charset="0"/>
            </a:endParaRPr>
          </a:p>
        </p:txBody>
      </p:sp>
      <p:pic>
        <p:nvPicPr>
          <p:cNvPr id="3" name="Imagen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18857" y="768683"/>
            <a:ext cx="1962227" cy="19622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Rectángulo 3"/>
          <p:cNvSpPr/>
          <p:nvPr/>
        </p:nvSpPr>
        <p:spPr>
          <a:xfrm>
            <a:off x="3547872" y="402812"/>
            <a:ext cx="6620887" cy="584775"/>
          </a:xfrm>
          <a:prstGeom prst="rect">
            <a:avLst/>
          </a:prstGeom>
        </p:spPr>
        <p:txBody>
          <a:bodyPr wrap="square">
            <a:spAutoFit/>
          </a:bodyPr>
          <a:lstStyle/>
          <a:p>
            <a:pPr marL="514350" indent="-514350" algn="ctr">
              <a:buFont typeface="+mj-lt"/>
              <a:buAutoNum type="arabicPeriod" startAt="2"/>
            </a:pPr>
            <a:r>
              <a:rPr lang="es-ES" sz="3200" b="1" dirty="0" smtClean="0">
                <a:solidFill>
                  <a:srgbClr val="545A43"/>
                </a:solidFill>
                <a:effectLst>
                  <a:outerShdw blurRad="38100" dist="38100" dir="2700000" algn="tl">
                    <a:srgbClr val="000000">
                      <a:alpha val="43137"/>
                    </a:srgbClr>
                  </a:outerShdw>
                </a:effectLst>
                <a:latin typeface="ArabBruD" pitchFamily="2" charset="0"/>
              </a:rPr>
              <a:t>Información </a:t>
            </a:r>
            <a:r>
              <a:rPr lang="es-ES" sz="3200" b="1" dirty="0">
                <a:solidFill>
                  <a:srgbClr val="545A43"/>
                </a:solidFill>
                <a:effectLst>
                  <a:outerShdw blurRad="38100" dist="38100" dir="2700000" algn="tl">
                    <a:srgbClr val="000000">
                      <a:alpha val="43137"/>
                    </a:srgbClr>
                  </a:outerShdw>
                </a:effectLst>
                <a:latin typeface="ArabBruD" pitchFamily="2" charset="0"/>
              </a:rPr>
              <a:t>general del proyecto</a:t>
            </a:r>
            <a:endParaRPr lang="en-US" sz="3200" b="1" dirty="0">
              <a:solidFill>
                <a:srgbClr val="545A43"/>
              </a:solidFill>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3831336" y="987587"/>
            <a:ext cx="6187735"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3650124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898" y="518955"/>
            <a:ext cx="1916985" cy="1916985"/>
          </a:xfrm>
          <a:prstGeom prst="roundRect">
            <a:avLst>
              <a:gd name="adj" fmla="val 16667"/>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redondeado 2"/>
          <p:cNvSpPr/>
          <p:nvPr/>
        </p:nvSpPr>
        <p:spPr>
          <a:xfrm>
            <a:off x="2536723" y="402812"/>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a:solidFill>
                  <a:schemeClr val="tx1"/>
                </a:solidFill>
                <a:latin typeface="Arial Narrow" panose="020B0606020202030204" pitchFamily="34" charset="0"/>
              </a:rPr>
              <a:t>Elabora una tabla con las tres tipos de variables trabajadas</a:t>
            </a:r>
            <a:r>
              <a:rPr lang="es-ES" sz="2400" dirty="0" smtClean="0">
                <a:solidFill>
                  <a:schemeClr val="tx1"/>
                </a:solidFill>
                <a:latin typeface="Arial Narrow" panose="020B0606020202030204" pitchFamily="34" charset="0"/>
              </a:rPr>
              <a:t>.</a:t>
            </a:r>
          </a:p>
        </p:txBody>
      </p:sp>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3"/>
            </a:pPr>
            <a:r>
              <a:rPr lang="es-ES" sz="3200" b="1" dirty="0" smtClean="0">
                <a:solidFill>
                  <a:srgbClr val="002060"/>
                </a:solidFill>
                <a:effectLst>
                  <a:outerShdw blurRad="38100" dist="38100" dir="2700000" algn="tl">
                    <a:srgbClr val="000000">
                      <a:alpha val="43137"/>
                    </a:srgbClr>
                  </a:outerShdw>
                </a:effectLst>
                <a:latin typeface="ArabBruD" pitchFamily="2" charset="0"/>
              </a:rPr>
              <a:t>Variables</a:t>
            </a:r>
            <a:endParaRPr lang="en-US" sz="3200" b="1" dirty="0">
              <a:solidFill>
                <a:srgbClr val="002060"/>
              </a:solidFill>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graphicFrame>
        <p:nvGraphicFramePr>
          <p:cNvPr id="6" name="Tabla 5"/>
          <p:cNvGraphicFramePr>
            <a:graphicFrameLocks noGrp="1"/>
          </p:cNvGraphicFramePr>
          <p:nvPr>
            <p:extLst>
              <p:ext uri="{D42A27DB-BD31-4B8C-83A1-F6EECF244321}">
                <p14:modId xmlns:p14="http://schemas.microsoft.com/office/powerpoint/2010/main" val="782463388"/>
              </p:ext>
            </p:extLst>
          </p:nvPr>
        </p:nvGraphicFramePr>
        <p:xfrm>
          <a:off x="2907211" y="2880114"/>
          <a:ext cx="8128000" cy="1651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079372059"/>
                    </a:ext>
                  </a:extLst>
                </a:gridCol>
                <a:gridCol w="6096000">
                  <a:extLst>
                    <a:ext uri="{9D8B030D-6E8A-4147-A177-3AD203B41FA5}">
                      <a16:colId xmlns:a16="http://schemas.microsoft.com/office/drawing/2014/main" val="3653963801"/>
                    </a:ext>
                  </a:extLst>
                </a:gridCol>
              </a:tblGrid>
              <a:tr h="370840">
                <a:tc>
                  <a:txBody>
                    <a:bodyPr/>
                    <a:lstStyle/>
                    <a:p>
                      <a:r>
                        <a:rPr lang="es-PE" dirty="0" smtClean="0">
                          <a:solidFill>
                            <a:sysClr val="windowText" lastClr="000000"/>
                          </a:solidFill>
                        </a:rPr>
                        <a:t>Variable dependiente</a:t>
                      </a:r>
                      <a:endParaRPr lang="es-PE" dirty="0">
                        <a:solidFill>
                          <a:sysClr val="windowText" lastClr="000000"/>
                        </a:solidFill>
                      </a:endParaRPr>
                    </a:p>
                  </a:txBody>
                  <a:tcPr>
                    <a:solidFill>
                      <a:schemeClr val="accent1"/>
                    </a:solidFill>
                  </a:tcPr>
                </a:tc>
                <a:tc>
                  <a:txBody>
                    <a:bodyPr/>
                    <a:lstStyle/>
                    <a:p>
                      <a:r>
                        <a:rPr lang="es-PE" dirty="0" smtClean="0">
                          <a:solidFill>
                            <a:sysClr val="windowText" lastClr="000000"/>
                          </a:solidFill>
                        </a:rPr>
                        <a:t>La cantidad de semillas germinadas </a:t>
                      </a:r>
                      <a:endParaRPr lang="es-PE" dirty="0">
                        <a:solidFill>
                          <a:sysClr val="windowText" lastClr="000000"/>
                        </a:solidFill>
                      </a:endParaRPr>
                    </a:p>
                  </a:txBody>
                  <a:tcPr/>
                </a:tc>
                <a:extLst>
                  <a:ext uri="{0D108BD9-81ED-4DB2-BD59-A6C34878D82A}">
                    <a16:rowId xmlns:a16="http://schemas.microsoft.com/office/drawing/2014/main" val="2930147608"/>
                  </a:ext>
                </a:extLst>
              </a:tr>
              <a:tr h="370840">
                <a:tc>
                  <a:txBody>
                    <a:bodyPr/>
                    <a:lstStyle/>
                    <a:p>
                      <a:r>
                        <a:rPr lang="es-PE" dirty="0" smtClean="0"/>
                        <a:t>Variable independiente</a:t>
                      </a:r>
                      <a:endParaRPr lang="es-PE" dirty="0"/>
                    </a:p>
                  </a:txBody>
                  <a:tcPr/>
                </a:tc>
                <a:tc>
                  <a:txBody>
                    <a:bodyPr/>
                    <a:lstStyle/>
                    <a:p>
                      <a:r>
                        <a:rPr lang="es-PE" dirty="0" smtClean="0"/>
                        <a:t>La presencia de luz </a:t>
                      </a:r>
                      <a:endParaRPr lang="es-PE" dirty="0"/>
                    </a:p>
                  </a:txBody>
                  <a:tcPr/>
                </a:tc>
                <a:extLst>
                  <a:ext uri="{0D108BD9-81ED-4DB2-BD59-A6C34878D82A}">
                    <a16:rowId xmlns:a16="http://schemas.microsoft.com/office/drawing/2014/main" val="2332305133"/>
                  </a:ext>
                </a:extLst>
              </a:tr>
              <a:tr h="370840">
                <a:tc>
                  <a:txBody>
                    <a:bodyPr/>
                    <a:lstStyle/>
                    <a:p>
                      <a:r>
                        <a:rPr lang="es-PE" dirty="0" smtClean="0"/>
                        <a:t>Variable controlada</a:t>
                      </a:r>
                      <a:endParaRPr lang="es-PE" dirty="0"/>
                    </a:p>
                  </a:txBody>
                  <a:tcPr/>
                </a:tc>
                <a:tc>
                  <a:txBody>
                    <a:bodyPr/>
                    <a:lstStyle/>
                    <a:p>
                      <a:r>
                        <a:rPr lang="es-PE" dirty="0" smtClean="0"/>
                        <a:t>La cantidad de agua </a:t>
                      </a:r>
                      <a:endParaRPr lang="es-PE" dirty="0"/>
                    </a:p>
                  </a:txBody>
                  <a:tcPr/>
                </a:tc>
                <a:extLst>
                  <a:ext uri="{0D108BD9-81ED-4DB2-BD59-A6C34878D82A}">
                    <a16:rowId xmlns:a16="http://schemas.microsoft.com/office/drawing/2014/main" val="4163234355"/>
                  </a:ext>
                </a:extLst>
              </a:tr>
            </a:tbl>
          </a:graphicData>
        </a:graphic>
      </p:graphicFrame>
    </p:spTree>
    <p:extLst>
      <p:ext uri="{BB962C8B-B14F-4D97-AF65-F5344CB8AC3E}">
        <p14:creationId xmlns:p14="http://schemas.microsoft.com/office/powerpoint/2010/main" val="2626346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89154" y="437535"/>
            <a:ext cx="1644445" cy="1644445"/>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Rectángulo redondeado 2"/>
          <p:cNvSpPr/>
          <p:nvPr/>
        </p:nvSpPr>
        <p:spPr>
          <a:xfrm>
            <a:off x="2536723" y="216310"/>
            <a:ext cx="9448800" cy="6440129"/>
          </a:xfrm>
          <a:prstGeom prst="roundRect">
            <a:avLst/>
          </a:prstGeom>
          <a:solidFill>
            <a:schemeClr val="bg2">
              <a:alpha val="4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dirty="0" smtClean="0">
                <a:solidFill>
                  <a:schemeClr val="tx1"/>
                </a:solidFill>
                <a:latin typeface="Arial Narrow" panose="020B0606020202030204" pitchFamily="34" charset="0"/>
              </a:rPr>
              <a:t>Si las semillas se encuentra en condiciones optimas e iguales, entonces deben crecer ambas, la que si tiene luz debe crecer, y la que no tiene luz, no se sabe, ya que la luz solar es el mayor influyente en el crecimiento de la planta. </a:t>
            </a:r>
            <a:endParaRPr lang="es-ES" sz="2400" dirty="0" smtClean="0">
              <a:solidFill>
                <a:schemeClr val="tx1"/>
              </a:solidFill>
              <a:latin typeface="Arial Narrow" panose="020B0606020202030204" pitchFamily="34" charset="0"/>
            </a:endParaRPr>
          </a:p>
        </p:txBody>
      </p:sp>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4"/>
            </a:pPr>
            <a:r>
              <a:rPr lang="es-ES" sz="3200" b="1" dirty="0" smtClean="0">
                <a:effectLst>
                  <a:outerShdw blurRad="38100" dist="38100" dir="2700000" algn="tl">
                    <a:srgbClr val="000000">
                      <a:alpha val="43137"/>
                    </a:srgbClr>
                  </a:outerShdw>
                </a:effectLst>
                <a:latin typeface="ArabBruD" pitchFamily="2" charset="0"/>
              </a:rPr>
              <a:t>Hipótesis</a:t>
            </a:r>
            <a:endParaRPr lang="en-US" sz="3200" b="1" dirty="0">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670715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ángulo redondeado 3"/>
          <p:cNvSpPr/>
          <p:nvPr/>
        </p:nvSpPr>
        <p:spPr>
          <a:xfrm>
            <a:off x="2536723" y="216310"/>
            <a:ext cx="9448800" cy="6440129"/>
          </a:xfrm>
          <a:prstGeom prst="roundRect">
            <a:avLst/>
          </a:prstGeom>
          <a:solidFill>
            <a:srgbClr val="FFFF99">
              <a:alpha val="5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2 recipientes de plástico con huecos en la parte de abajo</a:t>
            </a:r>
          </a:p>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Tierra para sembrar </a:t>
            </a:r>
          </a:p>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Semillas de poroto</a:t>
            </a:r>
          </a:p>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Vaso medidor de 500 ml.</a:t>
            </a:r>
            <a:endParaRPr lang="es-ES" sz="2400" dirty="0">
              <a:solidFill>
                <a:schemeClr val="tx1"/>
              </a:solidFill>
              <a:latin typeface="Arial Narrow" panose="020B0606020202030204" pitchFamily="34" charset="0"/>
            </a:endParaRP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t="12231" b="13970"/>
          <a:stretch/>
        </p:blipFill>
        <p:spPr>
          <a:xfrm>
            <a:off x="495296" y="363795"/>
            <a:ext cx="1572105" cy="11602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3" name="Conector recto 2"/>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
        <p:nvSpPr>
          <p:cNvPr id="5" name="Rectángulo 4"/>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5"/>
            </a:pPr>
            <a:r>
              <a:rPr lang="es-ES" sz="3200" b="1" dirty="0" smtClean="0">
                <a:effectLst>
                  <a:outerShdw blurRad="38100" dist="38100" dir="2700000" algn="tl">
                    <a:srgbClr val="000000">
                      <a:alpha val="43137"/>
                    </a:srgbClr>
                  </a:outerShdw>
                </a:effectLst>
                <a:latin typeface="ArabBruD" pitchFamily="2" charset="0"/>
              </a:rPr>
              <a:t>Materiales</a:t>
            </a:r>
            <a:endParaRPr lang="en-US" sz="3200" b="1" dirty="0">
              <a:effectLst>
                <a:outerShdw blurRad="38100" dist="38100" dir="2700000" algn="tl">
                  <a:srgbClr val="000000">
                    <a:alpha val="43137"/>
                  </a:srgbClr>
                </a:outerShdw>
              </a:effectLst>
              <a:latin typeface="ArabBruD" pitchFamily="2" charset="0"/>
            </a:endParaRPr>
          </a:p>
        </p:txBody>
      </p:sp>
    </p:spTree>
    <p:extLst>
      <p:ext uri="{BB962C8B-B14F-4D97-AF65-F5344CB8AC3E}">
        <p14:creationId xmlns:p14="http://schemas.microsoft.com/office/powerpoint/2010/main" val="2970423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ectángulo redondeado 1"/>
          <p:cNvSpPr/>
          <p:nvPr/>
        </p:nvSpPr>
        <p:spPr>
          <a:xfrm>
            <a:off x="2536723" y="216310"/>
            <a:ext cx="9448800" cy="6440129"/>
          </a:xfrm>
          <a:prstGeom prst="roundRect">
            <a:avLst/>
          </a:prstGeom>
          <a:solidFill>
            <a:srgbClr val="FFFF99">
              <a:alpha val="51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dirty="0" smtClean="0">
                <a:solidFill>
                  <a:schemeClr val="tx1"/>
                </a:solidFill>
                <a:latin typeface="Arial Narrow" panose="020B0606020202030204" pitchFamily="34" charset="0"/>
              </a:rPr>
              <a:t>Los pasos que seguí fueron los siguientes:</a:t>
            </a:r>
          </a:p>
          <a:p>
            <a:r>
              <a:rPr lang="es-ES" sz="2400" dirty="0" smtClean="0">
                <a:solidFill>
                  <a:schemeClr val="tx1"/>
                </a:solidFill>
                <a:latin typeface="Arial Narrow" panose="020B0606020202030204" pitchFamily="34" charset="0"/>
              </a:rPr>
              <a:t> </a:t>
            </a:r>
          </a:p>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Hice los huecos en los recipientes</a:t>
            </a:r>
          </a:p>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Eché la tierra</a:t>
            </a:r>
          </a:p>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Planté las semillas y las tapé</a:t>
            </a:r>
          </a:p>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La regué con 300 ml. De agua</a:t>
            </a:r>
          </a:p>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Cada día que transcurría hacía variaciones de la cantidad de agua para ver que sucedía</a:t>
            </a:r>
          </a:p>
          <a:p>
            <a:pPr marL="342900" indent="-342900">
              <a:buFont typeface="Arial" panose="020B0604020202020204" pitchFamily="34" charset="0"/>
              <a:buChar char="•"/>
            </a:pPr>
            <a:r>
              <a:rPr lang="es-ES" sz="2400" dirty="0" smtClean="0">
                <a:solidFill>
                  <a:schemeClr val="tx1"/>
                </a:solidFill>
                <a:latin typeface="Arial Narrow" panose="020B0606020202030204" pitchFamily="34" charset="0"/>
              </a:rPr>
              <a:t>Anotaba todo lo observado en la bitácora</a:t>
            </a:r>
          </a:p>
          <a:p>
            <a:endParaRPr lang="es-ES" sz="2400" dirty="0" smtClean="0">
              <a:solidFill>
                <a:schemeClr val="tx1"/>
              </a:solidFill>
              <a:latin typeface="Arial Narrow" panose="020B0606020202030204" pitchFamily="34" charset="0"/>
            </a:endParaRPr>
          </a:p>
          <a:p>
            <a:pPr marL="342900" indent="-342900">
              <a:buFont typeface="Arial" panose="020B0604020202020204" pitchFamily="34" charset="0"/>
              <a:buChar char="•"/>
            </a:pPr>
            <a:endParaRPr lang="es-ES" sz="2400" dirty="0" smtClean="0">
              <a:solidFill>
                <a:schemeClr val="tx1"/>
              </a:solidFill>
              <a:latin typeface="Arial Narrow" panose="020B0606020202030204" pitchFamily="34" charset="0"/>
            </a:endParaRPr>
          </a:p>
          <a:p>
            <a:endParaRPr lang="es-ES" sz="2400" dirty="0" smtClean="0">
              <a:solidFill>
                <a:schemeClr val="tx1"/>
              </a:solidFill>
              <a:latin typeface="Arial Narrow" panose="020B0606020202030204" pitchFamily="34" charset="0"/>
            </a:endParaRPr>
          </a:p>
          <a:p>
            <a:endParaRPr lang="es-ES" sz="2400" dirty="0">
              <a:solidFill>
                <a:schemeClr val="tx1"/>
              </a:solidFill>
              <a:latin typeface="Arial Narrow" panose="020B060602020203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93" y="508820"/>
            <a:ext cx="1939413" cy="1939413"/>
          </a:xfrm>
          <a:prstGeom prst="rect">
            <a:avLst/>
          </a:prstGeom>
          <a:ln>
            <a:noFill/>
          </a:ln>
          <a:effectLst>
            <a:outerShdw blurRad="292100" dist="139700" dir="2700000" algn="tl" rotWithShape="0">
              <a:srgbClr val="333333">
                <a:alpha val="65000"/>
              </a:srgbClr>
            </a:outerShdw>
          </a:effectLst>
        </p:spPr>
      </p:pic>
      <p:sp>
        <p:nvSpPr>
          <p:cNvPr id="4" name="Rectángulo 3"/>
          <p:cNvSpPr/>
          <p:nvPr/>
        </p:nvSpPr>
        <p:spPr>
          <a:xfrm>
            <a:off x="4353487" y="402812"/>
            <a:ext cx="5815272" cy="584775"/>
          </a:xfrm>
          <a:prstGeom prst="rect">
            <a:avLst/>
          </a:prstGeom>
        </p:spPr>
        <p:txBody>
          <a:bodyPr wrap="square">
            <a:spAutoFit/>
          </a:bodyPr>
          <a:lstStyle/>
          <a:p>
            <a:pPr marL="514350" indent="-514350" algn="ctr">
              <a:buFont typeface="+mj-lt"/>
              <a:buAutoNum type="arabicPeriod" startAt="6"/>
            </a:pPr>
            <a:r>
              <a:rPr lang="es-ES" sz="3200" b="1" dirty="0" smtClean="0">
                <a:effectLst>
                  <a:outerShdw blurRad="38100" dist="38100" dir="2700000" algn="tl">
                    <a:srgbClr val="000000">
                      <a:alpha val="43137"/>
                    </a:srgbClr>
                  </a:outerShdw>
                </a:effectLst>
                <a:latin typeface="ArabBruD" pitchFamily="2" charset="0"/>
              </a:rPr>
              <a:t>Procedimiento</a:t>
            </a:r>
            <a:endParaRPr lang="en-US" sz="3200" b="1" dirty="0">
              <a:effectLst>
                <a:outerShdw blurRad="38100" dist="38100" dir="2700000" algn="tl">
                  <a:srgbClr val="000000">
                    <a:alpha val="43137"/>
                  </a:srgbClr>
                </a:outerShdw>
              </a:effectLst>
              <a:latin typeface="ArabBruD" pitchFamily="2" charset="0"/>
            </a:endParaRPr>
          </a:p>
        </p:txBody>
      </p:sp>
      <p:cxnSp>
        <p:nvCxnSpPr>
          <p:cNvPr id="5" name="Conector recto 4"/>
          <p:cNvCxnSpPr/>
          <p:nvPr/>
        </p:nvCxnSpPr>
        <p:spPr>
          <a:xfrm>
            <a:off x="4552335" y="987587"/>
            <a:ext cx="5466736"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62671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055485" cy="3905794"/>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3136" y="0"/>
            <a:ext cx="3326402" cy="3905794"/>
          </a:xfrm>
          <a:prstGeom prst="rect">
            <a:avLst/>
          </a:prstGeom>
        </p:spPr>
      </p:pic>
      <p:sp>
        <p:nvSpPr>
          <p:cNvPr id="4" name="CuadroTexto 3"/>
          <p:cNvSpPr txBox="1"/>
          <p:nvPr/>
        </p:nvSpPr>
        <p:spPr>
          <a:xfrm>
            <a:off x="282553" y="4454435"/>
            <a:ext cx="3030583" cy="1323439"/>
          </a:xfrm>
          <a:prstGeom prst="rect">
            <a:avLst/>
          </a:prstGeom>
          <a:noFill/>
        </p:spPr>
        <p:txBody>
          <a:bodyPr wrap="square" rtlCol="0">
            <a:spAutoFit/>
          </a:bodyPr>
          <a:lstStyle/>
          <a:p>
            <a:pPr algn="ctr"/>
            <a:r>
              <a:rPr lang="es-PE" sz="8000" dirty="0" smtClean="0"/>
              <a:t>Día 1</a:t>
            </a:r>
            <a:endParaRPr lang="es-PE" sz="8000" dirty="0"/>
          </a:p>
        </p:txBody>
      </p:sp>
      <p:sp>
        <p:nvSpPr>
          <p:cNvPr id="6" name="CuadroTexto 5"/>
          <p:cNvSpPr txBox="1"/>
          <p:nvPr/>
        </p:nvSpPr>
        <p:spPr>
          <a:xfrm>
            <a:off x="3708629" y="4792988"/>
            <a:ext cx="6846161" cy="1200329"/>
          </a:xfrm>
          <a:prstGeom prst="rect">
            <a:avLst/>
          </a:prstGeom>
          <a:noFill/>
        </p:spPr>
        <p:txBody>
          <a:bodyPr wrap="square" rtlCol="0">
            <a:spAutoFit/>
          </a:bodyPr>
          <a:lstStyle/>
          <a:p>
            <a:pPr algn="just"/>
            <a:r>
              <a:rPr lang="es-PE" dirty="0" smtClean="0"/>
              <a:t>Siembro la planta y la riego con 300 </a:t>
            </a:r>
            <a:r>
              <a:rPr lang="es-PE" dirty="0"/>
              <a:t>m</a:t>
            </a:r>
            <a:r>
              <a:rPr lang="es-PE" dirty="0" smtClean="0"/>
              <a:t>l. De agua, con los experimentos fallidos anteriores y las indicaciones del profesor, se que ahora le tengo que hacer huecos por la parte de abajo para que drene el agua y regarla de noche.  </a:t>
            </a:r>
            <a:endParaRPr lang="es-PE"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7190" y="0"/>
            <a:ext cx="3657600" cy="3905794"/>
          </a:xfrm>
          <a:prstGeom prst="rect">
            <a:avLst/>
          </a:prstGeom>
        </p:spPr>
      </p:pic>
    </p:spTree>
    <p:extLst>
      <p:ext uri="{BB962C8B-B14F-4D97-AF65-F5344CB8AC3E}">
        <p14:creationId xmlns:p14="http://schemas.microsoft.com/office/powerpoint/2010/main" val="1988267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88" y="151991"/>
            <a:ext cx="5529805" cy="6465031"/>
          </a:xfrm>
          <a:prstGeom prst="rect">
            <a:avLst/>
          </a:prstGeom>
        </p:spPr>
      </p:pic>
      <p:sp>
        <p:nvSpPr>
          <p:cNvPr id="4" name="CuadroTexto 3"/>
          <p:cNvSpPr txBox="1"/>
          <p:nvPr/>
        </p:nvSpPr>
        <p:spPr>
          <a:xfrm>
            <a:off x="7478484" y="1097280"/>
            <a:ext cx="2508069" cy="1323439"/>
          </a:xfrm>
          <a:prstGeom prst="rect">
            <a:avLst/>
          </a:prstGeom>
          <a:noFill/>
        </p:spPr>
        <p:txBody>
          <a:bodyPr wrap="square" rtlCol="0">
            <a:spAutoFit/>
          </a:bodyPr>
          <a:lstStyle/>
          <a:p>
            <a:r>
              <a:rPr lang="es-PE" sz="8000" dirty="0" smtClean="0"/>
              <a:t>Día 2</a:t>
            </a:r>
            <a:endParaRPr lang="es-PE" sz="8000" dirty="0"/>
          </a:p>
        </p:txBody>
      </p:sp>
      <p:sp>
        <p:nvSpPr>
          <p:cNvPr id="5" name="CuadroTexto 4"/>
          <p:cNvSpPr txBox="1"/>
          <p:nvPr/>
        </p:nvSpPr>
        <p:spPr>
          <a:xfrm>
            <a:off x="6363719" y="3384506"/>
            <a:ext cx="4737598" cy="1200329"/>
          </a:xfrm>
          <a:prstGeom prst="rect">
            <a:avLst/>
          </a:prstGeom>
          <a:noFill/>
        </p:spPr>
        <p:txBody>
          <a:bodyPr wrap="square" rtlCol="0">
            <a:spAutoFit/>
          </a:bodyPr>
          <a:lstStyle/>
          <a:p>
            <a:pPr algn="just"/>
            <a:r>
              <a:rPr lang="es-PE" dirty="0" smtClean="0"/>
              <a:t>La tierra sigue húmeda y veo que botó 1/3 del agua que le eché ayer, así que decidí no regarla para ver que sucedía, y así ver si 300 ml. Era una buena cantidad de agua o reducirla un poco. </a:t>
            </a:r>
            <a:endParaRPr lang="es-PE" dirty="0"/>
          </a:p>
        </p:txBody>
      </p:sp>
    </p:spTree>
    <p:extLst>
      <p:ext uri="{BB962C8B-B14F-4D97-AF65-F5344CB8AC3E}">
        <p14:creationId xmlns:p14="http://schemas.microsoft.com/office/powerpoint/2010/main" val="18856808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TotalTime>
  <Words>868</Words>
  <Application>Microsoft Office PowerPoint</Application>
  <PresentationFormat>Panorámica</PresentationFormat>
  <Paragraphs>62</Paragraphs>
  <Slides>17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ArabBruD</vt:lpstr>
      <vt:lpstr>Arial</vt:lpstr>
      <vt:lpstr>Arial Narrow</vt:lpstr>
      <vt:lpstr>Bernard MT Condensed</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Vicky Agüero</cp:lastModifiedBy>
  <cp:revision>28</cp:revision>
  <dcterms:created xsi:type="dcterms:W3CDTF">2021-11-02T04:04:16Z</dcterms:created>
  <dcterms:modified xsi:type="dcterms:W3CDTF">2022-04-29T02:37:40Z</dcterms:modified>
</cp:coreProperties>
</file>