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2AC"/>
    <a:srgbClr val="D1B7A0"/>
    <a:srgbClr val="C6A688"/>
    <a:srgbClr val="E9D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A3EC9-C051-408F-8A6F-4C8CB71F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9E97F6-9C0E-4500-BFA9-12CCDA51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7E61D-9495-423D-AFC6-6BF004AF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26815-5E40-494B-8621-1D196A0B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9198C-AE18-460A-9DDE-6911310D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7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9952-8639-460D-BD87-6AE6AA2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95641E-CBA8-49F6-B233-7028D61A2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35504A-CA60-43E6-9262-68349A4A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8677A-F399-468D-BC33-2E720209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357EF-91C1-4ACA-9404-1C598256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052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FF9A5B-05CA-4217-8A93-D338BFEC0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A5B1A4-DAEB-4478-9C9B-107A65147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10524-FCFA-4EA0-8530-2D4FDD85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A9F3F-68C0-48CA-B785-B587068C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94F65-450A-44DF-958B-A5D0A378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794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B0E9A-32AB-48E6-8CE3-C52FB9C1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17BC6-0CCC-46AB-B025-4D591411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260CA-9BAD-4852-8F81-02769EF9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9273B-43B7-4F40-8C21-5E1B69F8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FB6D30-CF96-4329-85BB-B78E56A1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63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AA6BF-90F8-47DE-817F-B6D760B0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0AB530-CD27-4411-8EDA-2B14E001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2171A-F84A-4799-9A8D-6FBF70F4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1DECA-BBD8-4DD7-9B59-B8880488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49806-2920-4F4A-9C9D-0F3AA263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4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08E0A-73F1-480C-A57A-3D59680A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B6904-57EE-41F8-BB67-D3EC708F8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B7CB9E-AA2A-49C2-AE06-FADF4AE9A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D0816-3638-4AE9-AC4D-253C4B98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CC415A-D40A-41F9-AACB-33CC859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E97AAA-C5A2-41A8-A8CE-FD29D871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9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D6EA2-90A9-4075-9A30-3FCEA72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05017-DF7E-4B93-A58D-A2C8D9C8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AA56A4-C92F-4449-9D1C-F46CA3292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8F4B17-7C1D-4E55-AD67-B007DAAF6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EB5849-7EB3-4DF3-BC52-72DC2F8DC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3F8375-40B0-47E4-AA19-6E8DC9F3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A0C961-04C0-4709-81CD-EB9169CC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BDFBFC-4867-4205-8F82-6E1AF4C1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11E7F-6729-4626-BFD0-A91EB919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0CA7A-93DD-4B70-B87D-D57C8C49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24A5F0-CE59-4B8C-8BA2-3BAA6C2F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8F921D-71BF-47FF-AAE4-93460EB7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10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AD3319-BCED-42F9-9BB9-0586A7AE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D33DD2-9313-4697-99BF-E44EA773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5FBB79-17FC-4E33-B20C-9DFE0939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170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C76C7-31AF-4B39-95E7-A4977D75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1D54C-A4D3-434F-8D2C-BAB90CF6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C3E092-E3A3-4975-949E-BC479D0FB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376BE-FF77-48D4-9D63-424BEBC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89B49-36AD-4A44-A94F-2AA99ED6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D6B7B5-1AAC-41B5-89FF-B4DCC5EE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431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30CD-C80E-4637-A284-08888DF4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BBA742-4EF8-4DE2-BF92-DEA7276AE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2CB462-B828-47BF-AC08-F297C4F6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1F1FF7-10AF-4C12-9D78-AC3B686F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F16A1D-1EB6-46E6-A3CD-82494910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A60BE0-E50B-441B-87FF-A8D55313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4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B2D8A9-2B0A-4701-9C77-801CED16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82787D-92AF-4619-8B42-AEF64F70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B736F-B891-4568-92B3-05A6C36B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032A-F4CF-493C-B4CF-473243859D2E}" type="datetimeFigureOut">
              <a:rPr lang="es-PE" smtClean="0"/>
              <a:t>14/08/2022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BB7AE-9B4D-4029-A457-83697E4BB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EF746-FDB7-4564-9143-61A5C73FC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CC16-E447-4DAA-B111-9B109EE26D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611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A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591D6-C576-4974-886B-AA6EA588B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0568"/>
            <a:ext cx="9144000" cy="989185"/>
          </a:xfrm>
        </p:spPr>
        <p:txBody>
          <a:bodyPr>
            <a:normAutofit fontScale="90000"/>
          </a:bodyPr>
          <a:lstStyle/>
          <a:p>
            <a:r>
              <a:rPr lang="es-MX" sz="12800" dirty="0">
                <a:latin typeface="Horseshoes and Lemonade" pitchFamily="2" charset="0"/>
              </a:rPr>
              <a:t>Autoestima</a:t>
            </a:r>
            <a:endParaRPr lang="es-PE" dirty="0">
              <a:latin typeface="Horseshoes and Lemonade" pitchFamily="2" charset="0"/>
            </a:endParaRPr>
          </a:p>
        </p:txBody>
      </p:sp>
      <p:pic>
        <p:nvPicPr>
          <p:cNvPr id="2052" name="Picture 4" descr="https://o.remove.bg/downloads/ae99dd4e-b80b-414c-b3c0-4e89268eab2d/image-removebg-preview.png">
            <a:extLst>
              <a:ext uri="{FF2B5EF4-FFF2-40B4-BE49-F238E27FC236}">
                <a16:creationId xmlns:a16="http://schemas.microsoft.com/office/drawing/2014/main" id="{FDF9A74F-371B-42B5-9119-05613514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77" y="-62144"/>
            <a:ext cx="3191653" cy="54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.remove.bg/downloads/963cf5f1-8bb6-4fac-a4df-6bc18fe154a2/image-removebg-preview.png">
            <a:extLst>
              <a:ext uri="{FF2B5EF4-FFF2-40B4-BE49-F238E27FC236}">
                <a16:creationId xmlns:a16="http://schemas.microsoft.com/office/drawing/2014/main" id="{E86AD106-8769-497A-95E9-FB8DD5054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/>
          <a:stretch/>
        </p:blipFill>
        <p:spPr bwMode="auto">
          <a:xfrm flipH="1">
            <a:off x="-459351" y="627447"/>
            <a:ext cx="4310063" cy="60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.remove.bg/downloads/1e9f06be-caae-4c3b-ad3e-5846304fc6ee/image-removebg-preview.png">
            <a:extLst>
              <a:ext uri="{FF2B5EF4-FFF2-40B4-BE49-F238E27FC236}">
                <a16:creationId xmlns:a16="http://schemas.microsoft.com/office/drawing/2014/main" id="{1FCE8130-A81C-4F1A-A402-09C19A01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95" y="5642919"/>
            <a:ext cx="1000631" cy="14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o.remove.bg/downloads/1e9f06be-caae-4c3b-ad3e-5846304fc6ee/image-removebg-preview.png">
            <a:extLst>
              <a:ext uri="{FF2B5EF4-FFF2-40B4-BE49-F238E27FC236}">
                <a16:creationId xmlns:a16="http://schemas.microsoft.com/office/drawing/2014/main" id="{27EDB8D0-C564-438B-A6DE-266DFA1F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4385">
            <a:off x="-121402" y="-294415"/>
            <a:ext cx="1000631" cy="14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78B492-F83C-48FC-8F5B-199F4ABFF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403" y="11180"/>
            <a:ext cx="12288403" cy="68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C0DF3-CA57-49EA-B3F4-1281E990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49" y="930402"/>
            <a:ext cx="10124302" cy="1592721"/>
          </a:xfrm>
        </p:spPr>
        <p:txBody>
          <a:bodyPr>
            <a:normAutofit/>
          </a:bodyPr>
          <a:lstStyle/>
          <a:p>
            <a:r>
              <a:rPr lang="es-MX" sz="6600" dirty="0">
                <a:latin typeface="Horseshoes and Lemonade" pitchFamily="2" charset="0"/>
              </a:rPr>
              <a:t>¿Qué es la autoestima?</a:t>
            </a:r>
            <a:endParaRPr lang="es-PE" sz="6600" dirty="0">
              <a:latin typeface="Horseshoes and Lemonade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31D0B-E993-4D46-9A54-A713733D3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21" y="2392160"/>
            <a:ext cx="8221362" cy="738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>
                <a:latin typeface="Candara Light" panose="020E0502030303020204" pitchFamily="34" charset="0"/>
              </a:rPr>
              <a:t>Es la opinión que tienes acerca de ti, tus valores y apreciaciones propias.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7D19B08-0361-446C-A510-8668677279E2}"/>
              </a:ext>
            </a:extLst>
          </p:cNvPr>
          <p:cNvSpPr/>
          <p:nvPr/>
        </p:nvSpPr>
        <p:spPr>
          <a:xfrm>
            <a:off x="1412790" y="969246"/>
            <a:ext cx="9061624" cy="5266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6" name="Picture 12" descr="https://o.remove.bg/downloads/6791dc11-3c04-4db9-8cc6-8c23d7ef71c6/image-removebg-preview.png">
            <a:extLst>
              <a:ext uri="{FF2B5EF4-FFF2-40B4-BE49-F238E27FC236}">
                <a16:creationId xmlns:a16="http://schemas.microsoft.com/office/drawing/2014/main" id="{7E6D21AB-E178-411B-9F52-39FFF79B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95" y="3995718"/>
            <a:ext cx="2679229" cy="28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E3D21FC-9BCA-4E0E-83FB-69ED80CC2B3C}"/>
              </a:ext>
            </a:extLst>
          </p:cNvPr>
          <p:cNvSpPr txBox="1">
            <a:spLocks/>
          </p:cNvSpPr>
          <p:nvPr/>
        </p:nvSpPr>
        <p:spPr>
          <a:xfrm>
            <a:off x="1452406" y="3995718"/>
            <a:ext cx="6582032" cy="52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latin typeface="Horseshoes and Lemonade" pitchFamily="2" charset="0"/>
              </a:rPr>
              <a:t>Tipos de autoestima:</a:t>
            </a:r>
            <a:endParaRPr lang="es-PE" sz="2800" dirty="0">
              <a:latin typeface="Horseshoes and Lemonade" pitchFamily="2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C234E6A-5133-4CD0-8FF2-50310D7136D7}"/>
              </a:ext>
            </a:extLst>
          </p:cNvPr>
          <p:cNvSpPr txBox="1">
            <a:spLocks/>
          </p:cNvSpPr>
          <p:nvPr/>
        </p:nvSpPr>
        <p:spPr>
          <a:xfrm>
            <a:off x="1555984" y="4671147"/>
            <a:ext cx="8221362" cy="125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dirty="0">
                <a:latin typeface="Candara Light" panose="020E0502030303020204" pitchFamily="34" charset="0"/>
              </a:rPr>
              <a:t>1. Autoestima alta</a:t>
            </a:r>
            <a:br>
              <a:rPr lang="es-MX" sz="1600" dirty="0">
                <a:latin typeface="Candara Light" panose="020E0502030303020204" pitchFamily="34" charset="0"/>
              </a:rPr>
            </a:br>
            <a:br>
              <a:rPr lang="es-MX" sz="1600" dirty="0">
                <a:latin typeface="Candara Light" panose="020E0502030303020204" pitchFamily="34" charset="0"/>
              </a:rPr>
            </a:br>
            <a:r>
              <a:rPr lang="es-MX" sz="1600" dirty="0">
                <a:latin typeface="Candara Light" panose="020E0502030303020204" pitchFamily="34" charset="0"/>
              </a:rPr>
              <a:t>2. Autoestima baja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73655-E9DE-4B20-A438-5BAAEA08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B9B94-F1BD-49B4-9050-70F969EB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48" y="2142259"/>
            <a:ext cx="5670958" cy="132556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dirty="0">
                <a:latin typeface="Horseshoes and Lemonade" pitchFamily="2" charset="0"/>
              </a:rPr>
              <a:t>Autoestima </a:t>
            </a:r>
            <a:br>
              <a:rPr lang="es-MX" dirty="0">
                <a:latin typeface="Horseshoes and Lemonade" pitchFamily="2" charset="0"/>
              </a:rPr>
            </a:br>
            <a:r>
              <a:rPr lang="es-MX" dirty="0">
                <a:latin typeface="Horseshoes and Lemonade" pitchFamily="2" charset="0"/>
              </a:rPr>
              <a:t>alta</a:t>
            </a:r>
            <a:endParaRPr lang="es-PE" dirty="0">
              <a:latin typeface="Horseshoes and Lemonade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5E70A0-F390-4726-8A0B-E81FB44FB0FC}"/>
              </a:ext>
            </a:extLst>
          </p:cNvPr>
          <p:cNvSpPr/>
          <p:nvPr/>
        </p:nvSpPr>
        <p:spPr>
          <a:xfrm>
            <a:off x="7290035" y="573766"/>
            <a:ext cx="413577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Kristen ITC" panose="03050502040202030202" pitchFamily="66" charset="0"/>
              </a:rPr>
              <a:t>Apasionamiento</a:t>
            </a:r>
            <a:r>
              <a:rPr lang="en-US" i="0" dirty="0">
                <a:effectLst/>
                <a:latin typeface="Kristen ITC" panose="03050502040202030202" pitchFamily="66" charset="0"/>
              </a:rPr>
              <a:t>:</a:t>
            </a:r>
          </a:p>
          <a:p>
            <a:r>
              <a:rPr lang="en-US" i="0" dirty="0">
                <a:effectLst/>
                <a:latin typeface="Kristen ITC" panose="03050502040202030202" pitchFamily="66" charset="0"/>
              </a:rPr>
              <a:t> </a:t>
            </a:r>
            <a:r>
              <a:rPr lang="en-US" sz="1200" i="0" dirty="0" err="1">
                <a:effectLst/>
                <a:latin typeface="Kristen ITC" panose="03050502040202030202" pitchFamily="66" charset="0"/>
              </a:rPr>
              <a:t>disfruta</a:t>
            </a:r>
            <a:r>
              <a:rPr lang="en-US" sz="1200" i="0" dirty="0">
                <a:effectLst/>
                <a:latin typeface="Kristen ITC" panose="03050502040202030202" pitchFamily="66" charset="0"/>
              </a:rPr>
              <a:t> sus </a:t>
            </a:r>
            <a:r>
              <a:rPr lang="en-US" sz="1200" i="0" dirty="0" err="1">
                <a:effectLst/>
                <a:latin typeface="Kristen ITC" panose="03050502040202030202" pitchFamily="66" charset="0"/>
              </a:rPr>
              <a:t>actividades</a:t>
            </a:r>
            <a:r>
              <a:rPr lang="en-US" sz="1200" i="0" dirty="0">
                <a:effectLst/>
                <a:latin typeface="Kristen ITC" panose="03050502040202030202" pitchFamily="66" charset="0"/>
              </a:rPr>
              <a:t> y se </a:t>
            </a:r>
            <a:r>
              <a:rPr lang="en-US" sz="1200" i="0" dirty="0" err="1">
                <a:effectLst/>
                <a:latin typeface="Kristen ITC" panose="03050502040202030202" pitchFamily="66" charset="0"/>
              </a:rPr>
              <a:t>alegra</a:t>
            </a:r>
            <a:r>
              <a:rPr lang="en-US" sz="1200" i="0" dirty="0">
                <a:effectLst/>
                <a:latin typeface="Kristen ITC" panose="03050502040202030202" pitchFamily="66" charset="0"/>
              </a:rPr>
              <a:t> de su </a:t>
            </a:r>
            <a:r>
              <a:rPr lang="en-US" sz="1200" i="0" dirty="0" err="1">
                <a:effectLst/>
                <a:latin typeface="Kristen ITC" panose="03050502040202030202" pitchFamily="66" charset="0"/>
              </a:rPr>
              <a:t>existencia</a:t>
            </a:r>
            <a:r>
              <a:rPr lang="en-US" sz="1200" i="0" dirty="0">
                <a:effectLst/>
                <a:latin typeface="Univers Condensed Light" panose="020B0306020202040204" pitchFamily="34" charset="0"/>
              </a:rPr>
              <a:t> 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BAB9CC-C61B-483C-8273-6C28D25F67E6}"/>
              </a:ext>
            </a:extLst>
          </p:cNvPr>
          <p:cNvSpPr/>
          <p:nvPr/>
        </p:nvSpPr>
        <p:spPr>
          <a:xfrm>
            <a:off x="8257782" y="5021805"/>
            <a:ext cx="2565126" cy="5539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Kristen ITC" panose="03050502040202030202" pitchFamily="66" charset="0"/>
                <a:ea typeface="Calibri" panose="020F0502020204030204" pitchFamily="34" charset="0"/>
              </a:rPr>
              <a:t>Autoconfianza:</a:t>
            </a:r>
          </a:p>
          <a:p>
            <a:pPr algn="ctr"/>
            <a:r>
              <a:rPr lang="es-ES" sz="1200" dirty="0">
                <a:latin typeface="Kristen ITC" panose="03050502040202030202" pitchFamily="66" charset="0"/>
              </a:rPr>
              <a:t>Conoce sus valores y los acepta</a:t>
            </a:r>
            <a:endParaRPr lang="es-PE" sz="1200" dirty="0">
              <a:latin typeface="Kristen ITC" panose="03050502040202030202" pitchFamily="66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6CB77C-689D-4507-B696-8C5F205F375D}"/>
              </a:ext>
            </a:extLst>
          </p:cNvPr>
          <p:cNvSpPr/>
          <p:nvPr/>
        </p:nvSpPr>
        <p:spPr>
          <a:xfrm>
            <a:off x="1432195" y="4997319"/>
            <a:ext cx="2438920" cy="5539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Kristen ITC" panose="03050502040202030202" pitchFamily="66" charset="0"/>
                <a:ea typeface="Calibri" panose="020F0502020204030204" pitchFamily="34" charset="0"/>
              </a:rPr>
              <a:t>Aceptación:</a:t>
            </a:r>
          </a:p>
          <a:p>
            <a:r>
              <a:rPr lang="es-ES" sz="1200" dirty="0">
                <a:latin typeface="Kristen ITC" panose="03050502040202030202" pitchFamily="66" charset="0"/>
              </a:rPr>
              <a:t>Se acepta como es</a:t>
            </a:r>
            <a:endParaRPr lang="es-PE" sz="1200" dirty="0">
              <a:latin typeface="Kristen ITC" panose="03050502040202030202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E370D3-1EA5-4A5C-9EA1-B9C66ACB3553}"/>
              </a:ext>
            </a:extLst>
          </p:cNvPr>
          <p:cNvSpPr/>
          <p:nvPr/>
        </p:nvSpPr>
        <p:spPr>
          <a:xfrm>
            <a:off x="299479" y="615711"/>
            <a:ext cx="3768980" cy="5539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Autovaloración</a:t>
            </a:r>
            <a:r>
              <a:rPr lang="es-ES" dirty="0">
                <a:latin typeface="Kristen ITC" panose="03050502040202030202" pitchFamily="66" charset="0"/>
                <a:ea typeface="Calibri" panose="020F0502020204030204" pitchFamily="34" charset="0"/>
              </a:rPr>
              <a:t>:</a:t>
            </a:r>
          </a:p>
          <a:p>
            <a:r>
              <a:rPr lang="es-ES" sz="1200" dirty="0">
                <a:latin typeface="Kristen ITC" panose="03050502040202030202" pitchFamily="66" charset="0"/>
              </a:rPr>
              <a:t>La persona se considera </a:t>
            </a:r>
            <a:r>
              <a:rPr lang="es-ES" sz="1200" dirty="0" err="1">
                <a:latin typeface="Kristen ITC" panose="03050502040202030202" pitchFamily="66" charset="0"/>
              </a:rPr>
              <a:t>asi</a:t>
            </a:r>
            <a:r>
              <a:rPr lang="es-ES" sz="1200" dirty="0">
                <a:latin typeface="Kristen ITC" panose="03050502040202030202" pitchFamily="66" charset="0"/>
              </a:rPr>
              <a:t> misma/o importante</a:t>
            </a:r>
            <a:endParaRPr lang="es-PE" sz="1200" dirty="0">
              <a:latin typeface="Kristen ITC" panose="03050502040202030202" pitchFamily="66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4F73928-95BF-4AB8-823C-A3516DC3224B}"/>
              </a:ext>
            </a:extLst>
          </p:cNvPr>
          <p:cNvCxnSpPr>
            <a:cxnSpLocks/>
          </p:cNvCxnSpPr>
          <p:nvPr/>
        </p:nvCxnSpPr>
        <p:spPr>
          <a:xfrm flipV="1">
            <a:off x="6660859" y="1396345"/>
            <a:ext cx="1660779" cy="756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45FBE14-FBEC-452F-872A-8B353E39E65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266790" y="3648584"/>
            <a:ext cx="2273555" cy="1373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3E301D0-21CB-43B5-B046-6EE3E0AE3AF2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651655" y="3606217"/>
            <a:ext cx="1898968" cy="1391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4A96E7C-E243-4463-A536-EC11508420C0}"/>
              </a:ext>
            </a:extLst>
          </p:cNvPr>
          <p:cNvCxnSpPr>
            <a:cxnSpLocks/>
          </p:cNvCxnSpPr>
          <p:nvPr/>
        </p:nvCxnSpPr>
        <p:spPr>
          <a:xfrm flipH="1" flipV="1">
            <a:off x="3565321" y="1442065"/>
            <a:ext cx="1719743" cy="639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667E70F0-9BEA-4E1A-BB6F-9B6ABE692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5" y="3763495"/>
            <a:ext cx="1857033" cy="1510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F515AB-5F51-486A-855C-4B6E94F5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" y="65156"/>
            <a:ext cx="12184126" cy="67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8EA6FB-DFF0-46B1-9111-91D7E0B51EB1}"/>
              </a:ext>
            </a:extLst>
          </p:cNvPr>
          <p:cNvSpPr txBox="1">
            <a:spLocks/>
          </p:cNvSpPr>
          <p:nvPr/>
        </p:nvSpPr>
        <p:spPr>
          <a:xfrm>
            <a:off x="3011648" y="2142259"/>
            <a:ext cx="5670958" cy="13255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Horseshoes and Lemonade" pitchFamily="2" charset="0"/>
              </a:rPr>
              <a:t>Autoestima </a:t>
            </a:r>
            <a:br>
              <a:rPr lang="es-MX" dirty="0">
                <a:latin typeface="Horseshoes and Lemonade" pitchFamily="2" charset="0"/>
              </a:rPr>
            </a:br>
            <a:r>
              <a:rPr lang="es-MX" dirty="0">
                <a:latin typeface="Horseshoes and Lemonade" pitchFamily="2" charset="0"/>
              </a:rPr>
              <a:t>baja</a:t>
            </a:r>
            <a:endParaRPr lang="es-PE" dirty="0">
              <a:latin typeface="Horseshoes and Lemonade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EB9FB1-48F6-4D91-AF23-C93A28696E18}"/>
              </a:ext>
            </a:extLst>
          </p:cNvPr>
          <p:cNvSpPr/>
          <p:nvPr/>
        </p:nvSpPr>
        <p:spPr>
          <a:xfrm>
            <a:off x="9462203" y="2574920"/>
            <a:ext cx="2308645" cy="854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Defensividad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s-ES" sz="1050" dirty="0">
                <a:latin typeface="Kristen ITC" panose="03050502040202030202" pitchFamily="66" charset="0"/>
              </a:rPr>
              <a:t>Reacciona ante la vida como un </a:t>
            </a:r>
          </a:p>
          <a:p>
            <a:r>
              <a:rPr lang="es-ES" sz="1050" dirty="0">
                <a:latin typeface="Kristen ITC" panose="03050502040202030202" pitchFamily="66" charset="0"/>
              </a:rPr>
              <a:t>Constante ataque y es incapaz</a:t>
            </a:r>
          </a:p>
          <a:p>
            <a:r>
              <a:rPr lang="es-ES" sz="1050" dirty="0">
                <a:latin typeface="Kristen ITC" panose="03050502040202030202" pitchFamily="66" charset="0"/>
              </a:rPr>
              <a:t>de gozar la vida</a:t>
            </a:r>
            <a:endParaRPr lang="es-PE" sz="1050" dirty="0">
              <a:latin typeface="Kristen ITC" panose="03050502040202030202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4C772B7-B357-45E0-86E1-761A22321A31}"/>
              </a:ext>
            </a:extLst>
          </p:cNvPr>
          <p:cNvSpPr/>
          <p:nvPr/>
        </p:nvSpPr>
        <p:spPr>
          <a:xfrm>
            <a:off x="7878861" y="777190"/>
            <a:ext cx="3549370" cy="81560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Culpabilidad constante: </a:t>
            </a:r>
          </a:p>
          <a:p>
            <a:r>
              <a:rPr lang="es-ES" sz="1100" dirty="0">
                <a:latin typeface="Kristen ITC" panose="03050502040202030202" pitchFamily="66" charset="0"/>
                <a:ea typeface="Calibri" panose="020F0502020204030204" pitchFamily="34" charset="0"/>
              </a:rPr>
              <a:t>Incapaz de perdonarse por sus errores y condena</a:t>
            </a:r>
          </a:p>
          <a:p>
            <a:r>
              <a:rPr lang="es-ES" sz="1100" dirty="0">
                <a:latin typeface="Kristen ITC" panose="03050502040202030202" pitchFamily="66" charset="0"/>
                <a:ea typeface="Calibri" panose="020F0502020204030204" pitchFamily="34" charset="0"/>
              </a:rPr>
              <a:t>a los demás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CA884C-72F5-4047-AC69-398F16B0D805}"/>
              </a:ext>
            </a:extLst>
          </p:cNvPr>
          <p:cNvSpPr/>
          <p:nvPr/>
        </p:nvSpPr>
        <p:spPr>
          <a:xfrm>
            <a:off x="273296" y="2591951"/>
            <a:ext cx="2199641" cy="5386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Perfeccionismo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s-ES" sz="1100" dirty="0">
                <a:latin typeface="Kristen ITC" panose="03050502040202030202" pitchFamily="66" charset="0"/>
              </a:rPr>
              <a:t>Se exige hacer todo perfecto</a:t>
            </a:r>
            <a:endParaRPr lang="es-PE" sz="1100" dirty="0">
              <a:latin typeface="Kristen ITC" panose="03050502040202030202" pitchFamily="66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E650FA-B3DE-4DB9-B384-5ADE81F552FC}"/>
              </a:ext>
            </a:extLst>
          </p:cNvPr>
          <p:cNvSpPr/>
          <p:nvPr/>
        </p:nvSpPr>
        <p:spPr>
          <a:xfrm>
            <a:off x="667348" y="685842"/>
            <a:ext cx="386997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Deseo compulsivo de complacer:</a:t>
            </a:r>
          </a:p>
          <a:p>
            <a:r>
              <a:rPr lang="es-ES" sz="1050" dirty="0">
                <a:latin typeface="Kristen ITC" panose="03050502040202030202" pitchFamily="66" charset="0"/>
                <a:ea typeface="Calibri" panose="020F0502020204030204" pitchFamily="34" charset="0"/>
              </a:rPr>
              <a:t>Pone por encima sus necesidades  que</a:t>
            </a:r>
          </a:p>
          <a:p>
            <a:r>
              <a:rPr lang="es-ES" sz="1050" dirty="0">
                <a:latin typeface="Kristen ITC" panose="03050502040202030202" pitchFamily="66" charset="0"/>
                <a:ea typeface="Calibri" panose="020F0502020204030204" pitchFamily="34" charset="0"/>
              </a:rPr>
              <a:t>La de los demás.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24DCBA-6317-4DE7-8E66-FA49B733ED3F}"/>
              </a:ext>
            </a:extLst>
          </p:cNvPr>
          <p:cNvSpPr/>
          <p:nvPr/>
        </p:nvSpPr>
        <p:spPr>
          <a:xfrm>
            <a:off x="7723586" y="5099013"/>
            <a:ext cx="347723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  <a:ea typeface="Calibri" panose="020F0502020204030204" pitchFamily="34" charset="0"/>
              </a:rPr>
              <a:t>Hipersensibilidad a la crítica:</a:t>
            </a:r>
          </a:p>
          <a:p>
            <a:r>
              <a:rPr lang="es-ES" sz="1100" dirty="0">
                <a:latin typeface="Kristen ITC" panose="03050502040202030202" pitchFamily="66" charset="0"/>
              </a:rPr>
              <a:t>No tolera mucho las críticas y es fácil </a:t>
            </a:r>
          </a:p>
          <a:p>
            <a:r>
              <a:rPr lang="es-ES" sz="1100" dirty="0">
                <a:latin typeface="Kristen ITC" panose="03050502040202030202" pitchFamily="66" charset="0"/>
              </a:rPr>
              <a:t>resentirse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F59921-9D89-4467-BC32-642780317166}"/>
              </a:ext>
            </a:extLst>
          </p:cNvPr>
          <p:cNvSpPr/>
          <p:nvPr/>
        </p:nvSpPr>
        <p:spPr>
          <a:xfrm>
            <a:off x="1534779" y="4964884"/>
            <a:ext cx="2834430" cy="5386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i="0" dirty="0">
                <a:effectLst/>
                <a:latin typeface="Kristen ITC" panose="03050502040202030202" pitchFamily="66" charset="0"/>
              </a:rPr>
              <a:t>Autocrítica constante:</a:t>
            </a:r>
          </a:p>
          <a:p>
            <a:r>
              <a:rPr lang="en-US" sz="1100" dirty="0">
                <a:latin typeface="Kristen ITC" panose="03050502040202030202" pitchFamily="66" charset="0"/>
              </a:rPr>
              <a:t>Se mantiene intacto su </a:t>
            </a:r>
            <a:r>
              <a:rPr lang="en-US" sz="1100" dirty="0" err="1">
                <a:latin typeface="Kristen ITC" panose="03050502040202030202" pitchFamily="66" charset="0"/>
              </a:rPr>
              <a:t>insatisfacción</a:t>
            </a:r>
            <a:r>
              <a:rPr lang="en-US" sz="1100" dirty="0">
                <a:latin typeface="Kristen ITC" panose="03050502040202030202" pitchFamily="66" charset="0"/>
              </a:rPr>
              <a:t> </a:t>
            </a:r>
            <a:endParaRPr lang="en-US" sz="1100" i="0" dirty="0">
              <a:effectLst/>
              <a:latin typeface="Kristen ITC" panose="03050502040202030202" pitchFamily="66" charset="0"/>
            </a:endParaRPr>
          </a:p>
        </p:txBody>
      </p:sp>
      <p:pic>
        <p:nvPicPr>
          <p:cNvPr id="3076" name="Picture 4" descr="https://o.remove.bg/downloads/6bc2582f-1b2a-4152-9f55-b2d7a4a5087a/image-removebg-preview.png">
            <a:extLst>
              <a:ext uri="{FF2B5EF4-FFF2-40B4-BE49-F238E27FC236}">
                <a16:creationId xmlns:a16="http://schemas.microsoft.com/office/drawing/2014/main" id="{E8D09492-8B1A-41DE-B361-FFF9B03F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6" y="3800118"/>
            <a:ext cx="1747927" cy="27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0CA117F-4859-4BE4-9837-92ACBAA580A3}"/>
              </a:ext>
            </a:extLst>
          </p:cNvPr>
          <p:cNvCxnSpPr>
            <a:cxnSpLocks/>
          </p:cNvCxnSpPr>
          <p:nvPr/>
        </p:nvCxnSpPr>
        <p:spPr>
          <a:xfrm flipV="1">
            <a:off x="6728604" y="1184994"/>
            <a:ext cx="862641" cy="712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B6F660C-F9BE-4E36-BD0D-682634A68225}"/>
              </a:ext>
            </a:extLst>
          </p:cNvPr>
          <p:cNvCxnSpPr>
            <a:cxnSpLocks/>
          </p:cNvCxnSpPr>
          <p:nvPr/>
        </p:nvCxnSpPr>
        <p:spPr>
          <a:xfrm flipH="1" flipV="1">
            <a:off x="4865298" y="1051101"/>
            <a:ext cx="1043796" cy="846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171A03B-BF2C-4219-8954-68FF7DA50D31}"/>
              </a:ext>
            </a:extLst>
          </p:cNvPr>
          <p:cNvCxnSpPr>
            <a:cxnSpLocks/>
          </p:cNvCxnSpPr>
          <p:nvPr/>
        </p:nvCxnSpPr>
        <p:spPr>
          <a:xfrm flipV="1">
            <a:off x="8833449" y="3001960"/>
            <a:ext cx="508959" cy="112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7B7E9E4-9374-4D65-AB9D-495325C3AF6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472937" y="2861256"/>
            <a:ext cx="538712" cy="140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B7864C3-8873-4265-9F90-B9C5D4C4AC03}"/>
              </a:ext>
            </a:extLst>
          </p:cNvPr>
          <p:cNvCxnSpPr>
            <a:cxnSpLocks/>
          </p:cNvCxnSpPr>
          <p:nvPr/>
        </p:nvCxnSpPr>
        <p:spPr>
          <a:xfrm flipH="1">
            <a:off x="2951995" y="3712270"/>
            <a:ext cx="1292201" cy="1124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3A8933B-56DB-4BB4-922E-63F8E86AF5F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901132" y="3743866"/>
            <a:ext cx="2561071" cy="1355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3495858-7F12-4111-AF77-F16BB9BA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" y="-1"/>
            <a:ext cx="11991857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2AB90F-A2C2-461A-B3AF-0A8181DC6462}"/>
              </a:ext>
            </a:extLst>
          </p:cNvPr>
          <p:cNvSpPr txBox="1"/>
          <p:nvPr/>
        </p:nvSpPr>
        <p:spPr>
          <a:xfrm>
            <a:off x="1526874" y="2035834"/>
            <a:ext cx="8747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atin typeface="Horseshoes and Lemonade" pitchFamily="2" charset="0"/>
              </a:rPr>
              <a:t>Gracias x su atención</a:t>
            </a:r>
            <a:endParaRPr lang="es-PE" dirty="0">
              <a:latin typeface="Horseshoes and Lemonade" pitchFamily="2" charset="0"/>
            </a:endParaRPr>
          </a:p>
        </p:txBody>
      </p:sp>
      <p:pic>
        <p:nvPicPr>
          <p:cNvPr id="5" name="Picture 8" descr="https://o.remove.bg/downloads/1e9f06be-caae-4c3b-ad3e-5846304fc6ee/image-removebg-preview.png">
            <a:extLst>
              <a:ext uri="{FF2B5EF4-FFF2-40B4-BE49-F238E27FC236}">
                <a16:creationId xmlns:a16="http://schemas.microsoft.com/office/drawing/2014/main" id="{2A432F20-1372-4A75-AE4E-0A734E87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4385">
            <a:off x="-121402" y="-294415"/>
            <a:ext cx="1000631" cy="14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o.remove.bg/downloads/1e9f06be-caae-4c3b-ad3e-5846304fc6ee/image-removebg-preview.png">
            <a:extLst>
              <a:ext uri="{FF2B5EF4-FFF2-40B4-BE49-F238E27FC236}">
                <a16:creationId xmlns:a16="http://schemas.microsoft.com/office/drawing/2014/main" id="{16C25CB7-3ABA-476D-A709-FCFF6CF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95" y="5642919"/>
            <a:ext cx="1000631" cy="14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o.remove.bg/downloads/963cf5f1-8bb6-4fac-a4df-6bc18fe154a2/image-removebg-preview.png">
            <a:extLst>
              <a:ext uri="{FF2B5EF4-FFF2-40B4-BE49-F238E27FC236}">
                <a16:creationId xmlns:a16="http://schemas.microsoft.com/office/drawing/2014/main" id="{21B504AF-4393-42F7-B95C-57DA516D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/>
          <a:stretch/>
        </p:blipFill>
        <p:spPr bwMode="auto">
          <a:xfrm flipH="1">
            <a:off x="-329956" y="3586396"/>
            <a:ext cx="2779857" cy="38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o.remove.bg/downloads/ae99dd4e-b80b-414c-b3c0-4e89268eab2d/image-removebg-preview.png">
            <a:extLst>
              <a:ext uri="{FF2B5EF4-FFF2-40B4-BE49-F238E27FC236}">
                <a16:creationId xmlns:a16="http://schemas.microsoft.com/office/drawing/2014/main" id="{6EDEB4D4-D756-42DF-AAC6-848C15FF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26" y="-517584"/>
            <a:ext cx="1653831" cy="28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C76A789-9B36-4FFF-96A8-915744C0E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6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6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149</Words>
  <Application>Microsoft Office PowerPoint</Application>
  <PresentationFormat>Panorámica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Candara Light</vt:lpstr>
      <vt:lpstr>Horseshoes and Lemonade</vt:lpstr>
      <vt:lpstr>Kristen ITC</vt:lpstr>
      <vt:lpstr>Univers Condensed Light</vt:lpstr>
      <vt:lpstr>Tema de Office</vt:lpstr>
      <vt:lpstr>Autoestima</vt:lpstr>
      <vt:lpstr>¿Qué es la autoestima?</vt:lpstr>
      <vt:lpstr>Autoestima  alta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Autoestima</dc:title>
  <dc:creator>⚘.𝕽𝖔𝖘𝖊𝖆𝖓𝖓𝖊 𝕮𝖍𝖔𝖎</dc:creator>
  <cp:lastModifiedBy>⚘.𝕽𝖔𝖘𝖊𝖆𝖓𝖓𝖊 𝕮𝖍𝖔𝖎</cp:lastModifiedBy>
  <cp:revision>9</cp:revision>
  <dcterms:created xsi:type="dcterms:W3CDTF">2022-08-14T16:49:54Z</dcterms:created>
  <dcterms:modified xsi:type="dcterms:W3CDTF">2022-08-14T17:56:35Z</dcterms:modified>
</cp:coreProperties>
</file>