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2192000" cy="6858000"/>
  <p:notesSz cx="7102475" cy="938847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55" d="100"/>
          <a:sy n="55" d="100"/>
        </p:scale>
        <p:origin x="60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DAE2406B-CD85-4983-B589-6B585164EF40}" type="datetimeFigureOut">
              <a:rPr lang="es-PE" smtClean="0"/>
              <a:t>05/12/2023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133456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DAE2406B-CD85-4983-B589-6B585164EF40}" type="datetimeFigureOut">
              <a:rPr lang="es-PE" smtClean="0"/>
              <a:t>05/12/2023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176554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DAE2406B-CD85-4983-B589-6B585164EF40}" type="datetimeFigureOut">
              <a:rPr lang="es-PE" smtClean="0"/>
              <a:t>05/12/2023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176538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DAE2406B-CD85-4983-B589-6B585164EF40}" type="datetimeFigureOut">
              <a:rPr lang="es-PE" smtClean="0"/>
              <a:t>05/12/2023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275392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AE2406B-CD85-4983-B589-6B585164EF40}" type="datetimeFigureOut">
              <a:rPr lang="es-PE" smtClean="0"/>
              <a:t>05/12/2023</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41047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DAE2406B-CD85-4983-B589-6B585164EF40}" type="datetimeFigureOut">
              <a:rPr lang="es-PE" smtClean="0"/>
              <a:t>05/12/2023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411071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DAE2406B-CD85-4983-B589-6B585164EF40}" type="datetimeFigureOut">
              <a:rPr lang="es-PE" smtClean="0"/>
              <a:t>05/12/2023</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58672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DAE2406B-CD85-4983-B589-6B585164EF40}" type="datetimeFigureOut">
              <a:rPr lang="es-PE" smtClean="0"/>
              <a:t>05/12/2023</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50970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AE2406B-CD85-4983-B589-6B585164EF40}" type="datetimeFigureOut">
              <a:rPr lang="es-PE" smtClean="0"/>
              <a:t>05/12/2023</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378957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AE2406B-CD85-4983-B589-6B585164EF40}" type="datetimeFigureOut">
              <a:rPr lang="es-PE" smtClean="0"/>
              <a:t>05/12/2023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38199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AE2406B-CD85-4983-B589-6B585164EF40}" type="datetimeFigureOut">
              <a:rPr lang="es-PE" smtClean="0"/>
              <a:t>05/12/2023</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E116116-F250-4B3F-99E6-A5E61E3E946D}" type="slidenum">
              <a:rPr lang="es-PE" smtClean="0"/>
              <a:t>‹Nº›</a:t>
            </a:fld>
            <a:endParaRPr lang="es-PE"/>
          </a:p>
        </p:txBody>
      </p:sp>
    </p:spTree>
    <p:extLst>
      <p:ext uri="{BB962C8B-B14F-4D97-AF65-F5344CB8AC3E}">
        <p14:creationId xmlns:p14="http://schemas.microsoft.com/office/powerpoint/2010/main" val="83777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2406B-CD85-4983-B589-6B585164EF40}" type="datetimeFigureOut">
              <a:rPr lang="es-PE" smtClean="0"/>
              <a:t>05/12/2023</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16116-F250-4B3F-99E6-A5E61E3E946D}" type="slidenum">
              <a:rPr lang="es-PE" smtClean="0"/>
              <a:t>‹Nº›</a:t>
            </a:fld>
            <a:endParaRPr lang="es-PE"/>
          </a:p>
        </p:txBody>
      </p:sp>
    </p:spTree>
    <p:extLst>
      <p:ext uri="{BB962C8B-B14F-4D97-AF65-F5344CB8AC3E}">
        <p14:creationId xmlns:p14="http://schemas.microsoft.com/office/powerpoint/2010/main" val="1495515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
            <a:ext cx="12192000" cy="6858001"/>
          </a:xfrm>
          <a:prstGeom prst="rect">
            <a:avLst/>
          </a:prstGeom>
        </p:spPr>
      </p:pic>
      <p:sp>
        <p:nvSpPr>
          <p:cNvPr id="2" name="Título 1"/>
          <p:cNvSpPr>
            <a:spLocks noGrp="1"/>
          </p:cNvSpPr>
          <p:nvPr>
            <p:ph type="ctrTitle"/>
          </p:nvPr>
        </p:nvSpPr>
        <p:spPr/>
        <p:txBody>
          <a:bodyPr>
            <a:normAutofit/>
          </a:bodyPr>
          <a:lstStyle/>
          <a:p>
            <a:r>
              <a:rPr lang="es-PE" sz="7200" dirty="0" smtClean="0">
                <a:latin typeface="Adobe Caslon Pro Bold" panose="0205070206050A020403" pitchFamily="18" charset="0"/>
              </a:rPr>
              <a:t>Las Nutrias</a:t>
            </a:r>
            <a:endParaRPr lang="es-PE" sz="7200" dirty="0">
              <a:latin typeface="Adobe Caslon Pro Bold" panose="0205070206050A020403" pitchFamily="18" charset="0"/>
            </a:endParaRPr>
          </a:p>
        </p:txBody>
      </p:sp>
      <p:sp>
        <p:nvSpPr>
          <p:cNvPr id="3" name="Subtítulo 2"/>
          <p:cNvSpPr>
            <a:spLocks noGrp="1"/>
          </p:cNvSpPr>
          <p:nvPr>
            <p:ph type="subTitle" idx="1"/>
          </p:nvPr>
        </p:nvSpPr>
        <p:spPr/>
        <p:txBody>
          <a:bodyPr>
            <a:noAutofit/>
          </a:bodyPr>
          <a:lstStyle/>
          <a:p>
            <a:r>
              <a:rPr lang="es-PE" dirty="0" smtClean="0">
                <a:latin typeface="Adobe Garamond Pro Bold" panose="02020702060506020403" pitchFamily="18" charset="0"/>
              </a:rPr>
              <a:t>Nombre: Adriano Azariel Vasquez Gómez</a:t>
            </a:r>
          </a:p>
          <a:p>
            <a:r>
              <a:rPr lang="es-PE" dirty="0" smtClean="0">
                <a:latin typeface="Adobe Garamond Pro Bold" panose="02020702060506020403" pitchFamily="18" charset="0"/>
              </a:rPr>
              <a:t>Curso: Comunicación</a:t>
            </a:r>
          </a:p>
          <a:p>
            <a:r>
              <a:rPr lang="es-PE" dirty="0" smtClean="0">
                <a:latin typeface="Adobe Garamond Pro Bold" panose="02020702060506020403" pitchFamily="18" charset="0"/>
              </a:rPr>
              <a:t>Profesor: </a:t>
            </a:r>
          </a:p>
          <a:p>
            <a:r>
              <a:rPr lang="es-PE" dirty="0" smtClean="0">
                <a:latin typeface="Adobe Garamond Pro Bold" panose="02020702060506020403" pitchFamily="18" charset="0"/>
              </a:rPr>
              <a:t>Fecha: 06/12/2023</a:t>
            </a:r>
            <a:endParaRPr lang="es-PE" dirty="0">
              <a:latin typeface="Adobe Garamond Pro Bold" panose="02020702060506020403" pitchFamily="18" charset="0"/>
            </a:endParaRPr>
          </a:p>
        </p:txBody>
      </p:sp>
    </p:spTree>
    <p:extLst>
      <p:ext uri="{BB962C8B-B14F-4D97-AF65-F5344CB8AC3E}">
        <p14:creationId xmlns:p14="http://schemas.microsoft.com/office/powerpoint/2010/main" val="309790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Título 4"/>
          <p:cNvSpPr>
            <a:spLocks noGrp="1"/>
          </p:cNvSpPr>
          <p:nvPr>
            <p:ph type="title"/>
          </p:nvPr>
        </p:nvSpPr>
        <p:spPr>
          <a:xfrm>
            <a:off x="839788" y="1175184"/>
            <a:ext cx="4383376" cy="741218"/>
          </a:xfrm>
        </p:spPr>
        <p:txBody>
          <a:bodyPr>
            <a:normAutofit/>
          </a:bodyPr>
          <a:lstStyle/>
          <a:p>
            <a:r>
              <a:rPr lang="es-PE" sz="2800" dirty="0" err="1" smtClean="0">
                <a:latin typeface="Adobe Garamond Pro Bold" panose="02020702060506020403" pitchFamily="18" charset="0"/>
              </a:rPr>
              <a:t>Característicasde</a:t>
            </a:r>
            <a:r>
              <a:rPr lang="es-PE" sz="2800" dirty="0" smtClean="0">
                <a:latin typeface="Adobe Garamond Pro Bold" panose="02020702060506020403" pitchFamily="18" charset="0"/>
              </a:rPr>
              <a:t> las Nutrias</a:t>
            </a:r>
            <a:endParaRPr lang="es-PE" sz="2800" dirty="0">
              <a:latin typeface="Adobe Garamond Pro Bold" panose="02020702060506020403" pitchFamily="18" charset="0"/>
            </a:endParaRPr>
          </a:p>
        </p:txBody>
      </p:sp>
      <p:pic>
        <p:nvPicPr>
          <p:cNvPr id="8" name="Marcador de posición de imagen 7"/>
          <p:cNvPicPr>
            <a:picLocks noGrp="1" noChangeAspect="1"/>
          </p:cNvPicPr>
          <p:nvPr>
            <p:ph type="pic" idx="1"/>
          </p:nvPr>
        </p:nvPicPr>
        <p:blipFill>
          <a:blip r:embed="rId3"/>
          <a:srcRect t="14209" b="14209"/>
          <a:stretch>
            <a:fillRect/>
          </a:stretch>
        </p:blipFill>
        <p:spPr>
          <a:xfrm>
            <a:off x="6162603" y="1545793"/>
            <a:ext cx="5089958" cy="4037589"/>
          </a:xfrm>
          <a:prstGeom prst="rect">
            <a:avLst/>
          </a:prstGeom>
        </p:spPr>
      </p:pic>
      <p:sp>
        <p:nvSpPr>
          <p:cNvPr id="7" name="Marcador de texto 6"/>
          <p:cNvSpPr>
            <a:spLocks noGrp="1"/>
          </p:cNvSpPr>
          <p:nvPr>
            <p:ph type="body" sz="half" idx="2"/>
          </p:nvPr>
        </p:nvSpPr>
        <p:spPr>
          <a:xfrm>
            <a:off x="729673" y="2057400"/>
            <a:ext cx="4383376" cy="3811588"/>
          </a:xfrm>
        </p:spPr>
        <p:txBody>
          <a:bodyPr>
            <a:normAutofit/>
          </a:bodyPr>
          <a:lstStyle/>
          <a:p>
            <a:pPr marL="342900" indent="-342900">
              <a:buFont typeface="Wingdings" panose="05000000000000000000" pitchFamily="2" charset="2"/>
              <a:buChar char="Ø"/>
            </a:pPr>
            <a:r>
              <a:rPr lang="es-PE" sz="2000" u="sng" dirty="0" smtClean="0">
                <a:latin typeface="Adobe Fan Heiti Std B" panose="020B0700000000000000" pitchFamily="34" charset="-128"/>
                <a:ea typeface="Adobe Fan Heiti Std B" panose="020B0700000000000000" pitchFamily="34" charset="-128"/>
              </a:rPr>
              <a:t>La nutria tiene un cuerpo flexible y delgado con patas cortas, un cuello fuerte y una cola larga y aplanada que ayuda a propulsar al animal con gracia a través del agua. En la mayoría de las especies, la capacidad de nadar se mejora aún más con cuatro patas palmeadas. El color de la piel es de varios tonos de marrón con partes inferiores más claras.</a:t>
            </a:r>
            <a:endParaRPr lang="es-PE" sz="2000" u="sng"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34751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0" y="0"/>
            <a:ext cx="12192000" cy="6858000"/>
          </a:xfrm>
          <a:prstGeom prst="rect">
            <a:avLst/>
          </a:prstGeom>
        </p:spPr>
      </p:pic>
      <p:sp>
        <p:nvSpPr>
          <p:cNvPr id="5" name="Título 4"/>
          <p:cNvSpPr>
            <a:spLocks noGrp="1"/>
          </p:cNvSpPr>
          <p:nvPr>
            <p:ph type="title"/>
          </p:nvPr>
        </p:nvSpPr>
        <p:spPr>
          <a:xfrm>
            <a:off x="1041545" y="1039091"/>
            <a:ext cx="3932237" cy="727364"/>
          </a:xfrm>
        </p:spPr>
        <p:txBody>
          <a:bodyPr>
            <a:normAutofit fontScale="90000"/>
          </a:bodyPr>
          <a:lstStyle/>
          <a:p>
            <a:r>
              <a:rPr lang="es-PE" dirty="0" smtClean="0">
                <a:latin typeface="Adobe Garamond Pro Bold" panose="02020702060506020403" pitchFamily="18" charset="0"/>
              </a:rPr>
              <a:t>  </a:t>
            </a:r>
            <a:r>
              <a:rPr lang="es-PE" dirty="0" smtClean="0">
                <a:solidFill>
                  <a:schemeClr val="bg1"/>
                </a:solidFill>
                <a:latin typeface="Adobe Garamond Pro Bold" panose="02020702060506020403" pitchFamily="18" charset="0"/>
              </a:rPr>
              <a:t>Hábitat de las Nutrias</a:t>
            </a:r>
            <a:endParaRPr lang="es-PE" dirty="0">
              <a:solidFill>
                <a:schemeClr val="bg1"/>
              </a:solidFill>
              <a:latin typeface="Adobe Garamond Pro Bold" panose="02020702060506020403" pitchFamily="18" charset="0"/>
            </a:endParaRPr>
          </a:p>
        </p:txBody>
      </p:sp>
      <p:pic>
        <p:nvPicPr>
          <p:cNvPr id="9" name="Marcador de posición de imagen 8"/>
          <p:cNvPicPr>
            <a:picLocks noGrp="1" noChangeAspect="1"/>
          </p:cNvPicPr>
          <p:nvPr>
            <p:ph type="pic" idx="1"/>
          </p:nvPr>
        </p:nvPicPr>
        <p:blipFill>
          <a:blip r:embed="rId3"/>
          <a:srcRect l="14381" r="14381"/>
          <a:stretch>
            <a:fillRect/>
          </a:stretch>
        </p:blipFill>
        <p:spPr>
          <a:xfrm>
            <a:off x="6373091" y="1932709"/>
            <a:ext cx="4419600" cy="3616036"/>
          </a:xfrm>
          <a:prstGeom prst="rect">
            <a:avLst/>
          </a:prstGeom>
        </p:spPr>
      </p:pic>
      <p:sp>
        <p:nvSpPr>
          <p:cNvPr id="7" name="Marcador de texto 6"/>
          <p:cNvSpPr>
            <a:spLocks noGrp="1"/>
          </p:cNvSpPr>
          <p:nvPr>
            <p:ph type="body" sz="half" idx="2"/>
          </p:nvPr>
        </p:nvSpPr>
        <p:spPr>
          <a:xfrm>
            <a:off x="1041545" y="1925782"/>
            <a:ext cx="3932237" cy="3811588"/>
          </a:xfrm>
        </p:spPr>
        <p:txBody>
          <a:bodyPr>
            <a:normAutofit lnSpcReduction="10000"/>
          </a:bodyPr>
          <a:lstStyle/>
          <a:p>
            <a:pPr marL="285750" indent="-285750">
              <a:buFont typeface="Wingdings" panose="05000000000000000000" pitchFamily="2" charset="2"/>
              <a:buChar char="Ø"/>
            </a:pPr>
            <a:r>
              <a:rPr lang="es-PE" sz="2000" u="sng" dirty="0" smtClean="0">
                <a:solidFill>
                  <a:schemeClr val="bg1"/>
                </a:solidFill>
                <a:latin typeface="Adobe Gothic Std B" panose="020B0800000000000000" pitchFamily="34" charset="-128"/>
                <a:ea typeface="Adobe Gothic Std B" panose="020B0800000000000000" pitchFamily="34" charset="-128"/>
              </a:rPr>
              <a:t>La nutria se encuentra en todos los continentes del mundo excepto Australia y la Antártida. Disfrutan del agua dulce, pero también se sabe que viven en el agua salada de los océanos. Otros lugares donde los encontrará persistentes incluyen alrededor de ríos, arroyos y lagos. Tienden a adherirse a las aguas poco profundas para poder llegar fácilmente a tierra cuando están listos para hacerlo</a:t>
            </a:r>
            <a:r>
              <a:rPr lang="es-PE" sz="2000" dirty="0" smtClean="0">
                <a:solidFill>
                  <a:schemeClr val="bg1"/>
                </a:solidFill>
                <a:latin typeface="Adobe Gothic Std B" panose="020B0800000000000000" pitchFamily="34" charset="-128"/>
                <a:ea typeface="Adobe Gothic Std B" panose="020B0800000000000000" pitchFamily="34" charset="-128"/>
              </a:rPr>
              <a:t>.</a:t>
            </a:r>
            <a:endParaRPr lang="es-PE" sz="2000"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5817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274781" y="1399309"/>
            <a:ext cx="5197764" cy="658091"/>
          </a:xfrm>
        </p:spPr>
        <p:txBody>
          <a:bodyPr>
            <a:normAutofit fontScale="90000"/>
          </a:bodyPr>
          <a:lstStyle/>
          <a:p>
            <a:r>
              <a:rPr lang="es-PE" dirty="0" smtClean="0">
                <a:latin typeface="Adobe Gothic Std B" panose="020B0800000000000000" pitchFamily="34" charset="-128"/>
                <a:ea typeface="Adobe Gothic Std B" panose="020B0800000000000000" pitchFamily="34" charset="-128"/>
              </a:rPr>
              <a:t>La alimentación de las nutrias</a:t>
            </a:r>
            <a:endParaRPr lang="es-PE" dirty="0">
              <a:latin typeface="Adobe Gothic Std B" panose="020B0800000000000000" pitchFamily="34" charset="-128"/>
              <a:ea typeface="Adobe Gothic Std B" panose="020B0800000000000000" pitchFamily="34" charset="-128"/>
            </a:endParaRPr>
          </a:p>
        </p:txBody>
      </p:sp>
      <p:pic>
        <p:nvPicPr>
          <p:cNvPr id="5" name="Marcador de posición de imagen 4"/>
          <p:cNvPicPr>
            <a:picLocks noGrp="1" noChangeAspect="1"/>
          </p:cNvPicPr>
          <p:nvPr>
            <p:ph type="pic" idx="1"/>
          </p:nvPr>
        </p:nvPicPr>
        <p:blipFill>
          <a:blip r:embed="rId3"/>
          <a:srcRect l="10620" r="10620"/>
          <a:stretch>
            <a:fillRect/>
          </a:stretch>
        </p:blipFill>
        <p:spPr>
          <a:xfrm>
            <a:off x="6400656" y="1399309"/>
            <a:ext cx="4973637" cy="4461741"/>
          </a:xfrm>
          <a:prstGeom prst="rect">
            <a:avLst/>
          </a:prstGeom>
        </p:spPr>
      </p:pic>
      <p:sp>
        <p:nvSpPr>
          <p:cNvPr id="4" name="Marcador de texto 3"/>
          <p:cNvSpPr>
            <a:spLocks noGrp="1"/>
          </p:cNvSpPr>
          <p:nvPr>
            <p:ph type="body" sz="half" idx="2"/>
          </p:nvPr>
        </p:nvSpPr>
        <p:spPr>
          <a:xfrm>
            <a:off x="274781" y="2195946"/>
            <a:ext cx="5197764" cy="3665104"/>
          </a:xfrm>
        </p:spPr>
        <p:txBody>
          <a:bodyPr>
            <a:normAutofit/>
          </a:bodyPr>
          <a:lstStyle/>
          <a:p>
            <a:pPr marL="285750" indent="-285750">
              <a:buFont typeface="Wingdings" panose="05000000000000000000" pitchFamily="2" charset="2"/>
              <a:buChar char="Ø"/>
            </a:pPr>
            <a:r>
              <a:rPr lang="es-PE" sz="2400" u="sng" dirty="0" smtClean="0"/>
              <a:t>La nutria come del 15% al 25% de su peso corporal cada día. Pueden pasar hasta cinco horas al día buscando los alimentos que necesitan para sobrevivir. Aquellos que tienen descendencia pueden cazar más porque se necesita mucha leche para alimentar a sus crías. Una nutria puede pasar hasta 8 horas al día amamantando.</a:t>
            </a:r>
            <a:endParaRPr lang="es-PE" sz="2400" u="sng" dirty="0"/>
          </a:p>
        </p:txBody>
      </p:sp>
    </p:spTree>
    <p:extLst>
      <p:ext uri="{BB962C8B-B14F-4D97-AF65-F5344CB8AC3E}">
        <p14:creationId xmlns:p14="http://schemas.microsoft.com/office/powerpoint/2010/main" val="289984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588" y="0"/>
            <a:ext cx="12192000" cy="6858000"/>
          </a:xfrm>
          <a:prstGeom prst="rect">
            <a:avLst/>
          </a:prstGeom>
        </p:spPr>
      </p:pic>
      <p:sp>
        <p:nvSpPr>
          <p:cNvPr id="10" name="Marcador de texto 9"/>
          <p:cNvSpPr>
            <a:spLocks noGrp="1"/>
          </p:cNvSpPr>
          <p:nvPr>
            <p:ph type="body" idx="1"/>
          </p:nvPr>
        </p:nvSpPr>
        <p:spPr>
          <a:xfrm>
            <a:off x="839787" y="600870"/>
            <a:ext cx="5157787" cy="823912"/>
          </a:xfrm>
        </p:spPr>
        <p:txBody>
          <a:bodyPr/>
          <a:lstStyle/>
          <a:p>
            <a:pPr algn="ctr"/>
            <a:r>
              <a:rPr lang="es-PE" dirty="0" smtClean="0"/>
              <a:t>Índice</a:t>
            </a:r>
            <a:endParaRPr lang="es-PE" dirty="0"/>
          </a:p>
        </p:txBody>
      </p:sp>
      <p:sp>
        <p:nvSpPr>
          <p:cNvPr id="11" name="Marcador de texto 10"/>
          <p:cNvSpPr>
            <a:spLocks noGrp="1"/>
          </p:cNvSpPr>
          <p:nvPr>
            <p:ph type="body" sz="quarter" idx="3"/>
          </p:nvPr>
        </p:nvSpPr>
        <p:spPr>
          <a:xfrm>
            <a:off x="6172200" y="600870"/>
            <a:ext cx="5183188" cy="823912"/>
          </a:xfrm>
        </p:spPr>
        <p:txBody>
          <a:bodyPr/>
          <a:lstStyle/>
          <a:p>
            <a:pPr algn="ctr"/>
            <a:r>
              <a:rPr lang="es-PE" dirty="0" smtClean="0"/>
              <a:t>Resumen de Tipos de nutrias</a:t>
            </a:r>
            <a:endParaRPr lang="es-PE" dirty="0"/>
          </a:p>
        </p:txBody>
      </p:sp>
      <p:sp>
        <p:nvSpPr>
          <p:cNvPr id="12" name="Marcador de contenido 11"/>
          <p:cNvSpPr>
            <a:spLocks noGrp="1"/>
          </p:cNvSpPr>
          <p:nvPr>
            <p:ph sz="quarter" idx="4"/>
          </p:nvPr>
        </p:nvSpPr>
        <p:spPr>
          <a:xfrm>
            <a:off x="6172200" y="1791494"/>
            <a:ext cx="5183188" cy="3684588"/>
          </a:xfrm>
        </p:spPr>
        <p:txBody>
          <a:bodyPr>
            <a:normAutofit fontScale="92500" lnSpcReduction="20000"/>
          </a:bodyPr>
          <a:lstStyle/>
          <a:p>
            <a:pPr>
              <a:buFont typeface="Wingdings" panose="05000000000000000000" pitchFamily="2" charset="2"/>
              <a:buChar char="Ø"/>
            </a:pPr>
            <a:r>
              <a:rPr lang="es-PE" dirty="0" smtClean="0">
                <a:latin typeface="Adobe Garamond Pro Bold" panose="02020702060506020403" pitchFamily="18" charset="0"/>
              </a:rPr>
              <a:t>Las nutrias son mamíferos que pertenecen a la familia de los mustélidos, y a la subfamilia Lutrinae. Tienen un cuerpo sinuoso, cortas patas, muy buenas habilidades de nado, patas palmeadas y alimentación depredadora. Construyen guaridas en donde se alojan. Se pueden encontrar en todo el mundo con especies particulares para cada ubicación</a:t>
            </a:r>
            <a:endParaRPr lang="es-PE" dirty="0">
              <a:latin typeface="Adobe Garamond Pro Bold" panose="02020702060506020403" pitchFamily="18" charset="0"/>
            </a:endParaRPr>
          </a:p>
        </p:txBody>
      </p:sp>
      <p:sp>
        <p:nvSpPr>
          <p:cNvPr id="13" name="Marcador de contenido 12"/>
          <p:cNvSpPr>
            <a:spLocks noGrp="1"/>
          </p:cNvSpPr>
          <p:nvPr>
            <p:ph sz="half" idx="2"/>
          </p:nvPr>
        </p:nvSpPr>
        <p:spPr>
          <a:xfrm>
            <a:off x="839786" y="1763027"/>
            <a:ext cx="5157787" cy="3684588"/>
          </a:xfrm>
        </p:spPr>
        <p:txBody>
          <a:bodyPr>
            <a:noAutofit/>
          </a:bodyPr>
          <a:lstStyle/>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oriental de garras pequeñas (Amblonyx cinereus)</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africana sin garras (Aonyx capensis)</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marina (Enhydra lutris)</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de cuello moteado (Hydrictis maculicollis)</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de río norteamericana (Lontra canadensis)</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gato (Lontra felina)</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neotropical (Lontra longicaudis)</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de río del sur (Lontra provocax)</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euroasiática (Lutra lutra)</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de nariz peluda (Lutra sumatrana)</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de pelo liso (Lutrogale perspicillata)</a:t>
            </a:r>
          </a:p>
          <a:p>
            <a:pPr marL="342900" indent="-342900">
              <a:buFont typeface="+mj-lt"/>
              <a:buAutoNum type="arabicPeriod"/>
            </a:pPr>
            <a:r>
              <a:rPr lang="es-PE" sz="1400" dirty="0" smtClean="0">
                <a:latin typeface="Adobe Gothic Std B" panose="020B0800000000000000" pitchFamily="34" charset="-128"/>
                <a:ea typeface="Adobe Gothic Std B" panose="020B0800000000000000" pitchFamily="34" charset="-128"/>
              </a:rPr>
              <a:t>Nutria gigante (Pteronura brasiliensis)</a:t>
            </a:r>
            <a:endParaRPr lang="es-PE" sz="14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82548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0" y="0"/>
            <a:ext cx="12192000" cy="6858000"/>
          </a:xfrm>
          <a:prstGeom prst="rect">
            <a:avLst/>
          </a:prstGeom>
        </p:spPr>
      </p:pic>
      <p:sp>
        <p:nvSpPr>
          <p:cNvPr id="7" name="Título 6"/>
          <p:cNvSpPr>
            <a:spLocks noGrp="1"/>
          </p:cNvSpPr>
          <p:nvPr>
            <p:ph type="title"/>
          </p:nvPr>
        </p:nvSpPr>
        <p:spPr>
          <a:xfrm>
            <a:off x="839788" y="1427018"/>
            <a:ext cx="4812867" cy="630382"/>
          </a:xfrm>
        </p:spPr>
        <p:txBody>
          <a:bodyPr>
            <a:normAutofit/>
          </a:bodyPr>
          <a:lstStyle/>
          <a:p>
            <a:pPr algn="ctr"/>
            <a:r>
              <a:rPr lang="es-PE" sz="3600" dirty="0" smtClean="0">
                <a:latin typeface="Adobe Garamond Pro Bold" panose="02020702060506020403" pitchFamily="18" charset="0"/>
              </a:rPr>
              <a:t>Estado de conservación</a:t>
            </a:r>
            <a:endParaRPr lang="es-PE" sz="3600" dirty="0">
              <a:latin typeface="Adobe Garamond Pro Bold" panose="02020702060506020403" pitchFamily="18" charset="0"/>
            </a:endParaRPr>
          </a:p>
        </p:txBody>
      </p:sp>
      <p:pic>
        <p:nvPicPr>
          <p:cNvPr id="10" name="Marcador de posición de imagen 9"/>
          <p:cNvPicPr>
            <a:picLocks noGrp="1" noChangeAspect="1"/>
          </p:cNvPicPr>
          <p:nvPr>
            <p:ph type="pic" idx="1"/>
          </p:nvPr>
        </p:nvPicPr>
        <p:blipFill>
          <a:blip r:embed="rId3"/>
          <a:srcRect l="7628" r="7628"/>
          <a:stretch>
            <a:fillRect/>
          </a:stretch>
        </p:blipFill>
        <p:spPr>
          <a:xfrm>
            <a:off x="6567054" y="1856510"/>
            <a:ext cx="4663643" cy="3774668"/>
          </a:xfrm>
          <a:prstGeom prst="rect">
            <a:avLst/>
          </a:prstGeom>
        </p:spPr>
      </p:pic>
      <p:sp>
        <p:nvSpPr>
          <p:cNvPr id="9" name="Marcador de texto 8"/>
          <p:cNvSpPr>
            <a:spLocks noGrp="1"/>
          </p:cNvSpPr>
          <p:nvPr>
            <p:ph type="body" sz="half" idx="2"/>
          </p:nvPr>
        </p:nvSpPr>
        <p:spPr>
          <a:xfrm>
            <a:off x="839788" y="2209800"/>
            <a:ext cx="4812867" cy="3811588"/>
          </a:xfrm>
        </p:spPr>
        <p:txBody>
          <a:bodyPr>
            <a:normAutofit/>
          </a:bodyPr>
          <a:lstStyle/>
          <a:p>
            <a:pPr marL="285750" indent="-285750">
              <a:buFont typeface="Wingdings" panose="05000000000000000000" pitchFamily="2" charset="2"/>
              <a:buChar char="Ø"/>
            </a:pPr>
            <a:r>
              <a:rPr lang="es-PE" sz="2000" dirty="0" smtClean="0">
                <a:latin typeface="Adobe Gothic Std B" panose="020B0800000000000000" pitchFamily="34" charset="-128"/>
                <a:ea typeface="Adobe Gothic Std B" panose="020B0800000000000000" pitchFamily="34" charset="-128"/>
              </a:rPr>
              <a:t>Casi todas las especies de la nutria se enfrentan a una amenaza creciente a medida que la urbanización y la tala de árboles (deforestación) continúan. Las nutrias de río norteamericanas (L. canadensis) todavía se toman como parte del comercio de pieles, pero las principales amenazas son la destrucción de hábitats de humedales y la contaminación.</a:t>
            </a:r>
            <a:endParaRPr lang="es-PE" sz="20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52504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7617706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449</Words>
  <Application>Microsoft Office PowerPoint</Application>
  <PresentationFormat>Panorámica</PresentationFormat>
  <Paragraphs>28</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Adobe Fan Heiti Std B</vt:lpstr>
      <vt:lpstr>Adobe Gothic Std B</vt:lpstr>
      <vt:lpstr>Adobe Caslon Pro Bold</vt:lpstr>
      <vt:lpstr>Adobe Garamond Pro Bold</vt:lpstr>
      <vt:lpstr>Arial</vt:lpstr>
      <vt:lpstr>Calibri</vt:lpstr>
      <vt:lpstr>Calibri Light</vt:lpstr>
      <vt:lpstr>Wingdings</vt:lpstr>
      <vt:lpstr>Tema de Office</vt:lpstr>
      <vt:lpstr>Las Nutrias</vt:lpstr>
      <vt:lpstr>Característicasde las Nutrias</vt:lpstr>
      <vt:lpstr>  Hábitat de las Nutrias</vt:lpstr>
      <vt:lpstr>La alimentación de las nutrias</vt:lpstr>
      <vt:lpstr>Presentación de PowerPoint</vt:lpstr>
      <vt:lpstr>Estado de conservación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Nutrias</dc:title>
  <dc:creator>Advance</dc:creator>
  <cp:lastModifiedBy>Advance</cp:lastModifiedBy>
  <cp:revision>4</cp:revision>
  <cp:lastPrinted>2023-12-06T05:10:03Z</cp:lastPrinted>
  <dcterms:created xsi:type="dcterms:W3CDTF">2023-12-06T04:39:11Z</dcterms:created>
  <dcterms:modified xsi:type="dcterms:W3CDTF">2023-12-06T05:10:12Z</dcterms:modified>
</cp:coreProperties>
</file>