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  <p:sldMasterId id="2147483782" r:id="rId2"/>
    <p:sldMasterId id="214748379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7433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453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7531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94104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512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300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32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173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5526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263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8988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5449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9120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32396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27201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15291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57416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10414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7446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33646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1709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198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752968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3745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3907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54138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339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691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181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634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585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5373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610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65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69D389-4C4C-4FD7-9E6B-9F44477F0EB8}" type="datetime1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01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jorconsalud.as.com/anatomia-del-tacto/" TargetMode="External"/><Relationship Id="rId2" Type="http://schemas.openxmlformats.org/officeDocument/2006/relationships/hyperlink" Target="https://infogram.com/sistema-nervioso-1g4qpz6rjd4q21y" TargetMode="Externa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www.stanfordchildrens.org/es/topic/default?id=anatomadelapiel-85-P04436" TargetMode="External"/><Relationship Id="rId4" Type="http://schemas.openxmlformats.org/officeDocument/2006/relationships/hyperlink" Target="https://www.casadelibrosabiertos.uam.mx/contenido/contenido/Libroelectronico/Tacto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bs.bimedica.com/cuidado-corporal/todo-lo-que-tienes-que-saber-sobre-la-piel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cturio.com/es/concepts/piel-estructura-y-funcion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cturio.com/es/concepts/piel-estructura-y-funcione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cturio.com/es/concepts/piel-estructura-y-funcione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cturio.com/es/concepts/piel-estructura-y-funcione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sioterapia-online.com/glosario/corpusculo-de-krause-o-receptores-del-frio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infogram.com/sistema-nervioso-1g4qpz6rjd4q21y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4D392-EF33-473E-AE95-E28B6AC9469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81237" y="308868"/>
            <a:ext cx="7629525" cy="801688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tx1"/>
                </a:solidFill>
                <a:latin typeface="Arial Black" panose="020B0A04020102020204" pitchFamily="34" charset="0"/>
              </a:rPr>
              <a:t>EL SENTIDO DEL TACTO</a:t>
            </a:r>
            <a:endParaRPr lang="es-PE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CBE787-FC75-4EC0-AAEC-EA1B9683C03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12560" y="2695921"/>
            <a:ext cx="7631113" cy="1951037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                 : Fabricio R. Cubas Burga</a:t>
            </a:r>
          </a:p>
          <a:p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                : Juan Cespedes Cortez</a:t>
            </a:r>
          </a:p>
          <a:p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y sección   : 2</a:t>
            </a:r>
            <a:r>
              <a:rPr lang="es-ES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año de secundaria</a:t>
            </a:r>
          </a:p>
          <a:p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                   : Ciencia y Tecnología</a:t>
            </a:r>
          </a:p>
          <a:p>
            <a:endParaRPr lang="es-P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D69C971-9C8E-47BE-AA15-362F02ED2F29}"/>
              </a:ext>
            </a:extLst>
          </p:cNvPr>
          <p:cNvSpPr txBox="1"/>
          <p:nvPr/>
        </p:nvSpPr>
        <p:spPr>
          <a:xfrm>
            <a:off x="8949446" y="5648818"/>
            <a:ext cx="3242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Arial Black" panose="020B0A04020102020204" pitchFamily="34" charset="0"/>
              </a:rPr>
              <a:t>Julio, 2023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Imágenes de Sentido Del Tacto - Descarga gratuita en Freepik">
            <a:extLst>
              <a:ext uri="{FF2B5EF4-FFF2-40B4-BE49-F238E27FC236}">
                <a16:creationId xmlns:a16="http://schemas.microsoft.com/office/drawing/2014/main" id="{C6FE3F64-C67B-4EE1-832E-520064BFF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578" y="2175553"/>
            <a:ext cx="2991775" cy="299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LEGIO ALGARROBOS - Intranet de Alumnos">
            <a:extLst>
              <a:ext uri="{FF2B5EF4-FFF2-40B4-BE49-F238E27FC236}">
                <a16:creationId xmlns:a16="http://schemas.microsoft.com/office/drawing/2014/main" id="{EA5D9810-3F35-48C7-B627-E517F6829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993"/>
            <a:ext cx="1805126" cy="180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79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F4324-B83E-4CA5-BCD8-EA40DEE8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Arial Black" panose="020B0A04020102020204" pitchFamily="34" charset="0"/>
              </a:rPr>
              <a:t>Conclusiones:</a:t>
            </a:r>
            <a:endParaRPr lang="es-PE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0110D1-2871-4663-941D-53F1FE3ED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07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S" dirty="0"/>
              <a:t>Existen tres capas en la piel; la epidermis, dermis e hipodermis.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PE" dirty="0"/>
              <a:t>En la piel hay mecanorreceptores, termorreceptores y nociceptores.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D22FF2F-19CF-4BCC-953F-F23D2EB7DC10}"/>
              </a:ext>
            </a:extLst>
          </p:cNvPr>
          <p:cNvSpPr txBox="1"/>
          <p:nvPr/>
        </p:nvSpPr>
        <p:spPr>
          <a:xfrm>
            <a:off x="719092" y="3835153"/>
            <a:ext cx="98828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Bahnschrift SemiBold" panose="020B0502040204020203" pitchFamily="34" charset="0"/>
              </a:rPr>
              <a:t>Linkografía:</a:t>
            </a:r>
          </a:p>
          <a:p>
            <a:pPr marL="342900" indent="-342900">
              <a:buFont typeface="+mj-lt"/>
              <a:buAutoNum type="arabicPeriod"/>
            </a:pPr>
            <a:r>
              <a:rPr lang="es-PE" dirty="0">
                <a:latin typeface="Bahnschrift SemiBold" panose="020B0502040204020203" pitchFamily="34" charset="0"/>
                <a:hlinkClick r:id="rId2"/>
              </a:rPr>
              <a:t>https://infogram.com/sistema-nervioso-1g4qpz6rjd4q21y</a:t>
            </a:r>
            <a:endParaRPr lang="es-PE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PE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PE" dirty="0">
                <a:latin typeface="Bahnschrift SemiBold" panose="020B0502040204020203" pitchFamily="34" charset="0"/>
                <a:hlinkClick r:id="rId3"/>
              </a:rPr>
              <a:t>https://mejorconsalud.as.com/anatomia-del-tacto/</a:t>
            </a:r>
            <a:r>
              <a:rPr lang="es-PE" dirty="0">
                <a:latin typeface="Bahnschrift SemiBold" panose="020B0502040204020203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s-PE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PE" dirty="0">
                <a:latin typeface="Bahnschrift SemiBold" panose="020B0502040204020203" pitchFamily="34" charset="0"/>
                <a:hlinkClick r:id="rId4"/>
              </a:rPr>
              <a:t>https://www.casadelibrosabiertos.uam.mx/contenido/contenido/Libroelectronico/Tacto.pdf</a:t>
            </a:r>
            <a:endParaRPr lang="es-PE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s-PE" dirty="0">
              <a:latin typeface="Bahnschrift SemiBol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PE" dirty="0">
                <a:latin typeface="Bahnschrift SemiBold" panose="020B0502040204020203" pitchFamily="34" charset="0"/>
                <a:hlinkClick r:id="rId5"/>
              </a:rPr>
              <a:t>https://www.stanfordchildrens.org/es/topic/default?id=anatomadelapiel-85-P04436</a:t>
            </a:r>
            <a:r>
              <a:rPr lang="es-PE" dirty="0">
                <a:latin typeface="Bahnschrift SemiBold" panose="020B050204020402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3674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46CE0996-4E63-4B29-A7B6-6FE8E3C7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849" y="614679"/>
            <a:ext cx="4158301" cy="748454"/>
          </a:xfrm>
        </p:spPr>
        <p:txBody>
          <a:bodyPr>
            <a:normAutofit/>
          </a:bodyPr>
          <a:lstStyle/>
          <a:p>
            <a:r>
              <a:rPr lang="es-ES" sz="3600" b="1" dirty="0">
                <a:latin typeface="Arial Black" panose="020B0A04020102020204" pitchFamily="34" charset="0"/>
              </a:rPr>
              <a:t>INTRODUCCIÓN</a:t>
            </a:r>
            <a:r>
              <a:rPr lang="es-ES" sz="4000" b="1" dirty="0">
                <a:latin typeface="Arial Black" panose="020B0A04020102020204" pitchFamily="34" charset="0"/>
              </a:rPr>
              <a:t> </a:t>
            </a:r>
            <a:r>
              <a:rPr lang="es-ES" b="1" dirty="0"/>
              <a:t> </a:t>
            </a:r>
            <a:endParaRPr lang="es-PE" b="1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03976A9F-58DE-46A9-B4BC-1FE923DA9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79406"/>
          </a:xfrm>
        </p:spPr>
        <p:txBody>
          <a:bodyPr>
            <a:normAutofit/>
          </a:bodyPr>
          <a:lstStyle/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El tacto es uno de los cinco sentidos fundamentales del cuerpo humano y juega un papel crucial en nuestra percepción del mundo que nos rodea. A través del tacto, podemos experimentar la textura, la temperatura, la presión y la forma de los objetos, así como percibir el contacto físico con otras personas.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134D697-F701-404B-AF26-40C386D74A61}"/>
              </a:ext>
            </a:extLst>
          </p:cNvPr>
          <p:cNvSpPr/>
          <p:nvPr/>
        </p:nvSpPr>
        <p:spPr>
          <a:xfrm>
            <a:off x="968849" y="4392275"/>
            <a:ext cx="39079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Reconocer las capas de la piel.</a:t>
            </a:r>
          </a:p>
          <a:p>
            <a:pPr algn="just">
              <a:buClr>
                <a:schemeClr val="accent1"/>
              </a:buClr>
            </a:pPr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PE" sz="1600" dirty="0">
                <a:latin typeface="Arial" panose="020B0604020202020204" pitchFamily="34" charset="0"/>
                <a:cs typeface="Arial" panose="020B0604020202020204" pitchFamily="34" charset="0"/>
              </a:rPr>
              <a:t>Explicar los tipos de receptores de la piel.</a:t>
            </a:r>
          </a:p>
        </p:txBody>
      </p:sp>
    </p:spTree>
    <p:extLst>
      <p:ext uri="{BB962C8B-B14F-4D97-AF65-F5344CB8AC3E}">
        <p14:creationId xmlns:p14="http://schemas.microsoft.com/office/powerpoint/2010/main" val="38247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D75E1-3FAB-43AF-A304-4F4B15C9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70517"/>
            <a:ext cx="3767683" cy="814082"/>
          </a:xfrm>
        </p:spPr>
        <p:txBody>
          <a:bodyPr>
            <a:normAutofit/>
          </a:bodyPr>
          <a:lstStyle/>
          <a:p>
            <a:r>
              <a:rPr lang="es-ES" sz="4400" b="1" dirty="0"/>
              <a:t>Capas de la piel:</a:t>
            </a:r>
            <a:endParaRPr lang="es-PE" sz="4400" b="1" dirty="0"/>
          </a:p>
        </p:txBody>
      </p:sp>
      <p:pic>
        <p:nvPicPr>
          <p:cNvPr id="2050" name="Picture 2" descr="Todo lo que tienes que saber sobre la piel - ABS Bimedica">
            <a:extLst>
              <a:ext uri="{FF2B5EF4-FFF2-40B4-BE49-F238E27FC236}">
                <a16:creationId xmlns:a16="http://schemas.microsoft.com/office/drawing/2014/main" id="{E6BA04B4-6368-408C-AD34-2E80A4D586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82" y="2325949"/>
            <a:ext cx="5581218" cy="29374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9B264D-E97F-480C-9C91-C57D77776BE9}"/>
              </a:ext>
            </a:extLst>
          </p:cNvPr>
          <p:cNvSpPr txBox="1"/>
          <p:nvPr/>
        </p:nvSpPr>
        <p:spPr>
          <a:xfrm>
            <a:off x="630315" y="5263433"/>
            <a:ext cx="53126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/>
              <a:t>Figura 1: Capas de la piel</a:t>
            </a:r>
            <a:endParaRPr lang="es-ES" sz="11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ES" sz="1100" dirty="0">
                <a:solidFill>
                  <a:srgbClr val="2998E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https://abs.bimedica.com/cuidado-corporal/todo-lo-que-tienes-que-saber-sobre-la-piel</a:t>
            </a:r>
            <a:r>
              <a:rPr lang="es-ES" sz="11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s-ES" sz="1100" dirty="0">
                <a:solidFill>
                  <a:srgbClr val="0070C0"/>
                </a:solidFill>
              </a:rPr>
              <a:t>  </a:t>
            </a:r>
            <a:endParaRPr lang="es-PE" sz="1100" dirty="0">
              <a:solidFill>
                <a:srgbClr val="0070C0"/>
              </a:solidFill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DF89D42-25DB-44E9-A54E-CCF36441F3E9}"/>
              </a:ext>
            </a:extLst>
          </p:cNvPr>
          <p:cNvCxnSpPr>
            <a:cxnSpLocks/>
          </p:cNvCxnSpPr>
          <p:nvPr/>
        </p:nvCxnSpPr>
        <p:spPr>
          <a:xfrm flipV="1">
            <a:off x="4980373" y="2556769"/>
            <a:ext cx="1429305" cy="7723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BD07B214-4A3B-4EE3-91C7-E59A77D4C293}"/>
              </a:ext>
            </a:extLst>
          </p:cNvPr>
          <p:cNvSpPr/>
          <p:nvPr/>
        </p:nvSpPr>
        <p:spPr>
          <a:xfrm>
            <a:off x="6525086" y="1917576"/>
            <a:ext cx="5095783" cy="11030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La epidermis es la capa externa de la piel.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B64C8B9-142A-4CAF-AAA6-F2B1C37FB43C}"/>
              </a:ext>
            </a:extLst>
          </p:cNvPr>
          <p:cNvSpPr/>
          <p:nvPr/>
        </p:nvSpPr>
        <p:spPr>
          <a:xfrm>
            <a:off x="6525085" y="4711906"/>
            <a:ext cx="5095783" cy="1103051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La hipodermis es la capa mas profunda de la piel.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3AD9A1E-CEBF-4FFE-B81B-3ABD85483F9F}"/>
              </a:ext>
            </a:extLst>
          </p:cNvPr>
          <p:cNvSpPr/>
          <p:nvPr/>
        </p:nvSpPr>
        <p:spPr>
          <a:xfrm>
            <a:off x="6525085" y="3329126"/>
            <a:ext cx="5095783" cy="11030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La dermis es la capa intermedia de la piel.</a:t>
            </a:r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8AF01CCB-C52A-4C05-9611-97EC11A32E5A}"/>
              </a:ext>
            </a:extLst>
          </p:cNvPr>
          <p:cNvCxnSpPr>
            <a:cxnSpLocks/>
          </p:cNvCxnSpPr>
          <p:nvPr/>
        </p:nvCxnSpPr>
        <p:spPr>
          <a:xfrm flipV="1">
            <a:off x="4752573" y="3910101"/>
            <a:ext cx="1713329" cy="1691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97229B43-5473-4F78-B85E-FCAB5F786C5B}"/>
              </a:ext>
            </a:extLst>
          </p:cNvPr>
          <p:cNvCxnSpPr>
            <a:cxnSpLocks/>
          </p:cNvCxnSpPr>
          <p:nvPr/>
        </p:nvCxnSpPr>
        <p:spPr>
          <a:xfrm>
            <a:off x="5095781" y="4737391"/>
            <a:ext cx="1313897" cy="4784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5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757C448-142E-4C60-AB68-0EDA71A47A6B}"/>
              </a:ext>
            </a:extLst>
          </p:cNvPr>
          <p:cNvSpPr txBox="1">
            <a:spLocks/>
          </p:cNvSpPr>
          <p:nvPr/>
        </p:nvSpPr>
        <p:spPr>
          <a:xfrm>
            <a:off x="1097280" y="470517"/>
            <a:ext cx="4998720" cy="81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/>
              <a:t>Mecanorreceptores: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3532629-8281-4A0A-91DC-FC44D577CEE1}"/>
              </a:ext>
            </a:extLst>
          </p:cNvPr>
          <p:cNvSpPr txBox="1"/>
          <p:nvPr/>
        </p:nvSpPr>
        <p:spPr>
          <a:xfrm>
            <a:off x="5379720" y="1988820"/>
            <a:ext cx="52044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Corpúsculo de Pacini:</a:t>
            </a:r>
          </a:p>
          <a:p>
            <a:endParaRPr lang="es-ES" b="1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Son mecanorreceptores de adaptación muy rápida que reaccionan específicamente ante vibraciones.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Tiene forma de huevo con capas que rodean un espacio central.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56561E68-DD23-4CEF-9C03-E6DB8B901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66" y="2314513"/>
            <a:ext cx="2934103" cy="33024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ADF12BF4-5426-4E95-9C2B-0987149C2ACF}"/>
              </a:ext>
            </a:extLst>
          </p:cNvPr>
          <p:cNvSpPr txBox="1"/>
          <p:nvPr/>
        </p:nvSpPr>
        <p:spPr>
          <a:xfrm>
            <a:off x="1309423" y="5699463"/>
            <a:ext cx="50545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Figura 2: Corpúsculo de Pacini</a:t>
            </a:r>
          </a:p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Recuperado de: 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https://www.lecturio.com/es/concepts/piel-estructura-y-funciones/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103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757C448-142E-4C60-AB68-0EDA71A47A6B}"/>
              </a:ext>
            </a:extLst>
          </p:cNvPr>
          <p:cNvSpPr txBox="1">
            <a:spLocks/>
          </p:cNvSpPr>
          <p:nvPr/>
        </p:nvSpPr>
        <p:spPr>
          <a:xfrm>
            <a:off x="1097280" y="470517"/>
            <a:ext cx="4850759" cy="81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/>
              <a:t>Mecanorreceptores: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0392C07-E14C-4587-A6CC-9082850F0C9C}"/>
              </a:ext>
            </a:extLst>
          </p:cNvPr>
          <p:cNvSpPr txBox="1"/>
          <p:nvPr/>
        </p:nvSpPr>
        <p:spPr>
          <a:xfrm>
            <a:off x="5379720" y="1988820"/>
            <a:ext cx="52044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Corpúsculo de Ruffini:</a:t>
            </a:r>
          </a:p>
          <a:p>
            <a:endParaRPr lang="es-ES" b="1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Es considerado mecanorreceptor porque puede detectar cuando se ejecuta un estiramiento de la piel.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Pueden identificar los aumentos de temperatura.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C29F0C-478F-4C4E-848A-9ED34FA94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65" y="2314513"/>
            <a:ext cx="2934104" cy="33024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199087B-39E7-4467-8539-BE5FDB55E6E1}"/>
              </a:ext>
            </a:extLst>
          </p:cNvPr>
          <p:cNvSpPr txBox="1"/>
          <p:nvPr/>
        </p:nvSpPr>
        <p:spPr>
          <a:xfrm>
            <a:off x="1309423" y="5699463"/>
            <a:ext cx="50545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Figura 3: Corpúsculo de Ruffini</a:t>
            </a:r>
          </a:p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Recuperado de: 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https://www.lecturio.com/es/concepts/piel-estructura-y-funciones/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659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757C448-142E-4C60-AB68-0EDA71A47A6B}"/>
              </a:ext>
            </a:extLst>
          </p:cNvPr>
          <p:cNvSpPr txBox="1">
            <a:spLocks/>
          </p:cNvSpPr>
          <p:nvPr/>
        </p:nvSpPr>
        <p:spPr>
          <a:xfrm>
            <a:off x="1097280" y="470517"/>
            <a:ext cx="4850759" cy="81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/>
              <a:t>Mecanorreceptores: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7D86D47-AD3A-40B1-BD6F-8D39929F46A9}"/>
              </a:ext>
            </a:extLst>
          </p:cNvPr>
          <p:cNvSpPr txBox="1"/>
          <p:nvPr/>
        </p:nvSpPr>
        <p:spPr>
          <a:xfrm>
            <a:off x="5379720" y="1988820"/>
            <a:ext cx="5204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Disco de Merkel:</a:t>
            </a:r>
          </a:p>
          <a:p>
            <a:endParaRPr lang="es-ES" b="1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Recibe los cambios que se producen en la presión y en las texturas.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Se encuentran en la dermis.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68AC615-8A4B-4634-B4FF-C28020745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66" y="2314514"/>
            <a:ext cx="2934104" cy="33024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70992FB0-216B-4661-9EC2-4B2C477BFEBA}"/>
              </a:ext>
            </a:extLst>
          </p:cNvPr>
          <p:cNvSpPr txBox="1"/>
          <p:nvPr/>
        </p:nvSpPr>
        <p:spPr>
          <a:xfrm>
            <a:off x="1309423" y="5699463"/>
            <a:ext cx="50545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Figura 4: Disco de Merkel</a:t>
            </a:r>
          </a:p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Recuperado de: 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https://www.lecturio.com/es/concepts/piel-estructura-y-funciones/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755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757C448-142E-4C60-AB68-0EDA71A47A6B}"/>
              </a:ext>
            </a:extLst>
          </p:cNvPr>
          <p:cNvSpPr txBox="1">
            <a:spLocks/>
          </p:cNvSpPr>
          <p:nvPr/>
        </p:nvSpPr>
        <p:spPr>
          <a:xfrm>
            <a:off x="1097280" y="470517"/>
            <a:ext cx="4850759" cy="81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/>
              <a:t>Mecanorreceptores: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FF8F032-31EF-4DE0-9B87-CECE517C7D8A}"/>
              </a:ext>
            </a:extLst>
          </p:cNvPr>
          <p:cNvSpPr txBox="1"/>
          <p:nvPr/>
        </p:nvSpPr>
        <p:spPr>
          <a:xfrm>
            <a:off x="5379720" y="1988820"/>
            <a:ext cx="5204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Corpúsculo de Meissner:</a:t>
            </a:r>
          </a:p>
          <a:p>
            <a:endParaRPr lang="es-ES" b="1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Se encuentran en la dermis, la capa interna de la piel.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Reciben vibraciones ligeras.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8A4C3B-F6C9-474B-B8B9-C578A2088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66" y="2314513"/>
            <a:ext cx="2934104" cy="33024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7E00C9D-1608-4A21-92FC-9A32E02998E2}"/>
              </a:ext>
            </a:extLst>
          </p:cNvPr>
          <p:cNvSpPr txBox="1"/>
          <p:nvPr/>
        </p:nvSpPr>
        <p:spPr>
          <a:xfrm>
            <a:off x="1309423" y="5699463"/>
            <a:ext cx="50545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Figura 5: Corpúsculo de Meissner</a:t>
            </a:r>
          </a:p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Recuperado de: 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https://www.lecturio.com/es/concepts/piel-estructura-y-funciones/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898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CBD29AE-67AA-42D1-A03D-6A7E8CEBBC9E}"/>
              </a:ext>
            </a:extLst>
          </p:cNvPr>
          <p:cNvSpPr txBox="1">
            <a:spLocks/>
          </p:cNvSpPr>
          <p:nvPr/>
        </p:nvSpPr>
        <p:spPr>
          <a:xfrm>
            <a:off x="1097280" y="470517"/>
            <a:ext cx="4850759" cy="81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/>
              <a:t>Termorreceptor: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F3BC84A-2A02-422B-B111-08055A265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423" y="2379337"/>
            <a:ext cx="3154671" cy="2225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5E6C56A-399E-4264-981F-6EC3E9BEC453}"/>
              </a:ext>
            </a:extLst>
          </p:cNvPr>
          <p:cNvSpPr txBox="1"/>
          <p:nvPr/>
        </p:nvSpPr>
        <p:spPr>
          <a:xfrm>
            <a:off x="1097280" y="4749553"/>
            <a:ext cx="62889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Figura 6: Corpúsculo de Krause</a:t>
            </a:r>
          </a:p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Recuperado de: 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https://www.fisioterapia-online.com/glosario/corpusculo-de-krause-o-receptores-del-frio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D2631F9-FF4E-4AAA-A4AE-ACC568E959BB}"/>
              </a:ext>
            </a:extLst>
          </p:cNvPr>
          <p:cNvSpPr txBox="1"/>
          <p:nvPr/>
        </p:nvSpPr>
        <p:spPr>
          <a:xfrm>
            <a:off x="5379720" y="1988820"/>
            <a:ext cx="5204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Corpúsculo de Krause:</a:t>
            </a:r>
          </a:p>
          <a:p>
            <a:endParaRPr lang="es-ES" b="1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Normalmente detectan temperaturas inferiores a la temperatura corporal.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Se encuentran en la hipodermis, la capa mas profunda de la piel.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061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CBD29AE-67AA-42D1-A03D-6A7E8CEBBC9E}"/>
              </a:ext>
            </a:extLst>
          </p:cNvPr>
          <p:cNvSpPr txBox="1">
            <a:spLocks/>
          </p:cNvSpPr>
          <p:nvPr/>
        </p:nvSpPr>
        <p:spPr>
          <a:xfrm>
            <a:off x="1097280" y="470517"/>
            <a:ext cx="4850759" cy="81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/>
              <a:t>Nociceptor: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5E6C56A-399E-4264-981F-6EC3E9BEC453}"/>
              </a:ext>
            </a:extLst>
          </p:cNvPr>
          <p:cNvSpPr txBox="1"/>
          <p:nvPr/>
        </p:nvSpPr>
        <p:spPr>
          <a:xfrm>
            <a:off x="1452387" y="5308847"/>
            <a:ext cx="4429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Figura 7: Terminaciones nerviosas libres</a:t>
            </a:r>
          </a:p>
          <a:p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Recuperado de: 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https://infogram.com/sistema-nervioso-1g4qpz6rjd4q21y</a:t>
            </a:r>
            <a:r>
              <a:rPr lang="es-ES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D2631F9-FF4E-4AAA-A4AE-ACC568E959BB}"/>
              </a:ext>
            </a:extLst>
          </p:cNvPr>
          <p:cNvSpPr txBox="1"/>
          <p:nvPr/>
        </p:nvSpPr>
        <p:spPr>
          <a:xfrm>
            <a:off x="5379720" y="1988820"/>
            <a:ext cx="5204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Terminaciones nerviosas libres:</a:t>
            </a:r>
          </a:p>
          <a:p>
            <a:endParaRPr lang="es-ES" b="1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Se especializan en sentir el dolor.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/>
              <a:t>Se encuentran en la dermis.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60FB271-BC6D-4772-8F9C-6AB9D7C6C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474" y="2099569"/>
            <a:ext cx="1711917" cy="30486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48328270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3.xml><?xml version="1.0" encoding="utf-8"?>
<a:theme xmlns:a="http://schemas.openxmlformats.org/drawingml/2006/main" name="2_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1332</TotalTime>
  <Words>528</Words>
  <Application>Microsoft Office PowerPoint</Application>
  <PresentationFormat>Panorámica</PresentationFormat>
  <Paragraphs>77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Bahnschrift SemiBold</vt:lpstr>
      <vt:lpstr>Calibri</vt:lpstr>
      <vt:lpstr>Calibri Light</vt:lpstr>
      <vt:lpstr>Courier New</vt:lpstr>
      <vt:lpstr>Wingdings</vt:lpstr>
      <vt:lpstr>1_Retrospección</vt:lpstr>
      <vt:lpstr>Retrospección</vt:lpstr>
      <vt:lpstr>2_Retrospección</vt:lpstr>
      <vt:lpstr>EL SENTIDO DEL TACTO</vt:lpstr>
      <vt:lpstr>INTRODUCCIÓN  </vt:lpstr>
      <vt:lpstr>Capas de la piel: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SENTIDO DEL TACTO</dc:title>
  <dc:creator>51902</dc:creator>
  <cp:lastModifiedBy>51902</cp:lastModifiedBy>
  <cp:revision>6</cp:revision>
  <dcterms:created xsi:type="dcterms:W3CDTF">2023-07-11T12:02:58Z</dcterms:created>
  <dcterms:modified xsi:type="dcterms:W3CDTF">2023-07-12T10:18:47Z</dcterms:modified>
</cp:coreProperties>
</file>