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8" r:id="rId1"/>
    <p:sldMasterId id="2147483782" r:id="rId2"/>
    <p:sldMasterId id="2147483794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D389-4C4C-4FD7-9E6B-9F44477F0EB8}" type="datetime1">
              <a:rPr lang="en-US" smtClean="0"/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874335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D389-4C4C-4FD7-9E6B-9F44477F0EB8}" type="datetime1">
              <a:rPr lang="en-US" smtClean="0"/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44534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D389-4C4C-4FD7-9E6B-9F44477F0EB8}" type="datetime1">
              <a:rPr lang="en-US" smtClean="0"/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075313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D389-4C4C-4FD7-9E6B-9F44477F0EB8}" type="datetime1">
              <a:rPr lang="en-US" smtClean="0"/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494104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D389-4C4C-4FD7-9E6B-9F44477F0EB8}" type="datetime1">
              <a:rPr lang="en-US" smtClean="0"/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95121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D389-4C4C-4FD7-9E6B-9F44477F0EB8}" type="datetime1">
              <a:rPr lang="en-US" smtClean="0"/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143008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D389-4C4C-4FD7-9E6B-9F44477F0EB8}" type="datetime1">
              <a:rPr lang="en-US" smtClean="0"/>
              <a:t>7/12/2023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943211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D389-4C4C-4FD7-9E6B-9F44477F0EB8}" type="datetime1">
              <a:rPr lang="en-US" smtClean="0"/>
              <a:t>7/12/2023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817352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D389-4C4C-4FD7-9E6B-9F44477F0EB8}" type="datetime1">
              <a:rPr lang="en-US" smtClean="0"/>
              <a:t>7/12/2023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255266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D389-4C4C-4FD7-9E6B-9F44477F0EB8}" type="datetime1">
              <a:rPr lang="en-US" smtClean="0"/>
              <a:t>7/12/2023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022633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769D389-4C4C-4FD7-9E6B-9F44477F0EB8}" type="datetime1">
              <a:rPr lang="en-US" smtClean="0"/>
              <a:t>7/12/2023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1076ED0-0DB3-4879-AAE5-5C20D22C1D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58988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D389-4C4C-4FD7-9E6B-9F44477F0EB8}" type="datetime1">
              <a:rPr lang="en-US" smtClean="0"/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154494"/>
      </p:ext>
    </p:extLst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D389-4C4C-4FD7-9E6B-9F44477F0EB8}" type="datetime1">
              <a:rPr lang="en-US" smtClean="0"/>
              <a:t>7/12/2023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279120"/>
      </p:ext>
    </p:extLst>
  </p:cSld>
  <p:clrMapOvr>
    <a:masterClrMapping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D389-4C4C-4FD7-9E6B-9F44477F0EB8}" type="datetime1">
              <a:rPr lang="en-US" smtClean="0"/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132396"/>
      </p:ext>
    </p:extLst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D389-4C4C-4FD7-9E6B-9F44477F0EB8}" type="datetime1">
              <a:rPr lang="en-US" smtClean="0"/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027201"/>
      </p:ext>
    </p:extLst>
  </p:cSld>
  <p:clrMapOvr>
    <a:masterClrMapping/>
  </p:clrMapOvr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D389-4C4C-4FD7-9E6B-9F44477F0EB8}" type="datetime1">
              <a:rPr lang="en-US" smtClean="0"/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3152915"/>
      </p:ext>
    </p:extLst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D389-4C4C-4FD7-9E6B-9F44477F0EB8}" type="datetime1">
              <a:rPr lang="en-US" smtClean="0"/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357416"/>
      </p:ext>
    </p:extLst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D389-4C4C-4FD7-9E6B-9F44477F0EB8}" type="datetime1">
              <a:rPr lang="en-US" smtClean="0"/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2104141"/>
      </p:ext>
    </p:extLst>
  </p:cSld>
  <p:clrMapOvr>
    <a:masterClrMapping/>
  </p:clrMapOvr>
  <p:hf sldNum="0"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D389-4C4C-4FD7-9E6B-9F44477F0EB8}" type="datetime1">
              <a:rPr lang="en-US" smtClean="0"/>
              <a:t>7/12/2023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17446"/>
      </p:ext>
    </p:extLst>
  </p:cSld>
  <p:clrMapOvr>
    <a:masterClrMapping/>
  </p:clrMapOvr>
  <p:hf sldNum="0"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D389-4C4C-4FD7-9E6B-9F44477F0EB8}" type="datetime1">
              <a:rPr lang="en-US" smtClean="0"/>
              <a:t>7/12/2023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333646"/>
      </p:ext>
    </p:extLst>
  </p:cSld>
  <p:clrMapOvr>
    <a:masterClrMapping/>
  </p:clrMapOvr>
  <p:hf sldNum="0"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D389-4C4C-4FD7-9E6B-9F44477F0EB8}" type="datetime1">
              <a:rPr lang="en-US" smtClean="0"/>
              <a:t>7/12/2023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117091"/>
      </p:ext>
    </p:extLst>
  </p:cSld>
  <p:clrMapOvr>
    <a:masterClrMapping/>
  </p:clrMapOvr>
  <p:hf sldNum="0"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D389-4C4C-4FD7-9E6B-9F44477F0EB8}" type="datetime1">
              <a:rPr lang="en-US" smtClean="0"/>
              <a:t>7/12/2023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91987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D389-4C4C-4FD7-9E6B-9F44477F0EB8}" type="datetime1">
              <a:rPr lang="en-US" smtClean="0"/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0752968"/>
      </p:ext>
    </p:extLst>
  </p:cSld>
  <p:clrMapOvr>
    <a:masterClrMapping/>
  </p:clrMapOvr>
  <p:hf sldNum="0" hdr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769D389-4C4C-4FD7-9E6B-9F44477F0EB8}" type="datetime1">
              <a:rPr lang="en-US" smtClean="0"/>
              <a:t>7/12/2023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1076ED0-0DB3-4879-AAE5-5C20D22C1D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153745"/>
      </p:ext>
    </p:extLst>
  </p:cSld>
  <p:clrMapOvr>
    <a:masterClrMapping/>
  </p:clrMapOvr>
  <p:hf sldNum="0" hdr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D389-4C4C-4FD7-9E6B-9F44477F0EB8}" type="datetime1">
              <a:rPr lang="en-US" smtClean="0"/>
              <a:t>7/12/2023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463907"/>
      </p:ext>
    </p:extLst>
  </p:cSld>
  <p:clrMapOvr>
    <a:masterClrMapping/>
  </p:clrMapOvr>
  <p:hf sldNum="0" hdr="0" ft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D389-4C4C-4FD7-9E6B-9F44477F0EB8}" type="datetime1">
              <a:rPr lang="en-US" smtClean="0"/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654138"/>
      </p:ext>
    </p:extLst>
  </p:cSld>
  <p:clrMapOvr>
    <a:masterClrMapping/>
  </p:clrMapOvr>
  <p:hf sldNum="0" hdr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D389-4C4C-4FD7-9E6B-9F44477F0EB8}" type="datetime1">
              <a:rPr lang="en-US" smtClean="0"/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333982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D389-4C4C-4FD7-9E6B-9F44477F0EB8}" type="datetime1">
              <a:rPr lang="en-US" smtClean="0"/>
              <a:t>7/12/2023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06912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D389-4C4C-4FD7-9E6B-9F44477F0EB8}" type="datetime1">
              <a:rPr lang="en-US" smtClean="0"/>
              <a:t>7/12/2023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418142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D389-4C4C-4FD7-9E6B-9F44477F0EB8}" type="datetime1">
              <a:rPr lang="en-US" smtClean="0"/>
              <a:t>7/12/2023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163425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D389-4C4C-4FD7-9E6B-9F44477F0EB8}" type="datetime1">
              <a:rPr lang="en-US" smtClean="0"/>
              <a:t>7/12/2023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55856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769D389-4C4C-4FD7-9E6B-9F44477F0EB8}" type="datetime1">
              <a:rPr lang="en-US" smtClean="0"/>
              <a:t>7/12/2023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1076ED0-0DB3-4879-AAE5-5C20D22C1D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55373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D389-4C4C-4FD7-9E6B-9F44477F0EB8}" type="datetime1">
              <a:rPr lang="en-US" smtClean="0"/>
              <a:t>7/12/2023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561010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769D389-4C4C-4FD7-9E6B-9F44477F0EB8}" type="datetime1">
              <a:rPr lang="en-US" smtClean="0"/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1076ED0-0DB3-4879-AAE5-5C20D22C1DF4}" type="slidenum">
              <a:rPr lang="en-US" smtClean="0"/>
              <a:t>‹Nº›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2650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769D389-4C4C-4FD7-9E6B-9F44477F0EB8}" type="datetime1">
              <a:rPr lang="en-US" smtClean="0"/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1076ED0-0DB3-4879-AAE5-5C20D22C1DF4}" type="slidenum">
              <a:rPr lang="en-US" smtClean="0"/>
              <a:t>‹Nº›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009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769D389-4C4C-4FD7-9E6B-9F44477F0EB8}" type="datetime1">
              <a:rPr lang="en-US" smtClean="0"/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1076ED0-0DB3-4879-AAE5-5C20D22C1DF4}" type="slidenum">
              <a:rPr lang="en-US" smtClean="0"/>
              <a:t>‹Nº›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4018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jorconsalud.as.com/anatomia-del-tacto/" TargetMode="External"/><Relationship Id="rId2" Type="http://schemas.openxmlformats.org/officeDocument/2006/relationships/hyperlink" Target="https://infogram.com/sistema-nervioso-1g4qpz6rjd4q21y" TargetMode="External"/><Relationship Id="rId1" Type="http://schemas.openxmlformats.org/officeDocument/2006/relationships/slideLayout" Target="../slideLayouts/slideLayout24.xml"/><Relationship Id="rId5" Type="http://schemas.openxmlformats.org/officeDocument/2006/relationships/hyperlink" Target="https://www.stanfordchildrens.org/es/topic/default?id=anatomadelapiel-85-P04436" TargetMode="External"/><Relationship Id="rId4" Type="http://schemas.openxmlformats.org/officeDocument/2006/relationships/hyperlink" Target="https://www.casadelibrosabiertos.uam.mx/contenido/contenido/Libroelectronico/Tacto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bs.bimedica.com/cuidado-corporal/todo-lo-que-tienes-que-saber-sobre-la-piel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cturio.com/es/concepts/piel-estructura-y-funciones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cturio.com/es/concepts/piel-estructura-y-funciones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cturio.com/es/concepts/piel-estructura-y-funciones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cturio.com/es/concepts/piel-estructura-y-funciones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isioterapia-online.com/glosario/corpusculo-de-krause-o-receptores-del-frio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infogram.com/sistema-nervioso-1g4qpz6rjd4q21y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F4D392-EF33-473E-AE95-E28B6AC9469E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2281237" y="308868"/>
            <a:ext cx="7629525" cy="801688"/>
          </a:xfrm>
        </p:spPr>
        <p:txBody>
          <a:bodyPr>
            <a:normAutofit/>
          </a:bodyPr>
          <a:lstStyle/>
          <a:p>
            <a:r>
              <a:rPr lang="es-ES" sz="4000" dirty="0">
                <a:solidFill>
                  <a:schemeClr val="tx1"/>
                </a:solidFill>
                <a:latin typeface="Arial Black" panose="020B0A04020102020204" pitchFamily="34" charset="0"/>
              </a:rPr>
              <a:t>EL SENTIDO DEL TACTO</a:t>
            </a:r>
            <a:endParaRPr lang="es-PE" sz="4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FCBE787-FC75-4EC0-AAEC-EA1B9683C03C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612560" y="2695921"/>
            <a:ext cx="7631113" cy="1951037"/>
          </a:xfrm>
        </p:spPr>
        <p:txBody>
          <a:bodyPr>
            <a:normAutofit/>
          </a:bodyPr>
          <a:lstStyle/>
          <a:p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Alumno                 : Fabricio R. Cubas Burga</a:t>
            </a:r>
          </a:p>
          <a:p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Docente                : Juan Cespedes Cortez</a:t>
            </a:r>
          </a:p>
          <a:p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Grado y sección   : 2</a:t>
            </a:r>
            <a:r>
              <a:rPr lang="es-ES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año de secundaria</a:t>
            </a:r>
          </a:p>
          <a:p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                   : Ciencia y Tecnología</a:t>
            </a:r>
          </a:p>
          <a:p>
            <a:endParaRPr lang="es-P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3D69C971-9C8E-47BE-AA15-362F02ED2F29}"/>
              </a:ext>
            </a:extLst>
          </p:cNvPr>
          <p:cNvSpPr txBox="1"/>
          <p:nvPr/>
        </p:nvSpPr>
        <p:spPr>
          <a:xfrm>
            <a:off x="8949446" y="5648818"/>
            <a:ext cx="32425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>
                <a:latin typeface="Arial Black" panose="020B0A04020102020204" pitchFamily="34" charset="0"/>
              </a:rPr>
              <a:t>Julio, 2023</a:t>
            </a:r>
            <a:endParaRPr lang="es-PE" sz="4000" dirty="0">
              <a:latin typeface="Arial Black" panose="020B0A04020102020204" pitchFamily="34" charset="0"/>
            </a:endParaRPr>
          </a:p>
        </p:txBody>
      </p:sp>
      <p:pic>
        <p:nvPicPr>
          <p:cNvPr id="1026" name="Picture 2" descr="Imágenes de Sentido Del Tacto - Descarga gratuita en Freepik">
            <a:extLst>
              <a:ext uri="{FF2B5EF4-FFF2-40B4-BE49-F238E27FC236}">
                <a16:creationId xmlns:a16="http://schemas.microsoft.com/office/drawing/2014/main" id="{C6FE3F64-C67B-4EE1-832E-520064BFF5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8578" y="2175553"/>
            <a:ext cx="2991775" cy="2991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OLEGIO ALGARROBOS - Intranet de Alumnos">
            <a:extLst>
              <a:ext uri="{FF2B5EF4-FFF2-40B4-BE49-F238E27FC236}">
                <a16:creationId xmlns:a16="http://schemas.microsoft.com/office/drawing/2014/main" id="{EA5D9810-3F35-48C7-B627-E517F6829D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7993"/>
            <a:ext cx="1805126" cy="1805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87984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7F4324-B83E-4CA5-BCD8-EA40DEE8E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latin typeface="Arial Black" panose="020B0A04020102020204" pitchFamily="34" charset="0"/>
              </a:rPr>
              <a:t>Conclusiones:</a:t>
            </a:r>
            <a:endParaRPr lang="es-PE" b="1" dirty="0">
              <a:latin typeface="Arial Black" panose="020B0A040201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0110D1-2871-4663-941D-53F1FE3ED6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950732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s-ES" dirty="0"/>
              <a:t>Existen tres capas en la piel; la epidermis, dermis e hipodermis.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PE" dirty="0"/>
              <a:t>En la piel hay mecanorreceptores, termorreceptores y nociceptores.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D22FF2F-19CF-4BCC-953F-F23D2EB7DC10}"/>
              </a:ext>
            </a:extLst>
          </p:cNvPr>
          <p:cNvSpPr txBox="1"/>
          <p:nvPr/>
        </p:nvSpPr>
        <p:spPr>
          <a:xfrm>
            <a:off x="719092" y="3835153"/>
            <a:ext cx="988283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latin typeface="Bahnschrift SemiBold" panose="020B0502040204020203" pitchFamily="34" charset="0"/>
              </a:rPr>
              <a:t>Linkografía:</a:t>
            </a:r>
          </a:p>
          <a:p>
            <a:pPr marL="342900" indent="-342900">
              <a:buFont typeface="+mj-lt"/>
              <a:buAutoNum type="arabicPeriod"/>
            </a:pPr>
            <a:r>
              <a:rPr lang="es-PE" dirty="0">
                <a:latin typeface="Bahnschrift SemiBold" panose="020B0502040204020203" pitchFamily="34" charset="0"/>
                <a:hlinkClick r:id="rId2"/>
              </a:rPr>
              <a:t>https://infogram.com/sistema-nervioso-1g4qpz6rjd4q21y</a:t>
            </a:r>
            <a:endParaRPr lang="es-PE" dirty="0">
              <a:latin typeface="Bahnschrift SemiBold" panose="020B0502040204020203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s-PE" dirty="0">
              <a:latin typeface="Bahnschrift SemiBold" panose="020B0502040204020203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s-PE" dirty="0">
                <a:latin typeface="Bahnschrift SemiBold" panose="020B0502040204020203" pitchFamily="34" charset="0"/>
                <a:hlinkClick r:id="rId3"/>
              </a:rPr>
              <a:t>https://mejorconsalud.as.com/anatomia-del-tacto/</a:t>
            </a:r>
            <a:r>
              <a:rPr lang="es-PE" dirty="0">
                <a:latin typeface="Bahnschrift SemiBold" panose="020B0502040204020203" pitchFamily="34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endParaRPr lang="es-PE" dirty="0">
              <a:latin typeface="Bahnschrift SemiBold" panose="020B0502040204020203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s-PE" dirty="0">
                <a:latin typeface="Bahnschrift SemiBold" panose="020B0502040204020203" pitchFamily="34" charset="0"/>
                <a:hlinkClick r:id="rId4"/>
              </a:rPr>
              <a:t>https://www.casadelibrosabiertos.uam.mx/contenido/contenido/Libroelectronico/Tacto.pdf</a:t>
            </a:r>
            <a:endParaRPr lang="es-PE" dirty="0">
              <a:latin typeface="Bahnschrift SemiBold" panose="020B0502040204020203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s-PE" dirty="0">
              <a:latin typeface="Bahnschrift SemiBold" panose="020B0502040204020203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s-PE" dirty="0">
                <a:latin typeface="Bahnschrift SemiBold" panose="020B0502040204020203" pitchFamily="34" charset="0"/>
                <a:hlinkClick r:id="rId5"/>
              </a:rPr>
              <a:t>https://www.stanfordchildrens.org/es/topic/default?id=anatomadelapiel-85-P04436</a:t>
            </a:r>
            <a:r>
              <a:rPr lang="es-PE" dirty="0">
                <a:latin typeface="Bahnschrift SemiBold" panose="020B0502040204020203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836746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>
            <a:extLst>
              <a:ext uri="{FF2B5EF4-FFF2-40B4-BE49-F238E27FC236}">
                <a16:creationId xmlns:a16="http://schemas.microsoft.com/office/drawing/2014/main" id="{46CE0996-4E63-4B29-A7B6-6FE8E3C73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849" y="614679"/>
            <a:ext cx="4158301" cy="748454"/>
          </a:xfrm>
        </p:spPr>
        <p:txBody>
          <a:bodyPr>
            <a:normAutofit/>
          </a:bodyPr>
          <a:lstStyle/>
          <a:p>
            <a:r>
              <a:rPr lang="es-ES" sz="3600" b="1" dirty="0">
                <a:latin typeface="Arial Black" panose="020B0A04020102020204" pitchFamily="34" charset="0"/>
              </a:rPr>
              <a:t>INTRODUCCIÓN</a:t>
            </a:r>
            <a:r>
              <a:rPr lang="es-ES" sz="4000" b="1" dirty="0">
                <a:latin typeface="Arial Black" panose="020B0A04020102020204" pitchFamily="34" charset="0"/>
              </a:rPr>
              <a:t> </a:t>
            </a:r>
            <a:r>
              <a:rPr lang="es-ES" b="1" dirty="0"/>
              <a:t> </a:t>
            </a:r>
            <a:endParaRPr lang="es-PE" b="1" dirty="0"/>
          </a:p>
        </p:txBody>
      </p:sp>
      <p:sp>
        <p:nvSpPr>
          <p:cNvPr id="11" name="Marcador de contenido 10">
            <a:extLst>
              <a:ext uri="{FF2B5EF4-FFF2-40B4-BE49-F238E27FC236}">
                <a16:creationId xmlns:a16="http://schemas.microsoft.com/office/drawing/2014/main" id="{03976A9F-58DE-46A9-B4BC-1FE923DA97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179406"/>
          </a:xfrm>
        </p:spPr>
        <p:txBody>
          <a:bodyPr>
            <a:normAutofit/>
          </a:bodyPr>
          <a:lstStyle/>
          <a:p>
            <a:pPr algn="just"/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El tacto es uno de los cinco sentidos fundamentales del cuerpo humano y juega un papel crucial en nuestra percepción del mundo que nos rodea. A través del tacto, podemos experimentar la textura, la temperatura, la presión y la forma de los objetos, así como percibir el contacto físico con otras personas.</a:t>
            </a:r>
          </a:p>
          <a:p>
            <a:pPr algn="just"/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2134D697-F701-404B-AF26-40C386D74A61}"/>
              </a:ext>
            </a:extLst>
          </p:cNvPr>
          <p:cNvSpPr/>
          <p:nvPr/>
        </p:nvSpPr>
        <p:spPr>
          <a:xfrm>
            <a:off x="968849" y="4392275"/>
            <a:ext cx="390795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Objetivos:</a:t>
            </a:r>
          </a:p>
          <a:p>
            <a:pPr marL="285750" indent="-285750" algn="just"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s-PE" sz="1600" dirty="0">
                <a:latin typeface="Arial" panose="020B0604020202020204" pitchFamily="34" charset="0"/>
                <a:cs typeface="Arial" panose="020B0604020202020204" pitchFamily="34" charset="0"/>
              </a:rPr>
              <a:t>Reconocer las capas de la piel.</a:t>
            </a:r>
          </a:p>
          <a:p>
            <a:pPr algn="just">
              <a:buClr>
                <a:schemeClr val="accent1"/>
              </a:buClr>
            </a:pPr>
            <a:endParaRPr lang="es-P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s-PE" sz="1600" dirty="0">
                <a:latin typeface="Arial" panose="020B0604020202020204" pitchFamily="34" charset="0"/>
                <a:cs typeface="Arial" panose="020B0604020202020204" pitchFamily="34" charset="0"/>
              </a:rPr>
              <a:t>Explicar los tipos de receptores de la piel.</a:t>
            </a:r>
          </a:p>
        </p:txBody>
      </p:sp>
    </p:spTree>
    <p:extLst>
      <p:ext uri="{BB962C8B-B14F-4D97-AF65-F5344CB8AC3E}">
        <p14:creationId xmlns:p14="http://schemas.microsoft.com/office/powerpoint/2010/main" val="382473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BD75E1-3FAB-43AF-A304-4F4B15C98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70517"/>
            <a:ext cx="3767683" cy="814082"/>
          </a:xfrm>
        </p:spPr>
        <p:txBody>
          <a:bodyPr>
            <a:normAutofit/>
          </a:bodyPr>
          <a:lstStyle/>
          <a:p>
            <a:r>
              <a:rPr lang="es-ES" sz="4400" b="1" dirty="0"/>
              <a:t>Capas de la piel:</a:t>
            </a:r>
            <a:endParaRPr lang="es-PE" sz="4400" b="1" dirty="0"/>
          </a:p>
        </p:txBody>
      </p:sp>
      <p:pic>
        <p:nvPicPr>
          <p:cNvPr id="2050" name="Picture 2" descr="Todo lo que tienes que saber sobre la piel - ABS Bimedica">
            <a:extLst>
              <a:ext uri="{FF2B5EF4-FFF2-40B4-BE49-F238E27FC236}">
                <a16:creationId xmlns:a16="http://schemas.microsoft.com/office/drawing/2014/main" id="{E6BA04B4-6368-408C-AD34-2E80A4D5860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782" y="2325949"/>
            <a:ext cx="5581218" cy="293748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C19B264D-E97F-480C-9C91-C57D77776BE9}"/>
              </a:ext>
            </a:extLst>
          </p:cNvPr>
          <p:cNvSpPr txBox="1"/>
          <p:nvPr/>
        </p:nvSpPr>
        <p:spPr>
          <a:xfrm>
            <a:off x="630315" y="5263433"/>
            <a:ext cx="531267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dirty="0"/>
              <a:t>Figura 1: Capas de la piel</a:t>
            </a:r>
            <a:endParaRPr lang="es-ES" sz="1100" dirty="0"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s-ES" sz="1100" dirty="0">
                <a:solidFill>
                  <a:srgbClr val="2998E3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https://abs.bimedica.com/cuidado-corporal/todo-lo-que-tienes-que-saber-sobre-la-piel</a:t>
            </a:r>
            <a:r>
              <a:rPr lang="es-ES" sz="11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s-ES" sz="1100" dirty="0">
                <a:solidFill>
                  <a:srgbClr val="0070C0"/>
                </a:solidFill>
              </a:rPr>
              <a:t>  </a:t>
            </a:r>
            <a:endParaRPr lang="es-PE" sz="1100" dirty="0">
              <a:solidFill>
                <a:srgbClr val="0070C0"/>
              </a:solidFill>
            </a:endParaRPr>
          </a:p>
        </p:txBody>
      </p: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2DF89D42-25DB-44E9-A54E-CCF36441F3E9}"/>
              </a:ext>
            </a:extLst>
          </p:cNvPr>
          <p:cNvCxnSpPr>
            <a:cxnSpLocks/>
          </p:cNvCxnSpPr>
          <p:nvPr/>
        </p:nvCxnSpPr>
        <p:spPr>
          <a:xfrm flipV="1">
            <a:off x="4980373" y="2556769"/>
            <a:ext cx="1429305" cy="77235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 8">
            <a:extLst>
              <a:ext uri="{FF2B5EF4-FFF2-40B4-BE49-F238E27FC236}">
                <a16:creationId xmlns:a16="http://schemas.microsoft.com/office/drawing/2014/main" id="{BD07B214-4A3B-4EE3-91C7-E59A77D4C293}"/>
              </a:ext>
            </a:extLst>
          </p:cNvPr>
          <p:cNvSpPr/>
          <p:nvPr/>
        </p:nvSpPr>
        <p:spPr>
          <a:xfrm>
            <a:off x="6525086" y="1917576"/>
            <a:ext cx="5095783" cy="11030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dirty="0">
                <a:solidFill>
                  <a:schemeClr val="tx1"/>
                </a:solidFill>
              </a:rPr>
              <a:t>La epidermis es la capa externa de la piel.</a:t>
            </a:r>
            <a:endParaRPr lang="es-PE" dirty="0">
              <a:solidFill>
                <a:schemeClr val="tx1"/>
              </a:solidFill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DB64C8B9-142A-4CAF-AAA6-F2B1C37FB43C}"/>
              </a:ext>
            </a:extLst>
          </p:cNvPr>
          <p:cNvSpPr/>
          <p:nvPr/>
        </p:nvSpPr>
        <p:spPr>
          <a:xfrm>
            <a:off x="6525085" y="4711906"/>
            <a:ext cx="5095783" cy="1103051"/>
          </a:xfrm>
          <a:prstGeom prst="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dirty="0">
                <a:solidFill>
                  <a:schemeClr val="tx1"/>
                </a:solidFill>
              </a:rPr>
              <a:t>La hipodermis es la capa mas profunda de la piel.</a:t>
            </a:r>
            <a:endParaRPr lang="es-PE" dirty="0">
              <a:solidFill>
                <a:schemeClr val="tx1"/>
              </a:solidFill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63AD9A1E-CEBF-4FFE-B81B-3ABD85483F9F}"/>
              </a:ext>
            </a:extLst>
          </p:cNvPr>
          <p:cNvSpPr/>
          <p:nvPr/>
        </p:nvSpPr>
        <p:spPr>
          <a:xfrm>
            <a:off x="6525085" y="3329126"/>
            <a:ext cx="5095783" cy="110305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dirty="0">
                <a:solidFill>
                  <a:schemeClr val="tx1"/>
                </a:solidFill>
              </a:rPr>
              <a:t>La dermis es la capa intermedia de la piel.</a:t>
            </a:r>
            <a:endParaRPr lang="es-PE" dirty="0">
              <a:solidFill>
                <a:schemeClr val="tx1"/>
              </a:solidFill>
            </a:endParaRPr>
          </a:p>
        </p:txBody>
      </p: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8AF01CCB-C52A-4C05-9611-97EC11A32E5A}"/>
              </a:ext>
            </a:extLst>
          </p:cNvPr>
          <p:cNvCxnSpPr>
            <a:cxnSpLocks/>
          </p:cNvCxnSpPr>
          <p:nvPr/>
        </p:nvCxnSpPr>
        <p:spPr>
          <a:xfrm flipV="1">
            <a:off x="4752573" y="3910101"/>
            <a:ext cx="1713329" cy="16918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97229B43-5473-4F78-B85E-FCAB5F786C5B}"/>
              </a:ext>
            </a:extLst>
          </p:cNvPr>
          <p:cNvCxnSpPr>
            <a:cxnSpLocks/>
          </p:cNvCxnSpPr>
          <p:nvPr/>
        </p:nvCxnSpPr>
        <p:spPr>
          <a:xfrm>
            <a:off x="5095781" y="4737391"/>
            <a:ext cx="1313897" cy="47846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8159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2757C448-142E-4C60-AB68-0EDA71A47A6B}"/>
              </a:ext>
            </a:extLst>
          </p:cNvPr>
          <p:cNvSpPr txBox="1">
            <a:spLocks/>
          </p:cNvSpPr>
          <p:nvPr/>
        </p:nvSpPr>
        <p:spPr>
          <a:xfrm>
            <a:off x="1097280" y="470517"/>
            <a:ext cx="4998720" cy="81408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400" b="1" dirty="0"/>
              <a:t>Mecanorreceptores: 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93532629-8281-4A0A-91DC-FC44D577CEE1}"/>
              </a:ext>
            </a:extLst>
          </p:cNvPr>
          <p:cNvSpPr txBox="1"/>
          <p:nvPr/>
        </p:nvSpPr>
        <p:spPr>
          <a:xfrm>
            <a:off x="5379720" y="1988820"/>
            <a:ext cx="52044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u="sng" dirty="0"/>
              <a:t>Corpúsculo de Pacini:</a:t>
            </a:r>
          </a:p>
          <a:p>
            <a:endParaRPr lang="es-ES" b="1" u="sng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ES" dirty="0"/>
              <a:t>Son mecanorreceptores de adaptación muy rápida que reaccionan específicamente ante vibraciones.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s-ES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ES" dirty="0"/>
              <a:t>Tiene forma de huevo con capas que rodean un espacio central.</a:t>
            </a:r>
          </a:p>
        </p:txBody>
      </p:sp>
      <p:pic>
        <p:nvPicPr>
          <p:cNvPr id="24" name="Imagen 23">
            <a:extLst>
              <a:ext uri="{FF2B5EF4-FFF2-40B4-BE49-F238E27FC236}">
                <a16:creationId xmlns:a16="http://schemas.microsoft.com/office/drawing/2014/main" id="{56561E68-DD23-4CEF-9C03-E6DB8B9011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1466" y="2314513"/>
            <a:ext cx="2934103" cy="3302427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25" name="CuadroTexto 24">
            <a:extLst>
              <a:ext uri="{FF2B5EF4-FFF2-40B4-BE49-F238E27FC236}">
                <a16:creationId xmlns:a16="http://schemas.microsoft.com/office/drawing/2014/main" id="{ADF12BF4-5426-4E95-9C2B-0987149C2ACF}"/>
              </a:ext>
            </a:extLst>
          </p:cNvPr>
          <p:cNvSpPr txBox="1"/>
          <p:nvPr/>
        </p:nvSpPr>
        <p:spPr>
          <a:xfrm>
            <a:off x="1309423" y="5699463"/>
            <a:ext cx="505458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dirty="0">
                <a:latin typeface="Calibri" panose="020F0502020204030204" pitchFamily="34" charset="0"/>
                <a:cs typeface="Calibri" panose="020F0502020204030204" pitchFamily="34" charset="0"/>
              </a:rPr>
              <a:t>Figura 2: Corpúsculo de Pacini</a:t>
            </a:r>
          </a:p>
          <a:p>
            <a:r>
              <a:rPr lang="es-ES" sz="1100" dirty="0">
                <a:latin typeface="Calibri" panose="020F0502020204030204" pitchFamily="34" charset="0"/>
                <a:cs typeface="Calibri" panose="020F0502020204030204" pitchFamily="34" charset="0"/>
              </a:rPr>
              <a:t>Recuperado de: </a:t>
            </a:r>
            <a:r>
              <a:rPr lang="es-ES" sz="11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https://www.lecturio.com/es/concepts/piel-estructura-y-funciones/</a:t>
            </a:r>
            <a:r>
              <a:rPr lang="es-ES" sz="1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11033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2757C448-142E-4C60-AB68-0EDA71A47A6B}"/>
              </a:ext>
            </a:extLst>
          </p:cNvPr>
          <p:cNvSpPr txBox="1">
            <a:spLocks/>
          </p:cNvSpPr>
          <p:nvPr/>
        </p:nvSpPr>
        <p:spPr>
          <a:xfrm>
            <a:off x="1097280" y="470517"/>
            <a:ext cx="4850759" cy="81408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400" b="1" dirty="0"/>
              <a:t>Mecanorreceptores: 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50392C07-E14C-4587-A6CC-9082850F0C9C}"/>
              </a:ext>
            </a:extLst>
          </p:cNvPr>
          <p:cNvSpPr txBox="1"/>
          <p:nvPr/>
        </p:nvSpPr>
        <p:spPr>
          <a:xfrm>
            <a:off x="5379720" y="1988820"/>
            <a:ext cx="52044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u="sng" dirty="0"/>
              <a:t>Corpúsculo de Ruffini:</a:t>
            </a:r>
          </a:p>
          <a:p>
            <a:endParaRPr lang="es-ES" b="1" u="sng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ES" dirty="0"/>
              <a:t>Es considerado mecanorreceptor porque puede detectar cuando se ejecuta un estiramiento de la piel.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s-ES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ES" dirty="0"/>
              <a:t>Pueden identificar los aumentos de temperatura.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1C29F0C-478F-4C4E-848A-9ED34FA941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1465" y="2314513"/>
            <a:ext cx="2934104" cy="3302427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2199087B-39E7-4467-8539-BE5FDB55E6E1}"/>
              </a:ext>
            </a:extLst>
          </p:cNvPr>
          <p:cNvSpPr txBox="1"/>
          <p:nvPr/>
        </p:nvSpPr>
        <p:spPr>
          <a:xfrm>
            <a:off x="1309423" y="5699463"/>
            <a:ext cx="505458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dirty="0">
                <a:latin typeface="Calibri" panose="020F0502020204030204" pitchFamily="34" charset="0"/>
                <a:cs typeface="Calibri" panose="020F0502020204030204" pitchFamily="34" charset="0"/>
              </a:rPr>
              <a:t>Figura 3: Corpúsculo de Ruffini</a:t>
            </a:r>
          </a:p>
          <a:p>
            <a:r>
              <a:rPr lang="es-ES" sz="1100" dirty="0">
                <a:latin typeface="Calibri" panose="020F0502020204030204" pitchFamily="34" charset="0"/>
                <a:cs typeface="Calibri" panose="020F0502020204030204" pitchFamily="34" charset="0"/>
              </a:rPr>
              <a:t>Recuperado de: </a:t>
            </a:r>
            <a:r>
              <a:rPr lang="es-ES" sz="11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https://www.lecturio.com/es/concepts/piel-estructura-y-funciones/</a:t>
            </a:r>
            <a:r>
              <a:rPr lang="es-ES" sz="1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76599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2757C448-142E-4C60-AB68-0EDA71A47A6B}"/>
              </a:ext>
            </a:extLst>
          </p:cNvPr>
          <p:cNvSpPr txBox="1">
            <a:spLocks/>
          </p:cNvSpPr>
          <p:nvPr/>
        </p:nvSpPr>
        <p:spPr>
          <a:xfrm>
            <a:off x="1097280" y="470517"/>
            <a:ext cx="4850759" cy="81408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400" b="1" dirty="0"/>
              <a:t>Mecanorreceptores: 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37D86D47-AD3A-40B1-BD6F-8D39929F46A9}"/>
              </a:ext>
            </a:extLst>
          </p:cNvPr>
          <p:cNvSpPr txBox="1"/>
          <p:nvPr/>
        </p:nvSpPr>
        <p:spPr>
          <a:xfrm>
            <a:off x="5379720" y="1988820"/>
            <a:ext cx="52044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u="sng" dirty="0"/>
              <a:t>Disco de Merkel:</a:t>
            </a:r>
          </a:p>
          <a:p>
            <a:endParaRPr lang="es-ES" b="1" u="sng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ES" dirty="0"/>
              <a:t>Recibe los cambios que se producen en la presión y en las texturas.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s-ES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ES" dirty="0"/>
              <a:t>Se encuentran en la dermis.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68AC615-8A4B-4634-B4FF-C280207453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1466" y="2314514"/>
            <a:ext cx="2934104" cy="330242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20" name="CuadroTexto 19">
            <a:extLst>
              <a:ext uri="{FF2B5EF4-FFF2-40B4-BE49-F238E27FC236}">
                <a16:creationId xmlns:a16="http://schemas.microsoft.com/office/drawing/2014/main" id="{70992FB0-216B-4661-9EC2-4B2C477BFEBA}"/>
              </a:ext>
            </a:extLst>
          </p:cNvPr>
          <p:cNvSpPr txBox="1"/>
          <p:nvPr/>
        </p:nvSpPr>
        <p:spPr>
          <a:xfrm>
            <a:off x="1309423" y="5699463"/>
            <a:ext cx="505458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dirty="0">
                <a:latin typeface="Calibri" panose="020F0502020204030204" pitchFamily="34" charset="0"/>
                <a:cs typeface="Calibri" panose="020F0502020204030204" pitchFamily="34" charset="0"/>
              </a:rPr>
              <a:t>Figura 4: Disco de Merkel</a:t>
            </a:r>
          </a:p>
          <a:p>
            <a:r>
              <a:rPr lang="es-ES" sz="1100" dirty="0">
                <a:latin typeface="Calibri" panose="020F0502020204030204" pitchFamily="34" charset="0"/>
                <a:cs typeface="Calibri" panose="020F0502020204030204" pitchFamily="34" charset="0"/>
              </a:rPr>
              <a:t>Recuperado de: </a:t>
            </a:r>
            <a:r>
              <a:rPr lang="es-ES" sz="11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https://www.lecturio.com/es/concepts/piel-estructura-y-funciones/</a:t>
            </a:r>
            <a:r>
              <a:rPr lang="es-ES" sz="1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27551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2757C448-142E-4C60-AB68-0EDA71A47A6B}"/>
              </a:ext>
            </a:extLst>
          </p:cNvPr>
          <p:cNvSpPr txBox="1">
            <a:spLocks/>
          </p:cNvSpPr>
          <p:nvPr/>
        </p:nvSpPr>
        <p:spPr>
          <a:xfrm>
            <a:off x="1097280" y="470517"/>
            <a:ext cx="4850759" cy="81408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400" b="1" dirty="0"/>
              <a:t>Mecanorreceptores: 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9FF8F032-31EF-4DE0-9B87-CECE517C7D8A}"/>
              </a:ext>
            </a:extLst>
          </p:cNvPr>
          <p:cNvSpPr txBox="1"/>
          <p:nvPr/>
        </p:nvSpPr>
        <p:spPr>
          <a:xfrm>
            <a:off x="5379720" y="1988820"/>
            <a:ext cx="52044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u="sng" dirty="0"/>
              <a:t>Corpúsculo de Meissner:</a:t>
            </a:r>
          </a:p>
          <a:p>
            <a:endParaRPr lang="es-ES" b="1" u="sng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ES" dirty="0"/>
              <a:t>Se encuentran en la dermis, la capa interna de la piel.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s-ES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ES" dirty="0"/>
              <a:t>Reciben vibraciones ligeras.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38A4C3B-F6C9-474B-B8B9-C578A2088B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1466" y="2314513"/>
            <a:ext cx="2934104" cy="3302427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C7E00C9D-1608-4A21-92FC-9A32E02998E2}"/>
              </a:ext>
            </a:extLst>
          </p:cNvPr>
          <p:cNvSpPr txBox="1"/>
          <p:nvPr/>
        </p:nvSpPr>
        <p:spPr>
          <a:xfrm>
            <a:off x="1309423" y="5699463"/>
            <a:ext cx="505458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dirty="0">
                <a:latin typeface="Calibri" panose="020F0502020204030204" pitchFamily="34" charset="0"/>
                <a:cs typeface="Calibri" panose="020F0502020204030204" pitchFamily="34" charset="0"/>
              </a:rPr>
              <a:t>Figura 5: Corpúsculo de Meissner</a:t>
            </a:r>
          </a:p>
          <a:p>
            <a:r>
              <a:rPr lang="es-ES" sz="1100" dirty="0">
                <a:latin typeface="Calibri" panose="020F0502020204030204" pitchFamily="34" charset="0"/>
                <a:cs typeface="Calibri" panose="020F0502020204030204" pitchFamily="34" charset="0"/>
              </a:rPr>
              <a:t>Recuperado de: </a:t>
            </a:r>
            <a:r>
              <a:rPr lang="es-ES" sz="11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https://www.lecturio.com/es/concepts/piel-estructura-y-funciones/</a:t>
            </a:r>
            <a:r>
              <a:rPr lang="es-ES" sz="1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58983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DCBD29AE-67AA-42D1-A03D-6A7E8CEBBC9E}"/>
              </a:ext>
            </a:extLst>
          </p:cNvPr>
          <p:cNvSpPr txBox="1">
            <a:spLocks/>
          </p:cNvSpPr>
          <p:nvPr/>
        </p:nvSpPr>
        <p:spPr>
          <a:xfrm>
            <a:off x="1097280" y="470517"/>
            <a:ext cx="4850759" cy="81408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400" b="1" dirty="0"/>
              <a:t>Termorreceptor: 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8F3BC84A-2A02-422B-B111-08055A2653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9423" y="2379337"/>
            <a:ext cx="3154671" cy="222538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E5E6C56A-399E-4264-981F-6EC3E9BEC453}"/>
              </a:ext>
            </a:extLst>
          </p:cNvPr>
          <p:cNvSpPr txBox="1"/>
          <p:nvPr/>
        </p:nvSpPr>
        <p:spPr>
          <a:xfrm>
            <a:off x="1097280" y="4749553"/>
            <a:ext cx="628890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dirty="0">
                <a:latin typeface="Calibri" panose="020F0502020204030204" pitchFamily="34" charset="0"/>
                <a:cs typeface="Calibri" panose="020F0502020204030204" pitchFamily="34" charset="0"/>
              </a:rPr>
              <a:t>Figura 6: Corpúsculo de Krause</a:t>
            </a:r>
          </a:p>
          <a:p>
            <a:r>
              <a:rPr lang="es-ES" sz="1100" dirty="0">
                <a:latin typeface="Calibri" panose="020F0502020204030204" pitchFamily="34" charset="0"/>
                <a:cs typeface="Calibri" panose="020F0502020204030204" pitchFamily="34" charset="0"/>
              </a:rPr>
              <a:t>Recuperado de: </a:t>
            </a:r>
            <a:r>
              <a:rPr lang="es-ES" sz="11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https://www.fisioterapia-online.com/glosario/corpusculo-de-krause-o-receptores-del-frio</a:t>
            </a:r>
            <a:r>
              <a:rPr lang="es-ES" sz="11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D2631F9-FF4E-4AAA-A4AE-ACC568E959BB}"/>
              </a:ext>
            </a:extLst>
          </p:cNvPr>
          <p:cNvSpPr txBox="1"/>
          <p:nvPr/>
        </p:nvSpPr>
        <p:spPr>
          <a:xfrm>
            <a:off x="5379720" y="1988820"/>
            <a:ext cx="52044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u="sng" dirty="0"/>
              <a:t>Corpúsculo de Krause:</a:t>
            </a:r>
          </a:p>
          <a:p>
            <a:endParaRPr lang="es-ES" b="1" u="sng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ES" dirty="0"/>
              <a:t>Normalmente detectan temperaturas inferiores a la temperatura corporal.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s-ES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ES" dirty="0"/>
              <a:t>Se encuentran en la hipodermis, la capa mas profunda de la piel.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80615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DCBD29AE-67AA-42D1-A03D-6A7E8CEBBC9E}"/>
              </a:ext>
            </a:extLst>
          </p:cNvPr>
          <p:cNvSpPr txBox="1">
            <a:spLocks/>
          </p:cNvSpPr>
          <p:nvPr/>
        </p:nvSpPr>
        <p:spPr>
          <a:xfrm>
            <a:off x="1097280" y="470517"/>
            <a:ext cx="4850759" cy="81408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400" b="1" dirty="0"/>
              <a:t>Nociceptor: 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E5E6C56A-399E-4264-981F-6EC3E9BEC453}"/>
              </a:ext>
            </a:extLst>
          </p:cNvPr>
          <p:cNvSpPr txBox="1"/>
          <p:nvPr/>
        </p:nvSpPr>
        <p:spPr>
          <a:xfrm>
            <a:off x="1452387" y="5308847"/>
            <a:ext cx="442941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dirty="0">
                <a:latin typeface="Calibri" panose="020F0502020204030204" pitchFamily="34" charset="0"/>
                <a:cs typeface="Calibri" panose="020F0502020204030204" pitchFamily="34" charset="0"/>
              </a:rPr>
              <a:t>Figura 7: Terminaciones nerviosas libres</a:t>
            </a:r>
          </a:p>
          <a:p>
            <a:r>
              <a:rPr lang="es-ES" sz="1100" dirty="0">
                <a:latin typeface="Calibri" panose="020F0502020204030204" pitchFamily="34" charset="0"/>
                <a:cs typeface="Calibri" panose="020F0502020204030204" pitchFamily="34" charset="0"/>
              </a:rPr>
              <a:t>Recuperado de: </a:t>
            </a:r>
            <a:r>
              <a:rPr lang="es-ES" sz="11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https://infogram.com/sistema-nervioso-1g4qpz6rjd4q21y</a:t>
            </a:r>
            <a:r>
              <a:rPr lang="es-ES" sz="1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D2631F9-FF4E-4AAA-A4AE-ACC568E959BB}"/>
              </a:ext>
            </a:extLst>
          </p:cNvPr>
          <p:cNvSpPr txBox="1"/>
          <p:nvPr/>
        </p:nvSpPr>
        <p:spPr>
          <a:xfrm>
            <a:off x="5379720" y="1988820"/>
            <a:ext cx="52044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u="sng" dirty="0"/>
              <a:t>Terminaciones nerviosas libres:</a:t>
            </a:r>
          </a:p>
          <a:p>
            <a:endParaRPr lang="es-ES" b="1" u="sng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ES" dirty="0"/>
              <a:t>Se especializan en sentir el dolor.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s-ES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ES" dirty="0"/>
              <a:t>Se encuentran en la dermis.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60FB271-BC6D-4772-8F9C-6AB9D7C6C4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0474" y="2099569"/>
            <a:ext cx="1711917" cy="3048619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548328270"/>
      </p:ext>
    </p:extLst>
  </p:cSld>
  <p:clrMapOvr>
    <a:masterClrMapping/>
  </p:clrMapOvr>
</p:sld>
</file>

<file path=ppt/theme/theme1.xml><?xml version="1.0" encoding="utf-8"?>
<a:theme xmlns:a="http://schemas.openxmlformats.org/drawingml/2006/main" name="1_Retrospección">
  <a:themeElements>
    <a:clrScheme name="Retrospección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3.xml><?xml version="1.0" encoding="utf-8"?>
<a:theme xmlns:a="http://schemas.openxmlformats.org/drawingml/2006/main" name="2_Retrospección">
  <a:themeElements>
    <a:clrScheme name="Retrospección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1332</TotalTime>
  <Words>528</Words>
  <Application>Microsoft Office PowerPoint</Application>
  <PresentationFormat>Panorámica</PresentationFormat>
  <Paragraphs>77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10</vt:i4>
      </vt:variant>
    </vt:vector>
  </HeadingPairs>
  <TitlesOfParts>
    <vt:vector size="20" baseType="lpstr">
      <vt:lpstr>Arial</vt:lpstr>
      <vt:lpstr>Arial Black</vt:lpstr>
      <vt:lpstr>Bahnschrift SemiBold</vt:lpstr>
      <vt:lpstr>Calibri</vt:lpstr>
      <vt:lpstr>Calibri Light</vt:lpstr>
      <vt:lpstr>Courier New</vt:lpstr>
      <vt:lpstr>Wingdings</vt:lpstr>
      <vt:lpstr>1_Retrospección</vt:lpstr>
      <vt:lpstr>Retrospección</vt:lpstr>
      <vt:lpstr>2_Retrospección</vt:lpstr>
      <vt:lpstr>EL SENTIDO DEL TACTO</vt:lpstr>
      <vt:lpstr>INTRODUCCIÓN  </vt:lpstr>
      <vt:lpstr>Capas de la piel: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Conclusiones: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SENTIDO DEL TACTO</dc:title>
  <dc:creator>51902</dc:creator>
  <cp:lastModifiedBy>51902</cp:lastModifiedBy>
  <cp:revision>6</cp:revision>
  <dcterms:created xsi:type="dcterms:W3CDTF">2023-07-11T12:02:58Z</dcterms:created>
  <dcterms:modified xsi:type="dcterms:W3CDTF">2023-07-12T10:18:47Z</dcterms:modified>
</cp:coreProperties>
</file>