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10/14/2021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1160EA64-D806-43AC-9DF2-F8C432F32B4C}" type="datetimeFigureOut">
              <a:rPr lang="en-US" dirty="0"/>
              <a:t>10/14/2021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10/14/2021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4F7D4976-E339-4826-83B7-FBD03F55ECF8}" type="datetimeFigureOut">
              <a:rPr lang="en-US" dirty="0"/>
              <a:t>10/14/2021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‹Nº›</a:t>
            </a:fld>
            <a:endParaRPr lang="en-US" dirty="0"/>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10/14/2021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10/14/2021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9" name="Date Placeholder 8"/>
          <p:cNvSpPr>
            <a:spLocks noGrp="1"/>
          </p:cNvSpPr>
          <p:nvPr>
            <p:ph type="dt" sz="half" idx="10"/>
          </p:nvPr>
        </p:nvSpPr>
        <p:spPr/>
        <p:txBody>
          <a:bodyPr/>
          <a:lstStyle/>
          <a:p>
            <a:fld id="{D1BE4249-C0D0-4B06-8692-E8BB871AF643}" type="datetimeFigureOut">
              <a:rPr lang="en-US" dirty="0"/>
              <a:t>10/14/2021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10/14/2021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10/14/2021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C33411-CCBD-43BE-B8F4-07DC258F7B9D}"/>
              </a:ext>
            </a:extLst>
          </p:cNvPr>
          <p:cNvSpPr>
            <a:spLocks noGrp="1"/>
          </p:cNvSpPr>
          <p:nvPr>
            <p:ph type="ctrTitle"/>
          </p:nvPr>
        </p:nvSpPr>
        <p:spPr/>
        <p:txBody>
          <a:bodyPr/>
          <a:lstStyle/>
          <a:p>
            <a:r>
              <a:rPr lang="es-ES" dirty="0"/>
              <a:t>Amenazas y peligros</a:t>
            </a:r>
            <a:endParaRPr lang="es-PE" dirty="0"/>
          </a:p>
        </p:txBody>
      </p:sp>
      <p:sp>
        <p:nvSpPr>
          <p:cNvPr id="3" name="Subtítulo 2">
            <a:extLst>
              <a:ext uri="{FF2B5EF4-FFF2-40B4-BE49-F238E27FC236}">
                <a16:creationId xmlns:a16="http://schemas.microsoft.com/office/drawing/2014/main" id="{AC17E05C-1D67-4EAB-9A86-B19D36E87B82}"/>
              </a:ext>
            </a:extLst>
          </p:cNvPr>
          <p:cNvSpPr>
            <a:spLocks noGrp="1"/>
          </p:cNvSpPr>
          <p:nvPr>
            <p:ph type="subTitle" idx="1"/>
          </p:nvPr>
        </p:nvSpPr>
        <p:spPr/>
        <p:txBody>
          <a:bodyPr/>
          <a:lstStyle/>
          <a:p>
            <a:r>
              <a:rPr lang="es-ES" dirty="0"/>
              <a:t>2do </a:t>
            </a:r>
            <a:r>
              <a:rPr lang="es-ES" dirty="0" err="1"/>
              <a:t>Sec</a:t>
            </a:r>
            <a:r>
              <a:rPr lang="es-ES" dirty="0"/>
              <a:t> Fabricio Cabanillas Jiménez</a:t>
            </a:r>
          </a:p>
          <a:p>
            <a:r>
              <a:rPr lang="es-ES" dirty="0"/>
              <a:t>Ciencias sociales </a:t>
            </a:r>
            <a:endParaRPr lang="es-PE" dirty="0"/>
          </a:p>
        </p:txBody>
      </p:sp>
    </p:spTree>
    <p:extLst>
      <p:ext uri="{BB962C8B-B14F-4D97-AF65-F5344CB8AC3E}">
        <p14:creationId xmlns:p14="http://schemas.microsoft.com/office/powerpoint/2010/main" val="2578592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44FE8C-06FA-460A-8121-F9C5FEFBA321}"/>
              </a:ext>
            </a:extLst>
          </p:cNvPr>
          <p:cNvSpPr>
            <a:spLocks noGrp="1"/>
          </p:cNvSpPr>
          <p:nvPr>
            <p:ph type="title"/>
          </p:nvPr>
        </p:nvSpPr>
        <p:spPr>
          <a:xfrm>
            <a:off x="2231136" y="254478"/>
            <a:ext cx="7729728" cy="1188720"/>
          </a:xfrm>
        </p:spPr>
        <p:txBody>
          <a:bodyPr/>
          <a:lstStyle/>
          <a:p>
            <a:r>
              <a:rPr lang="es-ES" dirty="0"/>
              <a:t>Mapas</a:t>
            </a:r>
            <a:endParaRPr lang="es-PE" dirty="0"/>
          </a:p>
        </p:txBody>
      </p:sp>
      <p:pic>
        <p:nvPicPr>
          <p:cNvPr id="5" name="Imagen 4">
            <a:extLst>
              <a:ext uri="{FF2B5EF4-FFF2-40B4-BE49-F238E27FC236}">
                <a16:creationId xmlns:a16="http://schemas.microsoft.com/office/drawing/2014/main" id="{C6484DAB-3D99-45D9-83E1-A4C60E41004C}"/>
              </a:ext>
            </a:extLst>
          </p:cNvPr>
          <p:cNvPicPr>
            <a:picLocks noChangeAspect="1"/>
          </p:cNvPicPr>
          <p:nvPr/>
        </p:nvPicPr>
        <p:blipFill>
          <a:blip r:embed="rId2"/>
          <a:stretch>
            <a:fillRect/>
          </a:stretch>
        </p:blipFill>
        <p:spPr>
          <a:xfrm>
            <a:off x="2231136" y="1829908"/>
            <a:ext cx="8056099" cy="4526504"/>
          </a:xfrm>
          <a:prstGeom prst="rect">
            <a:avLst/>
          </a:prstGeom>
        </p:spPr>
      </p:pic>
    </p:spTree>
    <p:extLst>
      <p:ext uri="{BB962C8B-B14F-4D97-AF65-F5344CB8AC3E}">
        <p14:creationId xmlns:p14="http://schemas.microsoft.com/office/powerpoint/2010/main" val="1891718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1934C7CD-0D86-461A-ACEF-662A58D972E4}"/>
              </a:ext>
            </a:extLst>
          </p:cNvPr>
          <p:cNvPicPr>
            <a:picLocks noGrp="1" noChangeAspect="1"/>
          </p:cNvPicPr>
          <p:nvPr>
            <p:ph idx="1"/>
          </p:nvPr>
        </p:nvPicPr>
        <p:blipFill>
          <a:blip r:embed="rId2"/>
          <a:stretch>
            <a:fillRect/>
          </a:stretch>
        </p:blipFill>
        <p:spPr>
          <a:xfrm>
            <a:off x="474632" y="635555"/>
            <a:ext cx="11422877" cy="5586890"/>
          </a:xfrm>
        </p:spPr>
      </p:pic>
    </p:spTree>
    <p:extLst>
      <p:ext uri="{BB962C8B-B14F-4D97-AF65-F5344CB8AC3E}">
        <p14:creationId xmlns:p14="http://schemas.microsoft.com/office/powerpoint/2010/main" val="469670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A96F9D-1088-440D-8E6A-EB96550EF60D}"/>
              </a:ext>
            </a:extLst>
          </p:cNvPr>
          <p:cNvSpPr>
            <a:spLocks noGrp="1"/>
          </p:cNvSpPr>
          <p:nvPr>
            <p:ph type="title"/>
          </p:nvPr>
        </p:nvSpPr>
        <p:spPr>
          <a:xfrm>
            <a:off x="2231136" y="174580"/>
            <a:ext cx="7729728" cy="1188720"/>
          </a:xfrm>
        </p:spPr>
        <p:txBody>
          <a:bodyPr/>
          <a:lstStyle/>
          <a:p>
            <a:r>
              <a:rPr lang="es-ES" dirty="0"/>
              <a:t>Conceptos:</a:t>
            </a:r>
            <a:endParaRPr lang="es-PE" dirty="0"/>
          </a:p>
        </p:txBody>
      </p:sp>
      <p:sp>
        <p:nvSpPr>
          <p:cNvPr id="3" name="Marcador de contenido 2">
            <a:extLst>
              <a:ext uri="{FF2B5EF4-FFF2-40B4-BE49-F238E27FC236}">
                <a16:creationId xmlns:a16="http://schemas.microsoft.com/office/drawing/2014/main" id="{EF7825B0-C747-4085-80F6-8439C6EE0320}"/>
              </a:ext>
            </a:extLst>
          </p:cNvPr>
          <p:cNvSpPr>
            <a:spLocks noGrp="1"/>
          </p:cNvSpPr>
          <p:nvPr>
            <p:ph idx="1"/>
          </p:nvPr>
        </p:nvSpPr>
        <p:spPr>
          <a:xfrm>
            <a:off x="2231136" y="1363300"/>
            <a:ext cx="7729728" cy="3842655"/>
          </a:xfrm>
          <a:ln>
            <a:solidFill>
              <a:schemeClr val="tx1"/>
            </a:solidFill>
          </a:ln>
        </p:spPr>
        <p:txBody>
          <a:bodyPr>
            <a:normAutofit/>
          </a:bodyPr>
          <a:lstStyle/>
          <a:p>
            <a:r>
              <a:rPr lang="es-ES" sz="2800" dirty="0">
                <a:highlight>
                  <a:srgbClr val="FFFF00"/>
                </a:highlight>
              </a:rPr>
              <a:t>Que es INDECI? </a:t>
            </a:r>
          </a:p>
          <a:p>
            <a:pPr marL="0" indent="0">
              <a:buNone/>
            </a:pPr>
            <a:r>
              <a:rPr lang="es-PE" sz="2800" dirty="0"/>
              <a:t>El Instituto Nacional de Defensa Civil es un organismo publico que depende del ministerio de defensa del Perú con el labor es procurar una óptima respuesta de la sociedad en caso de que ocurran desastres naturales en contra de áreas que contienen riqueza natural como puede ser la flora y fauna de nuestro territorio.  </a:t>
            </a:r>
          </a:p>
        </p:txBody>
      </p:sp>
      <p:pic>
        <p:nvPicPr>
          <p:cNvPr id="5" name="Imagen 4">
            <a:extLst>
              <a:ext uri="{FF2B5EF4-FFF2-40B4-BE49-F238E27FC236}">
                <a16:creationId xmlns:a16="http://schemas.microsoft.com/office/drawing/2014/main" id="{FBF99400-C2AF-43BF-A18B-CD3A90F11D0D}"/>
              </a:ext>
            </a:extLst>
          </p:cNvPr>
          <p:cNvPicPr>
            <a:picLocks noChangeAspect="1"/>
          </p:cNvPicPr>
          <p:nvPr/>
        </p:nvPicPr>
        <p:blipFill>
          <a:blip r:embed="rId2"/>
          <a:stretch>
            <a:fillRect/>
          </a:stretch>
        </p:blipFill>
        <p:spPr>
          <a:xfrm>
            <a:off x="3633047" y="5333896"/>
            <a:ext cx="4925905" cy="1524104"/>
          </a:xfrm>
          <a:prstGeom prst="rect">
            <a:avLst/>
          </a:prstGeom>
        </p:spPr>
      </p:pic>
    </p:spTree>
    <p:extLst>
      <p:ext uri="{BB962C8B-B14F-4D97-AF65-F5344CB8AC3E}">
        <p14:creationId xmlns:p14="http://schemas.microsoft.com/office/powerpoint/2010/main" val="1011697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FEAD46-EC3E-4535-9DE8-45DB1C4ED9B1}"/>
              </a:ext>
            </a:extLst>
          </p:cNvPr>
          <p:cNvSpPr>
            <a:spLocks noGrp="1"/>
          </p:cNvSpPr>
          <p:nvPr>
            <p:ph type="title"/>
          </p:nvPr>
        </p:nvSpPr>
        <p:spPr>
          <a:xfrm>
            <a:off x="2231136" y="181472"/>
            <a:ext cx="7729728" cy="861134"/>
          </a:xfrm>
        </p:spPr>
        <p:txBody>
          <a:bodyPr/>
          <a:lstStyle/>
          <a:p>
            <a:r>
              <a:rPr lang="es-ES" dirty="0"/>
              <a:t>Peligro:</a:t>
            </a:r>
            <a:endParaRPr lang="es-PE" dirty="0"/>
          </a:p>
        </p:txBody>
      </p:sp>
      <p:sp>
        <p:nvSpPr>
          <p:cNvPr id="3" name="Marcador de contenido 2">
            <a:extLst>
              <a:ext uri="{FF2B5EF4-FFF2-40B4-BE49-F238E27FC236}">
                <a16:creationId xmlns:a16="http://schemas.microsoft.com/office/drawing/2014/main" id="{E350305E-CB4A-4AD2-A7F6-083221C19C33}"/>
              </a:ext>
            </a:extLst>
          </p:cNvPr>
          <p:cNvSpPr>
            <a:spLocks noGrp="1"/>
          </p:cNvSpPr>
          <p:nvPr>
            <p:ph idx="1"/>
          </p:nvPr>
        </p:nvSpPr>
        <p:spPr>
          <a:xfrm>
            <a:off x="1278385" y="1427613"/>
            <a:ext cx="4305669" cy="4913214"/>
          </a:xfrm>
          <a:ln>
            <a:solidFill>
              <a:schemeClr val="tx1"/>
            </a:solidFill>
          </a:ln>
        </p:spPr>
        <p:txBody>
          <a:bodyPr>
            <a:noAutofit/>
          </a:bodyPr>
          <a:lstStyle/>
          <a:p>
            <a:r>
              <a:rPr lang="es-ES" sz="2400" b="1" i="0" dirty="0">
                <a:solidFill>
                  <a:schemeClr val="tx1"/>
                </a:solidFill>
                <a:effectLst/>
                <a:latin typeface="Arial" panose="020B0604020202020204" pitchFamily="34" charset="0"/>
                <a:cs typeface="Arial" panose="020B0604020202020204" pitchFamily="34" charset="0"/>
              </a:rPr>
              <a:t>Se considera peligro a aquellos eventos extraños e inusuales que pueden afectar directamente a la vida humana o sus actividades frecuentes, algo a aclarar es que no hablamos de fenómenos naturales, ya que estos ocurren diariamente y no afectan directamente las actividades sociales.</a:t>
            </a:r>
            <a:endParaRPr lang="es-PE" sz="2400" dirty="0">
              <a:solidFill>
                <a:schemeClr val="tx1"/>
              </a:solidFill>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FB4F3242-3578-4F15-B88C-4336C3679594}"/>
              </a:ext>
            </a:extLst>
          </p:cNvPr>
          <p:cNvPicPr>
            <a:picLocks noChangeAspect="1"/>
          </p:cNvPicPr>
          <p:nvPr/>
        </p:nvPicPr>
        <p:blipFill>
          <a:blip r:embed="rId2"/>
          <a:stretch>
            <a:fillRect/>
          </a:stretch>
        </p:blipFill>
        <p:spPr>
          <a:xfrm>
            <a:off x="7105695" y="1091912"/>
            <a:ext cx="4417519" cy="558461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8907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38E9BB-DDC4-43CB-A159-1E31743D74FE}"/>
              </a:ext>
            </a:extLst>
          </p:cNvPr>
          <p:cNvSpPr>
            <a:spLocks noGrp="1"/>
          </p:cNvSpPr>
          <p:nvPr>
            <p:ph type="title"/>
          </p:nvPr>
        </p:nvSpPr>
        <p:spPr>
          <a:xfrm>
            <a:off x="2231136" y="94680"/>
            <a:ext cx="7729728" cy="1188720"/>
          </a:xfrm>
        </p:spPr>
        <p:txBody>
          <a:bodyPr/>
          <a:lstStyle/>
          <a:p>
            <a:r>
              <a:rPr lang="es-ES" dirty="0"/>
              <a:t>Vulnerabilidad</a:t>
            </a:r>
            <a:endParaRPr lang="es-PE" dirty="0"/>
          </a:p>
        </p:txBody>
      </p:sp>
      <p:sp>
        <p:nvSpPr>
          <p:cNvPr id="3" name="Marcador de contenido 2">
            <a:extLst>
              <a:ext uri="{FF2B5EF4-FFF2-40B4-BE49-F238E27FC236}">
                <a16:creationId xmlns:a16="http://schemas.microsoft.com/office/drawing/2014/main" id="{A85847A2-F20C-4D8F-907D-EC111CFBFD23}"/>
              </a:ext>
            </a:extLst>
          </p:cNvPr>
          <p:cNvSpPr>
            <a:spLocks noGrp="1"/>
          </p:cNvSpPr>
          <p:nvPr>
            <p:ph idx="1"/>
          </p:nvPr>
        </p:nvSpPr>
        <p:spPr>
          <a:xfrm>
            <a:off x="1207186" y="1776908"/>
            <a:ext cx="4012884" cy="4481849"/>
          </a:xfrm>
          <a:ln>
            <a:solidFill>
              <a:schemeClr val="tx1"/>
            </a:solidFill>
          </a:ln>
        </p:spPr>
        <p:txBody>
          <a:bodyPr>
            <a:normAutofit/>
          </a:bodyPr>
          <a:lstStyle/>
          <a:p>
            <a:r>
              <a:rPr lang="es-ES" sz="2400" b="1" i="0" dirty="0">
                <a:solidFill>
                  <a:schemeClr val="tx1"/>
                </a:solidFill>
                <a:effectLst/>
                <a:latin typeface="Arial" panose="020B0604020202020204" pitchFamily="34" charset="0"/>
                <a:cs typeface="Arial" panose="020B0604020202020204" pitchFamily="34" charset="0"/>
              </a:rPr>
              <a:t>Es el grado de sufrimiento que presentan grupos, que pueden ser regiones, o países, ante eventos catastróficos, o desastres. También puede ser considerado como la capacidad de enfrentar, anticipar y resistir estos eventos.</a:t>
            </a:r>
            <a:endParaRPr lang="es-PE" sz="2400" dirty="0">
              <a:solidFill>
                <a:schemeClr val="tx1"/>
              </a:solidFill>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EB2828B4-6AF8-4E29-BDF5-62FFD49CB948}"/>
              </a:ext>
            </a:extLst>
          </p:cNvPr>
          <p:cNvPicPr>
            <a:picLocks noChangeAspect="1"/>
          </p:cNvPicPr>
          <p:nvPr/>
        </p:nvPicPr>
        <p:blipFill>
          <a:blip r:embed="rId2"/>
          <a:stretch>
            <a:fillRect/>
          </a:stretch>
        </p:blipFill>
        <p:spPr>
          <a:xfrm>
            <a:off x="6971932" y="1584665"/>
            <a:ext cx="4278095" cy="486633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685297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1565F9-7985-458B-A2F6-346506F4CD27}"/>
              </a:ext>
            </a:extLst>
          </p:cNvPr>
          <p:cNvSpPr>
            <a:spLocks noGrp="1"/>
          </p:cNvSpPr>
          <p:nvPr>
            <p:ph type="title"/>
          </p:nvPr>
        </p:nvSpPr>
        <p:spPr>
          <a:xfrm>
            <a:off x="2231136" y="85803"/>
            <a:ext cx="7729728" cy="1188720"/>
          </a:xfrm>
        </p:spPr>
        <p:txBody>
          <a:bodyPr/>
          <a:lstStyle/>
          <a:p>
            <a:r>
              <a:rPr lang="es-ES" dirty="0"/>
              <a:t>Riesgo:</a:t>
            </a:r>
            <a:endParaRPr lang="es-PE" dirty="0"/>
          </a:p>
        </p:txBody>
      </p:sp>
      <p:sp>
        <p:nvSpPr>
          <p:cNvPr id="3" name="Marcador de contenido 2">
            <a:extLst>
              <a:ext uri="{FF2B5EF4-FFF2-40B4-BE49-F238E27FC236}">
                <a16:creationId xmlns:a16="http://schemas.microsoft.com/office/drawing/2014/main" id="{4E85EB64-253C-494B-8A29-B4422C8180F0}"/>
              </a:ext>
            </a:extLst>
          </p:cNvPr>
          <p:cNvSpPr>
            <a:spLocks noGrp="1"/>
          </p:cNvSpPr>
          <p:nvPr>
            <p:ph idx="1"/>
          </p:nvPr>
        </p:nvSpPr>
        <p:spPr>
          <a:xfrm>
            <a:off x="952751" y="1758954"/>
            <a:ext cx="4347218" cy="4650723"/>
          </a:xfrm>
          <a:ln>
            <a:solidFill>
              <a:schemeClr val="tx1"/>
            </a:solidFill>
          </a:ln>
        </p:spPr>
        <p:txBody>
          <a:bodyPr>
            <a:normAutofit/>
          </a:bodyPr>
          <a:lstStyle/>
          <a:p>
            <a:r>
              <a:rPr lang="es-ES" sz="2800" b="1" i="0" dirty="0">
                <a:solidFill>
                  <a:schemeClr val="tx1"/>
                </a:solidFill>
                <a:effectLst/>
                <a:latin typeface="Arial" panose="020B0604020202020204" pitchFamily="34" charset="0"/>
                <a:cs typeface="Arial" panose="020B0604020202020204" pitchFamily="34" charset="0"/>
              </a:rPr>
              <a:t>Se considera riesgo, a la suma de dos factores, estos son, el peligro y la vulnerabilidad, es decir, es la posibilidad de que ocurran eventos dañinos para la normalidad diaria en zonas cotidianas.</a:t>
            </a:r>
            <a:endParaRPr lang="es-PE" sz="2800" dirty="0">
              <a:solidFill>
                <a:schemeClr val="tx1"/>
              </a:solidFill>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C3D0ADF1-D165-4483-992B-1162E4917502}"/>
              </a:ext>
            </a:extLst>
          </p:cNvPr>
          <p:cNvPicPr>
            <a:picLocks noChangeAspect="1"/>
          </p:cNvPicPr>
          <p:nvPr/>
        </p:nvPicPr>
        <p:blipFill>
          <a:blip r:embed="rId2"/>
          <a:stretch>
            <a:fillRect/>
          </a:stretch>
        </p:blipFill>
        <p:spPr>
          <a:xfrm>
            <a:off x="5817835" y="2189131"/>
            <a:ext cx="6069229" cy="3430434"/>
          </a:xfrm>
          <a:prstGeom prst="rect">
            <a:avLst/>
          </a:prstGeom>
        </p:spPr>
      </p:pic>
    </p:spTree>
    <p:extLst>
      <p:ext uri="{BB962C8B-B14F-4D97-AF65-F5344CB8AC3E}">
        <p14:creationId xmlns:p14="http://schemas.microsoft.com/office/powerpoint/2010/main" val="476344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A89488-8387-4E1A-8C91-605B1304CC8D}"/>
              </a:ext>
            </a:extLst>
          </p:cNvPr>
          <p:cNvSpPr>
            <a:spLocks noGrp="1"/>
          </p:cNvSpPr>
          <p:nvPr>
            <p:ph type="title"/>
          </p:nvPr>
        </p:nvSpPr>
        <p:spPr>
          <a:xfrm>
            <a:off x="1658585" y="1912250"/>
            <a:ext cx="8874829" cy="3033500"/>
          </a:xfrm>
        </p:spPr>
        <p:txBody>
          <a:bodyPr>
            <a:normAutofit/>
          </a:bodyPr>
          <a:lstStyle/>
          <a:p>
            <a:r>
              <a:rPr lang="es-ES" sz="7200" dirty="0"/>
              <a:t>Indagación:</a:t>
            </a:r>
            <a:endParaRPr lang="es-PE" sz="7200" dirty="0"/>
          </a:p>
        </p:txBody>
      </p:sp>
    </p:spTree>
    <p:extLst>
      <p:ext uri="{BB962C8B-B14F-4D97-AF65-F5344CB8AC3E}">
        <p14:creationId xmlns:p14="http://schemas.microsoft.com/office/powerpoint/2010/main" val="1202641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BA28B8-D929-4FEE-98FA-0644D8D822C5}"/>
              </a:ext>
            </a:extLst>
          </p:cNvPr>
          <p:cNvSpPr>
            <a:spLocks noGrp="1"/>
          </p:cNvSpPr>
          <p:nvPr>
            <p:ph type="title"/>
          </p:nvPr>
        </p:nvSpPr>
        <p:spPr>
          <a:xfrm>
            <a:off x="2231136" y="218967"/>
            <a:ext cx="7729728" cy="1188720"/>
          </a:xfrm>
        </p:spPr>
        <p:txBody>
          <a:bodyPr>
            <a:normAutofit/>
          </a:bodyPr>
          <a:lstStyle/>
          <a:p>
            <a:r>
              <a:rPr lang="es-PE" sz="4400" b="1" i="0" dirty="0">
                <a:solidFill>
                  <a:schemeClr val="tx1"/>
                </a:solidFill>
                <a:effectLst/>
                <a:latin typeface="YADK4PDlAAM 0"/>
              </a:rPr>
              <a:t>A.GEOLÓGICAS</a:t>
            </a:r>
            <a:endParaRPr lang="es-PE" sz="4400" dirty="0">
              <a:solidFill>
                <a:schemeClr val="tx1"/>
              </a:solidFill>
            </a:endParaRPr>
          </a:p>
        </p:txBody>
      </p:sp>
      <p:sp>
        <p:nvSpPr>
          <p:cNvPr id="3" name="Marcador de contenido 2">
            <a:extLst>
              <a:ext uri="{FF2B5EF4-FFF2-40B4-BE49-F238E27FC236}">
                <a16:creationId xmlns:a16="http://schemas.microsoft.com/office/drawing/2014/main" id="{DA378170-F95A-4FB4-A0E2-5C4F5B7D4BB4}"/>
              </a:ext>
            </a:extLst>
          </p:cNvPr>
          <p:cNvSpPr>
            <a:spLocks noGrp="1"/>
          </p:cNvSpPr>
          <p:nvPr>
            <p:ph idx="1"/>
          </p:nvPr>
        </p:nvSpPr>
        <p:spPr>
          <a:xfrm>
            <a:off x="819586" y="2018119"/>
            <a:ext cx="3832313" cy="4160739"/>
          </a:xfrm>
          <a:ln>
            <a:solidFill>
              <a:schemeClr val="tx1"/>
            </a:solidFill>
          </a:ln>
        </p:spPr>
        <p:txBody>
          <a:bodyPr>
            <a:normAutofit/>
          </a:bodyPr>
          <a:lstStyle/>
          <a:p>
            <a:r>
              <a:rPr lang="es-ES" sz="2400" b="1" i="0" dirty="0">
                <a:solidFill>
                  <a:schemeClr val="tx1"/>
                </a:solidFill>
                <a:effectLst/>
                <a:latin typeface="Arial" panose="020B0604020202020204" pitchFamily="34" charset="0"/>
                <a:cs typeface="Arial" panose="020B0604020202020204" pitchFamily="34" charset="0"/>
              </a:rPr>
              <a:t>Son esas amenazas provenientes de procesos naturales, así como pueden ser endógenos o exógenos, estos incluyen movimientos de masa y tectónicos, causan perdida de vidas y daños a las propiedades.</a:t>
            </a:r>
            <a:endParaRPr lang="es-PE" sz="2400" dirty="0">
              <a:solidFill>
                <a:schemeClr val="tx1"/>
              </a:solidFill>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56529B4E-1452-4B7C-8727-587F772D05CE}"/>
              </a:ext>
            </a:extLst>
          </p:cNvPr>
          <p:cNvPicPr>
            <a:picLocks noChangeAspect="1"/>
          </p:cNvPicPr>
          <p:nvPr/>
        </p:nvPicPr>
        <p:blipFill>
          <a:blip r:embed="rId2"/>
          <a:stretch>
            <a:fillRect/>
          </a:stretch>
        </p:blipFill>
        <p:spPr>
          <a:xfrm>
            <a:off x="5581097" y="2018119"/>
            <a:ext cx="6252477" cy="416073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964993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45E4DE-A69A-4654-8FFE-66F7BE258977}"/>
              </a:ext>
            </a:extLst>
          </p:cNvPr>
          <p:cNvSpPr>
            <a:spLocks noGrp="1"/>
          </p:cNvSpPr>
          <p:nvPr>
            <p:ph type="title"/>
          </p:nvPr>
        </p:nvSpPr>
        <p:spPr>
          <a:xfrm>
            <a:off x="2231136" y="174579"/>
            <a:ext cx="7729728" cy="1188720"/>
          </a:xfrm>
        </p:spPr>
        <p:txBody>
          <a:bodyPr>
            <a:normAutofit/>
          </a:bodyPr>
          <a:lstStyle/>
          <a:p>
            <a:r>
              <a:rPr lang="es-PE" sz="4800" b="1" i="0" dirty="0">
                <a:solidFill>
                  <a:schemeClr val="tx1"/>
                </a:solidFill>
                <a:effectLst/>
                <a:latin typeface="YADK4PDlAAM 0"/>
              </a:rPr>
              <a:t>A.CLIMATOLÓGICAS</a:t>
            </a:r>
            <a:endParaRPr lang="es-PE" sz="4800" dirty="0">
              <a:solidFill>
                <a:schemeClr val="tx1"/>
              </a:solidFill>
            </a:endParaRPr>
          </a:p>
        </p:txBody>
      </p:sp>
      <p:sp>
        <p:nvSpPr>
          <p:cNvPr id="3" name="Marcador de contenido 2">
            <a:extLst>
              <a:ext uri="{FF2B5EF4-FFF2-40B4-BE49-F238E27FC236}">
                <a16:creationId xmlns:a16="http://schemas.microsoft.com/office/drawing/2014/main" id="{7764F5B4-E1F8-44DF-B266-9F5835596EBC}"/>
              </a:ext>
            </a:extLst>
          </p:cNvPr>
          <p:cNvSpPr>
            <a:spLocks noGrp="1"/>
          </p:cNvSpPr>
          <p:nvPr>
            <p:ph idx="1"/>
          </p:nvPr>
        </p:nvSpPr>
        <p:spPr>
          <a:xfrm>
            <a:off x="807691" y="2496002"/>
            <a:ext cx="3853087" cy="3167952"/>
          </a:xfrm>
          <a:ln>
            <a:solidFill>
              <a:schemeClr val="tx1"/>
            </a:solidFill>
          </a:ln>
        </p:spPr>
        <p:txBody>
          <a:bodyPr>
            <a:normAutofit/>
          </a:bodyPr>
          <a:lstStyle/>
          <a:p>
            <a:r>
              <a:rPr lang="es-ES" sz="2800" b="1" i="0" u="none" strike="noStrike" dirty="0">
                <a:solidFill>
                  <a:schemeClr val="tx1"/>
                </a:solidFill>
                <a:effectLst/>
                <a:latin typeface="YADK4HmbhwY 0"/>
              </a:rPr>
              <a:t>Son los sucesos que provienen de procesos fallidos, y tienen efectos dañinos en, mayormente, zonas naturales, donde muere la fauna y flora. </a:t>
            </a:r>
            <a:endParaRPr lang="es-PE" sz="2800" dirty="0">
              <a:solidFill>
                <a:schemeClr val="tx1"/>
              </a:solidFill>
            </a:endParaRPr>
          </a:p>
        </p:txBody>
      </p:sp>
      <p:pic>
        <p:nvPicPr>
          <p:cNvPr id="5" name="Imagen 4">
            <a:extLst>
              <a:ext uri="{FF2B5EF4-FFF2-40B4-BE49-F238E27FC236}">
                <a16:creationId xmlns:a16="http://schemas.microsoft.com/office/drawing/2014/main" id="{E4ACFF0B-6A4E-4F80-8178-F0F5725DEE2E}"/>
              </a:ext>
            </a:extLst>
          </p:cNvPr>
          <p:cNvPicPr>
            <a:picLocks noChangeAspect="1"/>
          </p:cNvPicPr>
          <p:nvPr/>
        </p:nvPicPr>
        <p:blipFill>
          <a:blip r:embed="rId2"/>
          <a:stretch>
            <a:fillRect/>
          </a:stretch>
        </p:blipFill>
        <p:spPr>
          <a:xfrm>
            <a:off x="5585303" y="1981097"/>
            <a:ext cx="6308112" cy="419776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298614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DC144F-F90C-433A-9FAE-F4047D35801C}"/>
              </a:ext>
            </a:extLst>
          </p:cNvPr>
          <p:cNvSpPr>
            <a:spLocks noGrp="1"/>
          </p:cNvSpPr>
          <p:nvPr>
            <p:ph type="title"/>
          </p:nvPr>
        </p:nvSpPr>
        <p:spPr>
          <a:xfrm>
            <a:off x="2231136" y="76925"/>
            <a:ext cx="7729728" cy="1188720"/>
          </a:xfrm>
        </p:spPr>
        <p:txBody>
          <a:bodyPr>
            <a:normAutofit/>
          </a:bodyPr>
          <a:lstStyle/>
          <a:p>
            <a:r>
              <a:rPr lang="es-PE" sz="4800" b="1" i="0" dirty="0">
                <a:solidFill>
                  <a:schemeClr val="tx1"/>
                </a:solidFill>
                <a:effectLst/>
                <a:latin typeface="YADK4PDlAAM 0"/>
              </a:rPr>
              <a:t>HUMANA</a:t>
            </a:r>
            <a:endParaRPr lang="es-PE" sz="4800" dirty="0">
              <a:solidFill>
                <a:schemeClr val="tx1"/>
              </a:solidFill>
            </a:endParaRPr>
          </a:p>
        </p:txBody>
      </p:sp>
      <p:sp>
        <p:nvSpPr>
          <p:cNvPr id="3" name="Marcador de contenido 2">
            <a:extLst>
              <a:ext uri="{FF2B5EF4-FFF2-40B4-BE49-F238E27FC236}">
                <a16:creationId xmlns:a16="http://schemas.microsoft.com/office/drawing/2014/main" id="{0A2911C2-5C2E-4AFD-94AE-578633A5A339}"/>
              </a:ext>
            </a:extLst>
          </p:cNvPr>
          <p:cNvSpPr>
            <a:spLocks noGrp="1"/>
          </p:cNvSpPr>
          <p:nvPr>
            <p:ph idx="1"/>
          </p:nvPr>
        </p:nvSpPr>
        <p:spPr>
          <a:xfrm>
            <a:off x="359368" y="1716297"/>
            <a:ext cx="3743536" cy="4826546"/>
          </a:xfrm>
          <a:ln>
            <a:solidFill>
              <a:schemeClr val="tx1"/>
            </a:solidFill>
          </a:ln>
        </p:spPr>
        <p:txBody>
          <a:bodyPr>
            <a:noAutofit/>
          </a:bodyPr>
          <a:lstStyle/>
          <a:p>
            <a:r>
              <a:rPr lang="es-ES" sz="2800" b="1" i="0" dirty="0">
                <a:solidFill>
                  <a:schemeClr val="tx1"/>
                </a:solidFill>
                <a:effectLst/>
                <a:latin typeface="Arial" panose="020B0604020202020204" pitchFamily="34" charset="0"/>
                <a:cs typeface="Arial" panose="020B0604020202020204" pitchFamily="34" charset="0"/>
              </a:rPr>
              <a:t>Son esas amenazas provenientes de directamente de la actividad humana, actividades que muchas veces son perjudiciales solo a largo plazo para todo el medio ambiental.</a:t>
            </a:r>
            <a:endParaRPr lang="es-PE" sz="2800" dirty="0">
              <a:solidFill>
                <a:schemeClr val="tx1"/>
              </a:solidFill>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A11C4F7F-6805-4837-B836-E6C935E587AE}"/>
              </a:ext>
            </a:extLst>
          </p:cNvPr>
          <p:cNvPicPr>
            <a:picLocks noChangeAspect="1"/>
          </p:cNvPicPr>
          <p:nvPr/>
        </p:nvPicPr>
        <p:blipFill>
          <a:blip r:embed="rId2"/>
          <a:stretch>
            <a:fillRect/>
          </a:stretch>
        </p:blipFill>
        <p:spPr>
          <a:xfrm>
            <a:off x="4486460" y="2021678"/>
            <a:ext cx="7503092" cy="421578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647794431"/>
      </p:ext>
    </p:extLst>
  </p:cSld>
  <p:clrMapOvr>
    <a:masterClrMapping/>
  </p:clrMapOvr>
</p:sld>
</file>

<file path=ppt/theme/theme1.xml><?xml version="1.0" encoding="utf-8"?>
<a:theme xmlns:a="http://schemas.openxmlformats.org/drawingml/2006/main" name="Paquete">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TM10001115[[fn=Paquete]]</Template>
  <TotalTime>37</TotalTime>
  <Words>299</Words>
  <Application>Microsoft Office PowerPoint</Application>
  <PresentationFormat>Panorámica</PresentationFormat>
  <Paragraphs>20</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Gill Sans MT</vt:lpstr>
      <vt:lpstr>YADK4HmbhwY 0</vt:lpstr>
      <vt:lpstr>YADK4PDlAAM 0</vt:lpstr>
      <vt:lpstr>Paquete</vt:lpstr>
      <vt:lpstr>Amenazas y peligros</vt:lpstr>
      <vt:lpstr>Conceptos:</vt:lpstr>
      <vt:lpstr>Peligro:</vt:lpstr>
      <vt:lpstr>Vulnerabilidad</vt:lpstr>
      <vt:lpstr>Riesgo:</vt:lpstr>
      <vt:lpstr>Indagación:</vt:lpstr>
      <vt:lpstr>A.GEOLÓGICAS</vt:lpstr>
      <vt:lpstr>A.CLIMATOLÓGICAS</vt:lpstr>
      <vt:lpstr>HUMANA</vt:lpstr>
      <vt:lpstr>Mapas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Amenazas y peligros</dc:title>
  <dc:creator>home</dc:creator>
  <cp:lastModifiedBy>home</cp:lastModifiedBy>
  <cp:revision>1</cp:revision>
  <dcterms:created xsi:type="dcterms:W3CDTF">2021-10-14T13:18:59Z</dcterms:created>
  <dcterms:modified xsi:type="dcterms:W3CDTF">2021-10-14T13:56:13Z</dcterms:modified>
</cp:coreProperties>
</file>