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3FC"/>
    <a:srgbClr val="D3D9E3"/>
    <a:srgbClr val="9CA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3551" autoAdjust="0"/>
  </p:normalViewPr>
  <p:slideViewPr>
    <p:cSldViewPr snapToGrid="0">
      <p:cViewPr varScale="1">
        <p:scale>
          <a:sx n="52" d="100"/>
          <a:sy n="52" d="100"/>
        </p:scale>
        <p:origin x="138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16:46:47.5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16:46:48.1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16:46:48.5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66E5B-3CC2-49E1-B3B9-9DA2A256D25F}" type="datetimeFigureOut">
              <a:rPr lang="es-PE" smtClean="0"/>
              <a:t>19/06/2024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094AE-448E-4FD9-B572-B4720548C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441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094AE-448E-4FD9-B572-B4720548C817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242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094AE-448E-4FD9-B572-B4720548C817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426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094AE-448E-4FD9-B572-B4720548C817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107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7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779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702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8300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122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565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651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8829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132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026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3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146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320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5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3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1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8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98FF6-2BCE-445F-8AE1-29C0D93A7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87094"/>
            <a:ext cx="9966960" cy="3035808"/>
          </a:xfrm>
        </p:spPr>
        <p:txBody>
          <a:bodyPr>
            <a:normAutofit/>
          </a:bodyPr>
          <a:lstStyle/>
          <a:p>
            <a:r>
              <a:rPr lang="es-MX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La PLANTA</a:t>
            </a:r>
            <a:endParaRPr lang="es-PE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A255CC-C715-4BCD-89A0-783A7B68E061}"/>
              </a:ext>
            </a:extLst>
          </p:cNvPr>
          <p:cNvSpPr txBox="1"/>
          <p:nvPr/>
        </p:nvSpPr>
        <p:spPr>
          <a:xfrm>
            <a:off x="389580" y="41958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05/06/2024</a:t>
            </a:r>
            <a:endParaRPr lang="es-PE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olegio Algarrobos">
            <a:extLst>
              <a:ext uri="{FF2B5EF4-FFF2-40B4-BE49-F238E27FC236}">
                <a16:creationId xmlns:a16="http://schemas.microsoft.com/office/drawing/2014/main" id="{3453F021-A657-4F97-830F-CF5B45D96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0666" r="24400" b="16800"/>
          <a:stretch/>
        </p:blipFill>
        <p:spPr bwMode="auto">
          <a:xfrm>
            <a:off x="9793454" y="198728"/>
            <a:ext cx="2185186" cy="3230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Plantas: qué son, características, tipos, partes, reproducción">
            <a:extLst>
              <a:ext uri="{FF2B5EF4-FFF2-40B4-BE49-F238E27FC236}">
                <a16:creationId xmlns:a16="http://schemas.microsoft.com/office/drawing/2014/main" id="{FE8BD5A0-4867-4E3D-A5EE-E6CE4B87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62" y="2325954"/>
            <a:ext cx="6191250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750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os de raíces y tallos subterráneos. | Download Scientific Diagram">
            <a:extLst>
              <a:ext uri="{FF2B5EF4-FFF2-40B4-BE49-F238E27FC236}">
                <a16:creationId xmlns:a16="http://schemas.microsoft.com/office/drawing/2014/main" id="{1D1F9FC5-EEB5-4C22-8906-8816F2147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8" r="40820" b="9019"/>
          <a:stretch/>
        </p:blipFill>
        <p:spPr bwMode="auto">
          <a:xfrm>
            <a:off x="913773" y="1231641"/>
            <a:ext cx="9741785" cy="52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4506BC-C9A1-4266-90C0-E1119E084202}"/>
              </a:ext>
            </a:extLst>
          </p:cNvPr>
          <p:cNvSpPr txBox="1"/>
          <p:nvPr/>
        </p:nvSpPr>
        <p:spPr>
          <a:xfrm>
            <a:off x="1105677" y="561783"/>
            <a:ext cx="6092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3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TALLOS SUBTERRÁNEOS </a:t>
            </a:r>
            <a:endParaRPr lang="es-PE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4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9C8A5B-026B-4573-B1A5-575BB297DD41}"/>
              </a:ext>
            </a:extLst>
          </p:cNvPr>
          <p:cNvSpPr txBox="1"/>
          <p:nvPr/>
        </p:nvSpPr>
        <p:spPr>
          <a:xfrm>
            <a:off x="0" y="356509"/>
            <a:ext cx="120551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LA HOJA.-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su función principal es la elaboración de sustancias alimenticias, mediante la captación y transformación de la energía solar. Constituye también el órgano más importante de la respiración y transpiración de los vegetales.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s-PE" sz="2800" dirty="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39EC72-956C-4738-B7A1-4B309AE850E0}"/>
              </a:ext>
            </a:extLst>
          </p:cNvPr>
          <p:cNvSpPr txBox="1"/>
          <p:nvPr/>
        </p:nvSpPr>
        <p:spPr>
          <a:xfrm>
            <a:off x="158621" y="2406525"/>
            <a:ext cx="61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es-PE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Partes de la Hoja</a:t>
            </a:r>
            <a:endParaRPr lang="es-PE" sz="24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15DBB1-E417-44D0-8053-0AC2523D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3" t="13658" r="8895"/>
          <a:stretch/>
        </p:blipFill>
        <p:spPr>
          <a:xfrm>
            <a:off x="2220686" y="2929745"/>
            <a:ext cx="7688424" cy="39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9C8A5B-026B-4573-B1A5-575BB297DD41}"/>
              </a:ext>
            </a:extLst>
          </p:cNvPr>
          <p:cNvSpPr txBox="1"/>
          <p:nvPr/>
        </p:nvSpPr>
        <p:spPr>
          <a:xfrm>
            <a:off x="68424" y="302359"/>
            <a:ext cx="1205515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1.	El Limbo.</a:t>
            </a:r>
          </a:p>
          <a:p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Parte laminar de la hoja, la cual presenta una extensa superficie para absorber la mayor cantidad posible de luz solar. La cara superior más lisa y brillante se llama </a:t>
            </a:r>
            <a:r>
              <a:rPr lang="es-MX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haz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y la cara inferior algo opaca se llama </a:t>
            </a:r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</a:rPr>
              <a:t>envés.</a:t>
            </a:r>
          </a:p>
          <a:p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2.	El Pecíolo</a:t>
            </a:r>
          </a:p>
          <a:p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Porción  que sirve de unión entre el limbo y el tallo, generalmente es cilíndrico. La hoja está recorrida por diversos conductos de diferente grosor llamados </a:t>
            </a:r>
            <a:r>
              <a:rPr lang="es-MX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nervaduras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, que constituyen el sistema circulatorio de la hoja.</a:t>
            </a:r>
          </a:p>
          <a:p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3.	La vaina o base foliar</a:t>
            </a:r>
          </a:p>
          <a:p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Es la porción en que el pecíolo se ensancha para unirse al tallo.</a:t>
            </a:r>
          </a:p>
          <a:p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9C8A5B-026B-4573-B1A5-575BB297DD41}"/>
              </a:ext>
            </a:extLst>
          </p:cNvPr>
          <p:cNvSpPr txBox="1"/>
          <p:nvPr/>
        </p:nvSpPr>
        <p:spPr>
          <a:xfrm>
            <a:off x="0" y="356509"/>
            <a:ext cx="12055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LA FLOR.-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constituye el conjunto de órganos reproductores de las plantas.</a:t>
            </a:r>
            <a:endParaRPr lang="es-PE" sz="2800" dirty="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39EC72-956C-4738-B7A1-4B309AE850E0}"/>
              </a:ext>
            </a:extLst>
          </p:cNvPr>
          <p:cNvSpPr txBox="1"/>
          <p:nvPr/>
        </p:nvSpPr>
        <p:spPr>
          <a:xfrm>
            <a:off x="195944" y="1596960"/>
            <a:ext cx="61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es-PE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Partes de la flor:</a:t>
            </a:r>
            <a:endParaRPr lang="es-PE" sz="24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101D70-28F7-4ACB-AD07-826E4E98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179"/>
            <a:ext cx="6176864" cy="47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246C206C-6416-4CA3-8991-573009D7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08" y="2120179"/>
            <a:ext cx="5819192" cy="47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8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9C8A5B-026B-4573-B1A5-575BB297DD41}"/>
              </a:ext>
            </a:extLst>
          </p:cNvPr>
          <p:cNvSpPr txBox="1"/>
          <p:nvPr/>
        </p:nvSpPr>
        <p:spPr>
          <a:xfrm>
            <a:off x="68424" y="177456"/>
            <a:ext cx="1205515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just">
              <a:tabLst>
                <a:tab pos="180340" algn="l"/>
                <a:tab pos="540385" algn="l"/>
                <a:tab pos="4591050" algn="l"/>
              </a:tabLst>
            </a:pPr>
            <a:r>
              <a:rPr lang="es-P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Cáliz: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 formado por pequeñas hojas verdes llamadas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sépalos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Son resistentes y su función es proteger a la flor.</a:t>
            </a:r>
          </a:p>
          <a:p>
            <a:pPr marL="180340" indent="-180340" algn="just">
              <a:tabLst>
                <a:tab pos="180340" algn="l"/>
                <a:tab pos="540385" algn="l"/>
                <a:tab pos="4591050" algn="l"/>
              </a:tabLst>
            </a:pP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E" sz="2400" dirty="0">
              <a:effectLst/>
              <a:latin typeface="Souvenir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tabLst>
                <a:tab pos="180340" algn="l"/>
                <a:tab pos="540385" algn="l"/>
                <a:tab pos="4591050" algn="l"/>
              </a:tabLst>
            </a:pPr>
            <a:r>
              <a:rPr lang="es-P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Corola: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 formada por hojas llamadas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pétalos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generalmente son coloridas y firmes. Su función es atraer a los insectos polinizadores.</a:t>
            </a:r>
            <a:endParaRPr lang="es-PE" sz="2400" dirty="0">
              <a:effectLst/>
              <a:latin typeface="Souvenir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tabLst>
                <a:tab pos="180340" algn="l"/>
                <a:tab pos="540385" algn="l"/>
                <a:tab pos="4591050" algn="l"/>
              </a:tabLst>
            </a:pP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E" sz="2400" dirty="0">
              <a:effectLst/>
              <a:latin typeface="Souvenir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tabLst>
                <a:tab pos="180340" algn="l"/>
                <a:tab pos="540385" algn="l"/>
                <a:tab pos="4591050" algn="l"/>
              </a:tabLst>
            </a:pPr>
            <a:r>
              <a:rPr lang="es-P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Androceo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(órgano masculino): 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 formado por hojas muy transformadas llamadas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estambres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reducidas exclusivamente a su nervadura central, que en la terminación presentan un doble ensanchamiento formando así las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anteras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las cuales fabrican  el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polen 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(células masculinas).</a:t>
            </a:r>
            <a:endParaRPr lang="es-PE" sz="2400" dirty="0">
              <a:effectLst/>
              <a:latin typeface="Souvenir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tabLst>
                <a:tab pos="180340" algn="l"/>
                <a:tab pos="540385" algn="l"/>
                <a:tab pos="4591050" algn="l"/>
              </a:tabLst>
            </a:pP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E" sz="2400" dirty="0">
              <a:effectLst/>
              <a:latin typeface="Souvenir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tabLst>
                <a:tab pos="180340" algn="l"/>
                <a:tab pos="540385" algn="l"/>
                <a:tab pos="4591050" algn="l"/>
              </a:tabLst>
            </a:pPr>
            <a:r>
              <a:rPr lang="es-P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Gineceo </a:t>
            </a:r>
            <a:r>
              <a:rPr lang="es-PE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(órgano femenino):</a:t>
            </a:r>
            <a:r>
              <a:rPr lang="es-PE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llamado también 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pistilo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Está formado por hojas transformadas  que éstas  al soldarse entre sí conforman el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ovario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se prolonga a modo de un tubo dando origen al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estilo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PE" sz="2400" dirty="0">
              <a:effectLst/>
              <a:latin typeface="Souvenir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tabLst>
                <a:tab pos="180340" algn="l"/>
                <a:tab pos="540385" algn="l"/>
                <a:tab pos="4591050" algn="l"/>
              </a:tabLst>
            </a:pP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Este se ensancha formando el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estigma 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esta cubierto por una sustancia azucarada.	</a:t>
            </a:r>
            <a:endParaRPr lang="es-PE" sz="2400" dirty="0">
              <a:effectLst/>
              <a:latin typeface="Souvenir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tabLst>
                <a:tab pos="180340" algn="l"/>
                <a:tab pos="540385" algn="l"/>
                <a:tab pos="4591050" algn="l"/>
              </a:tabLst>
            </a:pP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En el interior del ovario </a:t>
            </a:r>
            <a:r>
              <a:rPr lang="es-PE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alojan los </a:t>
            </a:r>
            <a:r>
              <a:rPr lang="es-PE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óvulos</a:t>
            </a:r>
            <a:r>
              <a:rPr lang="es-P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constituyen los principales órganos del gineceo.</a:t>
            </a:r>
            <a:endParaRPr lang="es-PE" sz="2400" dirty="0">
              <a:effectLst/>
              <a:latin typeface="Souvenir Lt B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56068EC-2FB3-4663-B0B8-701F14E4BBE3}"/>
              </a:ext>
            </a:extLst>
          </p:cNvPr>
          <p:cNvSpPr txBox="1"/>
          <p:nvPr/>
        </p:nvSpPr>
        <p:spPr>
          <a:xfrm>
            <a:off x="-2874" y="169129"/>
            <a:ext cx="6098874" cy="56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indent="-288290" algn="ctr">
              <a:lnSpc>
                <a:spcPts val="3500"/>
              </a:lnSpc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4000" b="1" dirty="0">
                <a:solidFill>
                  <a:srgbClr val="FF0000"/>
                </a:solidFill>
                <a:effectLst/>
                <a:latin typeface="Exotc350 DmBd BT"/>
                <a:ea typeface="Calibri" panose="020F0502020204030204" pitchFamily="34" charset="0"/>
                <a:cs typeface="Exotc350 DmBd BT"/>
              </a:rPr>
              <a:t>Polinización y Fecundación</a:t>
            </a:r>
            <a:endParaRPr lang="es-PE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FD5C54-037A-438D-89F6-9655785FC131}"/>
              </a:ext>
            </a:extLst>
          </p:cNvPr>
          <p:cNvSpPr txBox="1"/>
          <p:nvPr/>
        </p:nvSpPr>
        <p:spPr>
          <a:xfrm>
            <a:off x="0" y="733514"/>
            <a:ext cx="12071230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Polinización: </a:t>
            </a: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transporte de los granos de polen desde los estambres hasta el pistilo.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polinización puede ser: </a:t>
            </a:r>
          </a:p>
          <a:p>
            <a:pPr marL="288290" indent="-288290"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s-ES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polinización directa, </a:t>
            </a: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verifica cuando el polen cae al pistilo de la misma flor.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288290"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s-ES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La polinización cruzada, </a:t>
            </a: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cuando una planta fecunda a otra, el polen es transportado por el viento, por los insectos o por aves pequeñas como el picaflor.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áximo jerarquía Suavemente polinizacion directa de las plantas Unión  Memorizar Mismo">
            <a:extLst>
              <a:ext uri="{FF2B5EF4-FFF2-40B4-BE49-F238E27FC236}">
                <a16:creationId xmlns:a16="http://schemas.microsoft.com/office/drawing/2014/main" id="{EDB336FF-5E24-4C3A-839A-FAC01659F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21635" r="12264" b="767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tal club Padre polinizacion directa de las plantas distorsionar adecuado  freno">
            <a:extLst>
              <a:ext uri="{FF2B5EF4-FFF2-40B4-BE49-F238E27FC236}">
                <a16:creationId xmlns:a16="http://schemas.microsoft.com/office/drawing/2014/main" id="{B7928187-2FB7-47F6-9F5F-7BBBA3DAF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33174" r="21651"/>
          <a:stretch/>
        </p:blipFill>
        <p:spPr bwMode="auto">
          <a:xfrm>
            <a:off x="7085162" y="3053750"/>
            <a:ext cx="5106838" cy="394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2B36608-5351-4281-9CE6-A58C79392E6E}"/>
              </a:ext>
            </a:extLst>
          </p:cNvPr>
          <p:cNvSpPr/>
          <p:nvPr/>
        </p:nvSpPr>
        <p:spPr>
          <a:xfrm>
            <a:off x="0" y="1276709"/>
            <a:ext cx="5779698" cy="10524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283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EA695A59-A33A-4491-9D1D-8CDFB799961B}"/>
                  </a:ext>
                </a:extLst>
              </p14:cNvPr>
              <p14:cNvContentPartPr/>
              <p14:nvPr/>
            </p14:nvContentPartPr>
            <p14:xfrm>
              <a:off x="2262496" y="2277860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EA695A59-A33A-4491-9D1D-8CDFB79996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3496" y="22692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o 6">
            <a:extLst>
              <a:ext uri="{FF2B5EF4-FFF2-40B4-BE49-F238E27FC236}">
                <a16:creationId xmlns:a16="http://schemas.microsoft.com/office/drawing/2014/main" id="{82264B6E-A766-4446-A63F-8FF3246E4670}"/>
              </a:ext>
            </a:extLst>
          </p:cNvPr>
          <p:cNvGrpSpPr/>
          <p:nvPr/>
        </p:nvGrpSpPr>
        <p:grpSpPr>
          <a:xfrm>
            <a:off x="3642016" y="1859540"/>
            <a:ext cx="360" cy="360"/>
            <a:chOff x="3642016" y="185954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690A24F4-E41D-4878-BEA9-FF44EC74C46C}"/>
                    </a:ext>
                  </a:extLst>
                </p14:cNvPr>
                <p14:cNvContentPartPr/>
                <p14:nvPr/>
              </p14:nvContentPartPr>
              <p14:xfrm>
                <a:off x="3642016" y="1859540"/>
                <a:ext cx="360" cy="3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690A24F4-E41D-4878-BEA9-FF44EC74C4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3016" y="18509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04575112-109C-4463-8EC9-A055B1C9B903}"/>
                    </a:ext>
                  </a:extLst>
                </p14:cNvPr>
                <p14:cNvContentPartPr/>
                <p14:nvPr/>
              </p14:nvContentPartPr>
              <p14:xfrm>
                <a:off x="3642016" y="1859540"/>
                <a:ext cx="360" cy="36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04575112-109C-4463-8EC9-A055B1C9B9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3016" y="18509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14F9038B-DEAA-46BA-8450-A380CF944E75}"/>
              </a:ext>
            </a:extLst>
          </p:cNvPr>
          <p:cNvSpPr txBox="1"/>
          <p:nvPr/>
        </p:nvSpPr>
        <p:spPr>
          <a:xfrm>
            <a:off x="369917" y="7316"/>
            <a:ext cx="6093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_tradnl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Definición:</a:t>
            </a:r>
            <a:endParaRPr lang="es-PE" sz="2800" b="1" dirty="0">
              <a:solidFill>
                <a:srgbClr val="FF0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3C5650-5069-4F36-86D4-4F4C28F174A5}"/>
              </a:ext>
            </a:extLst>
          </p:cNvPr>
          <p:cNvSpPr txBox="1"/>
          <p:nvPr/>
        </p:nvSpPr>
        <p:spPr>
          <a:xfrm>
            <a:off x="21820" y="530536"/>
            <a:ext cx="8595237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plantas son seres vivos, sirven de alimento para los demás seres vivos incluso el hombre; como liberar oxígeno y protegen el medio ambiente.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clorofila</a:t>
            </a:r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sustancia verde de las plantas es capaz de absorber energía luminosa para fabricar sus alimentos, con ayuda del agua y las sustancias del suelo.</a:t>
            </a:r>
            <a:endParaRPr lang="es-ES_tradnl" sz="2800" dirty="0">
              <a:solidFill>
                <a:srgbClr val="00206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E2DECD-CE81-45D4-A38D-950A3FCC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90" y="578380"/>
            <a:ext cx="3450810" cy="627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02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B7DB84A-F701-4E55-A92B-9C4E291AE598}"/>
              </a:ext>
            </a:extLst>
          </p:cNvPr>
          <p:cNvSpPr txBox="1"/>
          <p:nvPr/>
        </p:nvSpPr>
        <p:spPr>
          <a:xfrm>
            <a:off x="95362" y="733760"/>
            <a:ext cx="1183316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mayor parte de las plantas que viven sobre la superficie terrestre; para cumplir sus funciones vitales de nutrición, relación y reproducción. Tienen: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s-PE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23618E-0DAF-4A6A-BBBF-DF78B98B92DE}"/>
              </a:ext>
            </a:extLst>
          </p:cNvPr>
          <p:cNvSpPr txBox="1"/>
          <p:nvPr/>
        </p:nvSpPr>
        <p:spPr>
          <a:xfrm>
            <a:off x="442887" y="210540"/>
            <a:ext cx="6245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Partes de la planta:</a:t>
            </a:r>
            <a:endParaRPr lang="es-PE" sz="2800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E0FBCD-A6A6-4AFC-9F36-A9B32A1CB410}"/>
              </a:ext>
            </a:extLst>
          </p:cNvPr>
          <p:cNvSpPr txBox="1"/>
          <p:nvPr/>
        </p:nvSpPr>
        <p:spPr>
          <a:xfrm>
            <a:off x="263471" y="2044005"/>
            <a:ext cx="117491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Raiz</a:t>
            </a:r>
            <a:r>
              <a:rPr lang="es-P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.-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es el órgano destinado para las funciones de absorción de las sustancias alimenticias disueltas en el suelo y para la fijación de la planta. Existen también raíces acuáticas y aéreas. </a:t>
            </a:r>
            <a:endParaRPr lang="es-PE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54639F-7D82-4A1F-92EF-C67849E1F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12" y="3593933"/>
            <a:ext cx="3435860" cy="32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1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C9D0D7C-F2ED-4A6B-BE48-AB6A6CBB98A7}"/>
              </a:ext>
            </a:extLst>
          </p:cNvPr>
          <p:cNvSpPr txBox="1"/>
          <p:nvPr/>
        </p:nvSpPr>
        <p:spPr>
          <a:xfrm>
            <a:off x="123987" y="176806"/>
            <a:ext cx="12068013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Funciones de la raíz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Absorción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 principal función de la raíz es absorber del suelo las sales disueltas y conducirlas hasta el tallo.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b) Fijación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 raíz como los pelos absorbentes permiten resistir la acción de fuertes vientos.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c) Conducción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 presencia de tubos en las raíces permite la conducción de la savia bruta  (sales disueltas en el agua y absorbida por los pelos) y la savia elaborada (la misma después del proceso experimentado en las hojas).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d) Reserva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Muchas veces las raíces sirven de almacén de sustancias de reserva para las plantas; tal es el caso de la remolacha azucarera, la zanahoria, la yuca, etc..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_trad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s-PE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46CD33-49AA-404D-86C9-7893D33FC364}"/>
              </a:ext>
            </a:extLst>
          </p:cNvPr>
          <p:cNvSpPr txBox="1"/>
          <p:nvPr/>
        </p:nvSpPr>
        <p:spPr>
          <a:xfrm>
            <a:off x="320039" y="208781"/>
            <a:ext cx="11134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PE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CFCD60-22AB-45E7-84EE-DC36B2325D3E}"/>
              </a:ext>
            </a:extLst>
          </p:cNvPr>
          <p:cNvSpPr txBox="1"/>
          <p:nvPr/>
        </p:nvSpPr>
        <p:spPr>
          <a:xfrm>
            <a:off x="154983" y="208781"/>
            <a:ext cx="6695268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3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Clases de raíces:</a:t>
            </a:r>
            <a:endParaRPr lang="es-PE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5945" indent="-575945"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3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	Raíces pivotantes.- </a:t>
            </a:r>
            <a:r>
              <a:rPr lang="es-ES" sz="3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 una raíz principal gruesa y varias más delgadas; como: </a:t>
            </a:r>
            <a:r>
              <a:rPr lang="es-ES" sz="32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roble</a:t>
            </a:r>
            <a:r>
              <a:rPr lang="es-ES" sz="3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eucalipto, etc.</a:t>
            </a:r>
            <a:endParaRPr lang="es-PE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5945" indent="-575945"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3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	</a:t>
            </a:r>
            <a:r>
              <a:rPr lang="es-ES" sz="320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Raíces fibrosas.- </a:t>
            </a:r>
            <a:r>
              <a:rPr lang="es-ES" sz="3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muchas raíces finas de tamaño parecido; como: la cebolla, el maíz, etc.</a:t>
            </a:r>
            <a:endParaRPr lang="es-PE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5945" indent="-575945"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3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es-ES" sz="3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3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Raíces tuberosas.- </a:t>
            </a:r>
            <a:r>
              <a:rPr lang="es-ES" sz="3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carnosas porque almacenan alimentos y nos sirven de alimento; como: </a:t>
            </a:r>
            <a:r>
              <a:rPr lang="es-ES" sz="32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yuca</a:t>
            </a:r>
            <a:r>
              <a:rPr lang="es-ES" sz="3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zanahoria, etc. </a:t>
            </a:r>
            <a:endParaRPr lang="es-PE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64D6DB1-5DAE-44C5-BE23-321964D5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553" y="1439828"/>
            <a:ext cx="5018464" cy="32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0E0FBCD-A6A6-4AFC-9F36-A9B32A1CB410}"/>
              </a:ext>
            </a:extLst>
          </p:cNvPr>
          <p:cNvSpPr txBox="1"/>
          <p:nvPr/>
        </p:nvSpPr>
        <p:spPr>
          <a:xfrm>
            <a:off x="221443" y="246201"/>
            <a:ext cx="117491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TALLO .-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es el órgano de la planta que crece en sentido opuesto a la raíz; sostiene las ramas, hojas, flores, y los frutos, sirve como medio de conducción de las sustancias alimenticias desde la raíz.</a:t>
            </a:r>
            <a:endParaRPr lang="es-PE" sz="2800" dirty="0">
              <a:solidFill>
                <a:srgbClr val="00206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6B22088-035D-4353-A1AE-FAA62E688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98" y="1756071"/>
            <a:ext cx="2834602" cy="510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0B1C6DC-0CFD-4A87-AC44-ECDA289E343F}"/>
              </a:ext>
            </a:extLst>
          </p:cNvPr>
          <p:cNvSpPr txBox="1"/>
          <p:nvPr/>
        </p:nvSpPr>
        <p:spPr>
          <a:xfrm>
            <a:off x="216976" y="526216"/>
            <a:ext cx="1108128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tallos:</a:t>
            </a:r>
            <a:endParaRPr lang="es-P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2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	</a:t>
            </a:r>
            <a:r>
              <a:rPr lang="es-ES" sz="2800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Tallos aéreos</a:t>
            </a:r>
            <a:r>
              <a:rPr lang="es-ES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Sobresalen del suelo, como las hierbas y arbustos. 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5945" indent="-575945"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b)	</a:t>
            </a:r>
            <a:r>
              <a:rPr lang="es-ES" sz="2800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Tallos rastreros</a:t>
            </a:r>
            <a:r>
              <a:rPr lang="es-ES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Generalmente son rastreros, porque sus frutos son muy pesados y el tallo no resiste su peso.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5945" indent="-575945"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	</a:t>
            </a:r>
            <a:r>
              <a:rPr lang="es-ES" sz="2800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Tallos subterráneos</a:t>
            </a:r>
            <a:r>
              <a:rPr lang="es-ES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es-ES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los tubérculos de la papa y el bulbo de la cebolla, crecen bajo el suelo y almacenan sustancias de reserva.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ificación de los Tallos">
            <a:extLst>
              <a:ext uri="{FF2B5EF4-FFF2-40B4-BE49-F238E27FC236}">
                <a16:creationId xmlns:a16="http://schemas.microsoft.com/office/drawing/2014/main" id="{7172A64E-80BC-43BF-B1BC-CFCFCA149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16972" r="10898" b="32412"/>
          <a:stretch/>
        </p:blipFill>
        <p:spPr bwMode="auto">
          <a:xfrm>
            <a:off x="0" y="261258"/>
            <a:ext cx="11949404" cy="537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7A9C0D4-1040-48A5-8379-758A36FB0D2A}"/>
              </a:ext>
            </a:extLst>
          </p:cNvPr>
          <p:cNvSpPr/>
          <p:nvPr/>
        </p:nvSpPr>
        <p:spPr>
          <a:xfrm>
            <a:off x="503853" y="261258"/>
            <a:ext cx="3284376" cy="1679510"/>
          </a:xfrm>
          <a:prstGeom prst="rect">
            <a:avLst/>
          </a:prstGeom>
          <a:solidFill>
            <a:srgbClr val="BAD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687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111FBF-9168-424B-A05D-1B2BE7C1C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8" y="1285326"/>
            <a:ext cx="11147103" cy="42873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2A35972-4DC4-41D3-AB22-979EC895E287}"/>
              </a:ext>
            </a:extLst>
          </p:cNvPr>
          <p:cNvSpPr txBox="1"/>
          <p:nvPr/>
        </p:nvSpPr>
        <p:spPr>
          <a:xfrm>
            <a:off x="1105677" y="561783"/>
            <a:ext cx="6092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288290" algn="l"/>
                <a:tab pos="575945" algn="l"/>
                <a:tab pos="864235" algn="l"/>
                <a:tab pos="1151890" algn="l"/>
              </a:tabLst>
            </a:pPr>
            <a:r>
              <a:rPr lang="es-ES" sz="3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TALLOS RASTREROS </a:t>
            </a:r>
            <a:endParaRPr lang="es-PE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6559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12351</TotalTime>
  <Words>883</Words>
  <Application>Microsoft Office PowerPoint</Application>
  <PresentationFormat>Panorámica</PresentationFormat>
  <Paragraphs>58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Algerian</vt:lpstr>
      <vt:lpstr>Arial</vt:lpstr>
      <vt:lpstr>Calibri</vt:lpstr>
      <vt:lpstr>Comic Sans MS</vt:lpstr>
      <vt:lpstr>Exotc350 DmBd BT</vt:lpstr>
      <vt:lpstr>Souvenir Lt BT</vt:lpstr>
      <vt:lpstr>Tahoma</vt:lpstr>
      <vt:lpstr>Tw Cen MT</vt:lpstr>
      <vt:lpstr>Wingdings</vt:lpstr>
      <vt:lpstr>Gota</vt:lpstr>
      <vt:lpstr>La PLANTA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DERECHOS HUMANOS</dc:title>
  <dc:creator>ronald tejada sanchez</dc:creator>
  <cp:lastModifiedBy>ronald tejada sanchez</cp:lastModifiedBy>
  <cp:revision>25</cp:revision>
  <dcterms:created xsi:type="dcterms:W3CDTF">2024-04-01T03:11:09Z</dcterms:created>
  <dcterms:modified xsi:type="dcterms:W3CDTF">2024-06-19T20:13:59Z</dcterms:modified>
</cp:coreProperties>
</file>