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9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3" r:id="rId9"/>
    <p:sldId id="262" r:id="rId10"/>
    <p:sldId id="258" r:id="rId11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Bell MT" panose="02020503060305020303" pitchFamily="18" charset="0"/>
      <p:regular r:id="rId17"/>
      <p:bold r:id="rId18"/>
      <p:italic r:id="rId19"/>
    </p:embeddedFont>
    <p:embeddedFont>
      <p:font typeface="Baskerville Old Face" panose="02020602080505020303" pitchFamily="18" charset="0"/>
      <p:regular r:id="rId20"/>
    </p:embeddedFont>
    <p:embeddedFont>
      <p:font typeface="Source Code Pro" panose="020B0604020202020204" charset="0"/>
      <p:regular r:id="rId21"/>
      <p:bold r:id="rId22"/>
      <p:italic r:id="rId23"/>
      <p:boldItalic r:id="rId24"/>
    </p:embeddedFont>
    <p:embeddedFont>
      <p:font typeface="Amatic SC" panose="020B0604020202020204" charset="-79"/>
      <p:regular r:id="rId25"/>
      <p:bold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;n">
            <a:extLst>
              <a:ext uri="{FF2B5EF4-FFF2-40B4-BE49-F238E27FC236}">
                <a16:creationId xmlns:a16="http://schemas.microsoft.com/office/drawing/2014/main" id="{C26388C9-A3F1-481B-9656-A94BA08C1F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Google Shape;4;n">
            <a:extLst>
              <a:ext uri="{FF2B5EF4-FFF2-40B4-BE49-F238E27FC236}">
                <a16:creationId xmlns:a16="http://schemas.microsoft.com/office/drawing/2014/main" id="{D36B5CBB-22D1-4A50-95AF-149D9BDA3C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altLang="es-CL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6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3;p1:notes">
            <a:extLst>
              <a:ext uri="{FF2B5EF4-FFF2-40B4-BE49-F238E27FC236}">
                <a16:creationId xmlns:a16="http://schemas.microsoft.com/office/drawing/2014/main" id="{559FB39F-377E-4EC0-B651-F98E8934327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8195" name="Google Shape;54;p1:notes">
            <a:extLst>
              <a:ext uri="{FF2B5EF4-FFF2-40B4-BE49-F238E27FC236}">
                <a16:creationId xmlns:a16="http://schemas.microsoft.com/office/drawing/2014/main" id="{8DD975D3-26F4-42FA-B1CC-2A531199552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L" altLang="es-C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3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63;p2:notes">
            <a:extLst>
              <a:ext uri="{FF2B5EF4-FFF2-40B4-BE49-F238E27FC236}">
                <a16:creationId xmlns:a16="http://schemas.microsoft.com/office/drawing/2014/main" id="{E24C7E70-D3B8-48CD-B429-2F61C22A723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10243" name="Google Shape;64;p2:notes">
            <a:extLst>
              <a:ext uri="{FF2B5EF4-FFF2-40B4-BE49-F238E27FC236}">
                <a16:creationId xmlns:a16="http://schemas.microsoft.com/office/drawing/2014/main" id="{9F0324CA-4130-4B6B-9E65-29534A8E88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L" altLang="es-C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2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59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583049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4679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8089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13491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8186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055336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653523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983936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274508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788659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986365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2205119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182014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905576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323459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317068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1AF46-6415-4EF6-B00E-1E3A429E77A4}" type="datetimeFigureOut">
              <a:rPr lang="es-PE" smtClean="0"/>
              <a:t>27/11/2022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4AFC723-0832-4690-9387-8F3DBDD7056C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5004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blebody.com/es/learn/circulatory/circulatory-pulmonary-systemic-circulatio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s://alodoctor.co/blog/conoce-7-enfermedades-comunes-del-sistema-circulatorio" TargetMode="External"/><Relationship Id="rId4" Type="http://schemas.openxmlformats.org/officeDocument/2006/relationships/hyperlink" Target="https://www.healthline.com/health/es/sistema-circulatorio#condicion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 cosas sorprendentes sobre el sistema circulatorio que no sabías |  Explora | Uni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" y="0"/>
            <a:ext cx="91374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7456" y="234889"/>
            <a:ext cx="851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CIRCULATORIO HUMANO </a:t>
            </a:r>
            <a:endParaRPr lang="es-P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omunicado Administración | Colegio Algarrob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4915" cy="10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649421" y="4189393"/>
            <a:ext cx="3252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</a:rPr>
              <a:t>Alumno : Luciano </a:t>
            </a:r>
            <a:r>
              <a:rPr lang="es-PE" b="1" dirty="0" smtClean="0">
                <a:solidFill>
                  <a:schemeClr val="bg1">
                    <a:lumMod val="95000"/>
                  </a:schemeClr>
                </a:solidFill>
              </a:rPr>
              <a:t>Edquén Díaz</a:t>
            </a:r>
            <a:endParaRPr lang="es-PE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</a:rPr>
              <a:t>Profesor : Juan Céspedes</a:t>
            </a:r>
          </a:p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</a:rPr>
              <a:t>Curso : Ciencia y tecnología</a:t>
            </a:r>
          </a:p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</a:rPr>
              <a:t>Grado y sección : 2°B</a:t>
            </a:r>
            <a:endParaRPr lang="es-P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licación fácil y completa del aparato circulatorio | Noti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92307" y="217358"/>
            <a:ext cx="290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bg1"/>
                </a:solidFill>
              </a:rPr>
              <a:t>Linkografia </a:t>
            </a:r>
            <a:endParaRPr lang="es-PE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5812" y="1206709"/>
            <a:ext cx="76923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PE" dirty="0" smtClean="0">
                <a:solidFill>
                  <a:srgbClr val="FFFF00"/>
                </a:solidFill>
                <a:hlinkClick r:id="rId3"/>
              </a:rPr>
              <a:t>https</a:t>
            </a:r>
            <a:r>
              <a:rPr lang="es-PE" dirty="0">
                <a:solidFill>
                  <a:srgbClr val="FFFF00"/>
                </a:solidFill>
                <a:hlinkClick r:id="rId3"/>
              </a:rPr>
              <a:t>://</a:t>
            </a:r>
            <a:r>
              <a:rPr lang="es-PE" dirty="0" smtClean="0">
                <a:solidFill>
                  <a:srgbClr val="FFFF00"/>
                </a:solidFill>
                <a:hlinkClick r:id="rId3"/>
              </a:rPr>
              <a:t>www.visiblebody.com/es/learn/circulatory/circulatory-pulmonary-systemic-circulation</a:t>
            </a:r>
            <a:endParaRPr lang="es-PE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dirty="0">
                <a:solidFill>
                  <a:srgbClr val="FFFF00"/>
                </a:solidFill>
                <a:hlinkClick r:id="rId4"/>
              </a:rPr>
              <a:t>https://</a:t>
            </a:r>
            <a:r>
              <a:rPr lang="es-PE" dirty="0" smtClean="0">
                <a:solidFill>
                  <a:srgbClr val="FFFF00"/>
                </a:solidFill>
                <a:hlinkClick r:id="rId4"/>
              </a:rPr>
              <a:t>www.healthline.com/health/es/sistema-circulatorio#condiciones</a:t>
            </a:r>
            <a:endParaRPr lang="es-PE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u="sng" dirty="0" smtClean="0">
                <a:solidFill>
                  <a:srgbClr val="FFFF00"/>
                </a:solidFill>
              </a:rPr>
              <a:t>healthline.com/</a:t>
            </a:r>
            <a:r>
              <a:rPr lang="es-PE" u="sng" dirty="0" err="1" smtClean="0">
                <a:solidFill>
                  <a:srgbClr val="FFFF00"/>
                </a:solidFill>
              </a:rPr>
              <a:t>health</a:t>
            </a:r>
            <a:r>
              <a:rPr lang="es-PE" u="sng" dirty="0" smtClean="0">
                <a:solidFill>
                  <a:srgbClr val="FFFF00"/>
                </a:solidFill>
              </a:rPr>
              <a:t>/es/sistema-circulatorio</a:t>
            </a:r>
          </a:p>
          <a:p>
            <a:pPr marL="342900" indent="-342900">
              <a:buAutoNum type="arabicPeriod"/>
            </a:pPr>
            <a:r>
              <a:rPr lang="es-PE" u="sng" dirty="0">
                <a:solidFill>
                  <a:srgbClr val="FFFF00"/>
                </a:solidFill>
                <a:hlinkClick r:id="rId5"/>
              </a:rPr>
              <a:t>https://</a:t>
            </a:r>
            <a:r>
              <a:rPr lang="es-PE" u="sng" dirty="0" smtClean="0">
                <a:solidFill>
                  <a:srgbClr val="FFFF00"/>
                </a:solidFill>
                <a:hlinkClick r:id="rId5"/>
              </a:rPr>
              <a:t>alodoctor.co/blog/conoce-7-enfermedades-comunes-del-sistema-circulatorio</a:t>
            </a:r>
            <a:endParaRPr lang="es-PE" u="sng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s-PE" u="sng" dirty="0">
                <a:solidFill>
                  <a:srgbClr val="FFFF00"/>
                </a:solidFill>
              </a:rPr>
              <a:t>https://www.connecticutchildrens.org/health-library/es/parents/heart-esp/</a:t>
            </a:r>
            <a:endParaRPr lang="es-PE" u="sng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6" name="Picture 8" descr="Comunicado Administración | Colegio Algarrob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1627" cy="7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2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67;p2">
            <a:extLst>
              <a:ext uri="{FF2B5EF4-FFF2-40B4-BE49-F238E27FC236}">
                <a16:creationId xmlns:a16="http://schemas.microsoft.com/office/drawing/2014/main" id="{3E38DF0F-8991-48BC-ABC1-15FD23C3A0E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7713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matic SC" charset="0"/>
              <a:buNone/>
            </a:pPr>
            <a:r>
              <a:rPr lang="es-CL" altLang="es-C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matic SC" charset="0"/>
                <a:cs typeface="Amatic SC" charset="0"/>
                <a:sym typeface="Amatic SC" charset="0"/>
              </a:rPr>
              <a:t>Introducción y Objetivos </a:t>
            </a:r>
            <a:endParaRPr lang="es-CL" altLang="es-CL" sz="4400" b="1" u="sng" dirty="0">
              <a:solidFill>
                <a:schemeClr val="tx1">
                  <a:lumMod val="85000"/>
                  <a:lumOff val="15000"/>
                </a:schemeClr>
              </a:solidFill>
              <a:latin typeface="Amatic SC" charset="0"/>
              <a:cs typeface="Amatic SC" charset="0"/>
              <a:sym typeface="Amatic SC" charset="0"/>
            </a:endParaRPr>
          </a:p>
        </p:txBody>
      </p:sp>
      <p:sp>
        <p:nvSpPr>
          <p:cNvPr id="68" name="Google Shape;68;p2">
            <a:extLst>
              <a:ext uri="{FF2B5EF4-FFF2-40B4-BE49-F238E27FC236}">
                <a16:creationId xmlns:a16="http://schemas.microsoft.com/office/drawing/2014/main" id="{239DF982-FB55-442F-84E4-853C9624A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4" y="973138"/>
            <a:ext cx="1612319" cy="508000"/>
          </a:xfrm>
          <a:prstGeom prst="rect">
            <a:avLst/>
          </a:prstGeom>
          <a:solidFill>
            <a:srgbClr val="D0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500"/>
            </a:pPr>
            <a:r>
              <a:rPr lang="es-CL" altLang="es-CL" sz="1500" b="1" dirty="0" smtClean="0">
                <a:latin typeface="Source Code Pro" panose="020B0509030403020204" pitchFamily="49" charset="0"/>
                <a:sym typeface="Source Code Pro" panose="020B0509030403020204" pitchFamily="49" charset="0"/>
              </a:rPr>
              <a:t>Introducción</a:t>
            </a:r>
            <a:r>
              <a:rPr lang="es-CL" altLang="es-CL" sz="1500" dirty="0" smtClean="0">
                <a:latin typeface="Source Code Pro" panose="020B0509030403020204" pitchFamily="49" charset="0"/>
                <a:sym typeface="Source Code Pro" panose="020B0509030403020204" pitchFamily="49" charset="0"/>
              </a:rPr>
              <a:t> </a:t>
            </a:r>
            <a:endParaRPr lang="es-CL" altLang="es-CL" sz="1500" dirty="0">
              <a:latin typeface="Source Code Pro" panose="020B0509030403020204" pitchFamily="49" charset="0"/>
              <a:sym typeface="Source Code Pro" panose="020B0509030403020204" pitchFamily="49" charset="0"/>
            </a:endParaRPr>
          </a:p>
        </p:txBody>
      </p:sp>
      <p:sp>
        <p:nvSpPr>
          <p:cNvPr id="69" name="Google Shape;69;p2">
            <a:extLst>
              <a:ext uri="{FF2B5EF4-FFF2-40B4-BE49-F238E27FC236}">
                <a16:creationId xmlns:a16="http://schemas.microsoft.com/office/drawing/2014/main" id="{1746CFE6-8A3A-48DA-8104-AB83C521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277" y="920750"/>
            <a:ext cx="1371600" cy="508000"/>
          </a:xfrm>
          <a:prstGeom prst="rect">
            <a:avLst/>
          </a:prstGeom>
          <a:solidFill>
            <a:srgbClr val="D0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500"/>
            </a:pPr>
            <a:r>
              <a:rPr lang="es-CL" altLang="es-CL" sz="1500" b="1" dirty="0">
                <a:latin typeface="Source Code Pro" panose="020B0509030403020204" pitchFamily="49" charset="0"/>
                <a:sym typeface="Source Code Pro" panose="020B0509030403020204" pitchFamily="49" charset="0"/>
              </a:rPr>
              <a:t>OBJETIVOS</a:t>
            </a:r>
            <a:r>
              <a:rPr lang="es-CL" altLang="es-CL" sz="1500" dirty="0">
                <a:latin typeface="Source Code Pro" panose="020B0509030403020204" pitchFamily="49" charset="0"/>
                <a:sym typeface="Source Code Pro" panose="020B0509030403020204" pitchFamily="49" charset="0"/>
              </a:rPr>
              <a:t>  </a:t>
            </a:r>
          </a:p>
        </p:txBody>
      </p:sp>
      <p:sp>
        <p:nvSpPr>
          <p:cNvPr id="70" name="Google Shape;70;p2">
            <a:extLst>
              <a:ext uri="{FF2B5EF4-FFF2-40B4-BE49-F238E27FC236}">
                <a16:creationId xmlns:a16="http://schemas.microsoft.com/office/drawing/2014/main" id="{92FAEC44-1CFB-4B5A-98B1-4F8C750E8F27}"/>
              </a:ext>
            </a:extLst>
          </p:cNvPr>
          <p:cNvSpPr txBox="1"/>
          <p:nvPr/>
        </p:nvSpPr>
        <p:spPr>
          <a:xfrm>
            <a:off x="102281" y="1564894"/>
            <a:ext cx="4675781" cy="24337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es-MX" b="1" kern="0" dirty="0" smtClean="0">
                <a:ea typeface="Source Code Pro"/>
                <a:sym typeface="Source Code Pro"/>
              </a:rPr>
              <a:t>El sistema </a:t>
            </a:r>
            <a:r>
              <a:rPr lang="es-MX" b="1" kern="0" dirty="0" smtClean="0">
                <a:ea typeface="Source Code Pro"/>
                <a:sym typeface="Source Code Pro"/>
              </a:rPr>
              <a:t>circulatorio, </a:t>
            </a:r>
            <a:r>
              <a:rPr lang="es-MX" b="1" kern="0" dirty="0" smtClean="0">
                <a:ea typeface="Source Code Pro"/>
                <a:sym typeface="Source Code Pro"/>
              </a:rPr>
              <a:t>es muy importante para los humanos debido a las siguientes razones 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lang="es-MX" b="1" kern="0" dirty="0" smtClean="0">
              <a:ea typeface="Source Code Pro"/>
              <a:sym typeface="Source Code Pro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defRPr/>
            </a:pPr>
            <a:r>
              <a:rPr lang="es-MX" b="1" kern="0" dirty="0" smtClean="0">
                <a:ea typeface="Source Code Pro"/>
                <a:sym typeface="Source Code Pro"/>
              </a:rPr>
              <a:t>Ayuda a que los tejidos reciban </a:t>
            </a:r>
            <a:r>
              <a:rPr lang="es-MX" b="1" kern="0" dirty="0" smtClean="0">
                <a:ea typeface="Source Code Pro"/>
                <a:sym typeface="Source Code Pro"/>
              </a:rPr>
              <a:t>oxígeno </a:t>
            </a:r>
            <a:r>
              <a:rPr lang="es-MX" b="1" kern="0" dirty="0" smtClean="0">
                <a:ea typeface="Source Code Pro"/>
                <a:sym typeface="Source Code Pro"/>
              </a:rPr>
              <a:t>y nutrientes , y que eliminen los </a:t>
            </a:r>
            <a:r>
              <a:rPr lang="es-MX" b="1" kern="0" dirty="0" smtClean="0">
                <a:ea typeface="Source Code Pro"/>
                <a:sym typeface="Source Code Pro"/>
              </a:rPr>
              <a:t>productos de desechos</a:t>
            </a:r>
            <a:r>
              <a:rPr lang="es-MX" b="1" kern="0" dirty="0" smtClean="0">
                <a:ea typeface="Source Code Pro"/>
                <a:sym typeface="Source Code Pro"/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defRPr/>
            </a:pPr>
            <a:r>
              <a:rPr lang="es-MX" b="1" kern="0" dirty="0" smtClean="0">
                <a:ea typeface="Source Code Pro"/>
                <a:sym typeface="Source Code Pro"/>
              </a:rPr>
              <a:t>Hace que la sangre </a:t>
            </a:r>
            <a:r>
              <a:rPr lang="es-MX" b="1" kern="0" dirty="0" smtClean="0">
                <a:ea typeface="Source Code Pro"/>
                <a:sym typeface="Source Code Pro"/>
              </a:rPr>
              <a:t>bombee </a:t>
            </a:r>
            <a:r>
              <a:rPr lang="es-MX" b="1" kern="0" dirty="0" smtClean="0">
                <a:ea typeface="Source Code Pro"/>
                <a:sym typeface="Source Code Pro"/>
              </a:rPr>
              <a:t>por todo el cuerpo a través  de arterias y venas</a:t>
            </a:r>
            <a:r>
              <a:rPr lang="es-MX" b="1" kern="0" dirty="0" smtClean="0">
                <a:ea typeface="Source Code Pro"/>
                <a:sym typeface="Source Code Pro"/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defRPr/>
            </a:pPr>
            <a:r>
              <a:rPr lang="es-MX" b="1" dirty="0"/>
              <a:t>La buena circulación de la sangre es esencial para mantener un cuerpo sano.</a:t>
            </a:r>
            <a:endParaRPr b="1" kern="0" dirty="0">
              <a:ea typeface="Source Code Pro"/>
              <a:sym typeface="Source Code Pro"/>
            </a:endParaRPr>
          </a:p>
        </p:txBody>
      </p:sp>
      <p:sp>
        <p:nvSpPr>
          <p:cNvPr id="71" name="Google Shape;71;p2">
            <a:extLst>
              <a:ext uri="{FF2B5EF4-FFF2-40B4-BE49-F238E27FC236}">
                <a16:creationId xmlns:a16="http://schemas.microsoft.com/office/drawing/2014/main" id="{8071BA2B-8B2A-413B-910E-482F58028610}"/>
              </a:ext>
            </a:extLst>
          </p:cNvPr>
          <p:cNvSpPr txBox="1"/>
          <p:nvPr/>
        </p:nvSpPr>
        <p:spPr>
          <a:xfrm>
            <a:off x="5054958" y="1601788"/>
            <a:ext cx="3990281" cy="10833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/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s-MX" b="1" kern="0" dirty="0" smtClean="0">
                <a:ea typeface="Source Code Pro"/>
                <a:sym typeface="Source Code Pro"/>
              </a:rPr>
              <a:t>Dar </a:t>
            </a:r>
            <a:r>
              <a:rPr lang="es-MX" b="1" kern="0" dirty="0" smtClean="0">
                <a:ea typeface="Source Code Pro"/>
                <a:sym typeface="Source Code Pro"/>
              </a:rPr>
              <a:t>a entender </a:t>
            </a:r>
            <a:r>
              <a:rPr lang="es-MX" b="1" kern="0" dirty="0" smtClean="0">
                <a:ea typeface="Source Code Pro"/>
                <a:sym typeface="Source Code Pro"/>
              </a:rPr>
              <a:t>la </a:t>
            </a:r>
            <a:r>
              <a:rPr lang="es-MX" b="1" kern="0" dirty="0" smtClean="0">
                <a:ea typeface="Source Code Pro"/>
                <a:sym typeface="Source Code Pro"/>
              </a:rPr>
              <a:t>estructura y </a:t>
            </a:r>
            <a:r>
              <a:rPr lang="es-MX" b="1" kern="0" dirty="0" smtClean="0">
                <a:ea typeface="Source Code Pro"/>
                <a:sym typeface="Source Code Pro"/>
              </a:rPr>
              <a:t>funciones </a:t>
            </a:r>
            <a:r>
              <a:rPr lang="es-MX" b="1" kern="0" dirty="0" smtClean="0">
                <a:ea typeface="Source Code Pro"/>
                <a:sym typeface="Source Code Pro"/>
              </a:rPr>
              <a:t>del sistema circulatorio</a:t>
            </a:r>
            <a:r>
              <a:rPr lang="es-MX" b="1" kern="0" dirty="0" smtClean="0">
                <a:ea typeface="Source Code Pro"/>
                <a:sym typeface="Source Code Pro"/>
              </a:rPr>
              <a:t>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s-MX" b="1" kern="0" dirty="0">
                <a:ea typeface="Source Code Pro"/>
                <a:sym typeface="Source Code Pro"/>
              </a:rPr>
              <a:t>Dar a conocer </a:t>
            </a:r>
            <a:r>
              <a:rPr lang="es-MX" b="1" kern="0" dirty="0" smtClean="0">
                <a:ea typeface="Source Code Pro"/>
                <a:sym typeface="Source Code Pro"/>
              </a:rPr>
              <a:t>algunas </a:t>
            </a:r>
            <a:r>
              <a:rPr lang="es-MX" b="1" kern="0" dirty="0">
                <a:ea typeface="Source Code Pro"/>
                <a:sym typeface="Source Code Pro"/>
              </a:rPr>
              <a:t>enfermedades del sistema circulatorio</a:t>
            </a:r>
            <a:r>
              <a:rPr lang="es-MX" b="1" kern="0" dirty="0" smtClean="0">
                <a:ea typeface="Source Code Pro"/>
                <a:sym typeface="Source Code Pro"/>
              </a:rPr>
              <a:t>.</a:t>
            </a:r>
            <a:endParaRPr lang="es-MX" b="1" kern="0" dirty="0">
              <a:ea typeface="Source Code Pro"/>
              <a:sym typeface="Source Code Pro"/>
            </a:endParaRPr>
          </a:p>
        </p:txBody>
      </p:sp>
      <p:sp>
        <p:nvSpPr>
          <p:cNvPr id="2" name="AutoShape 2" descr="Profesor animado PNG Pic - PNG 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37" y="2990074"/>
            <a:ext cx="3879722" cy="1979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3801" y="-71983"/>
            <a:ext cx="2812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dirty="0" smtClean="0">
                <a:latin typeface="Bell MT" panose="02020503060305020303" pitchFamily="18" charset="0"/>
              </a:rPr>
              <a:t>El corazón </a:t>
            </a:r>
            <a:endParaRPr lang="es-PE" sz="4400" dirty="0">
              <a:latin typeface="Bell MT" panose="02020503060305020303" pitchFamily="18" charset="0"/>
            </a:endParaRPr>
          </a:p>
        </p:txBody>
      </p:sp>
      <p:sp>
        <p:nvSpPr>
          <p:cNvPr id="4" name="AutoShape 2" descr="Datos y curiosidades sobre el corazón - ¿Late igual el corazón de un bebé  que el de un hombre adult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92" y="0"/>
            <a:ext cx="4624143" cy="2698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21992" y="266423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00" dirty="0" smtClean="0"/>
              <a:t>Imagen 1 : El corazón </a:t>
            </a:r>
          </a:p>
          <a:p>
            <a:r>
              <a:rPr lang="es-PE" sz="900" dirty="0"/>
              <a:t>Recuperado de : https://acortar.link/O0Z5bl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733071"/>
            <a:ext cx="40685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00" b="1" dirty="0" smtClean="0"/>
              <a:t>¿Que </a:t>
            </a:r>
            <a:r>
              <a:rPr lang="es-PE" sz="1000" b="1" dirty="0" smtClean="0"/>
              <a:t>es el corazón?</a:t>
            </a:r>
          </a:p>
          <a:p>
            <a:pPr algn="just"/>
            <a:r>
              <a:rPr lang="es-PE" sz="1000" dirty="0" smtClean="0"/>
              <a:t>Es un órgano que bombea sangre </a:t>
            </a:r>
            <a:r>
              <a:rPr lang="es-PE" sz="1000" dirty="0" smtClean="0"/>
              <a:t>oxigenada a </a:t>
            </a:r>
            <a:r>
              <a:rPr lang="es-PE" sz="1000" dirty="0" smtClean="0"/>
              <a:t>todo el cuerpo , y desoxigenada a los </a:t>
            </a:r>
            <a:r>
              <a:rPr lang="es-PE" sz="1000" dirty="0" smtClean="0"/>
              <a:t>pulmones. Se considera el centro del sistema circulatorio.</a:t>
            </a:r>
            <a:endParaRPr lang="es-PE" sz="1000" dirty="0" smtClean="0"/>
          </a:p>
          <a:p>
            <a:pPr algn="just"/>
            <a:endParaRPr lang="es-PE" sz="1000" dirty="0"/>
          </a:p>
          <a:p>
            <a:pPr algn="just"/>
            <a:r>
              <a:rPr lang="es-PE" sz="1000" b="1" dirty="0" smtClean="0"/>
              <a:t>¿Como está </a:t>
            </a:r>
            <a:r>
              <a:rPr lang="es-PE" sz="1000" b="1" dirty="0" smtClean="0"/>
              <a:t>compuesta?</a:t>
            </a:r>
          </a:p>
          <a:p>
            <a:pPr algn="just"/>
            <a:r>
              <a:rPr lang="es-PE" sz="1000" dirty="0" smtClean="0"/>
              <a:t>Está </a:t>
            </a:r>
            <a:r>
              <a:rPr lang="es-PE" sz="1000" dirty="0" smtClean="0"/>
              <a:t>compuesto por 4 </a:t>
            </a:r>
            <a:r>
              <a:rPr lang="es-PE" sz="1000" dirty="0" smtClean="0"/>
              <a:t>cámaras.</a:t>
            </a:r>
            <a:endParaRPr lang="es-PE" sz="1000" dirty="0" smtClean="0"/>
          </a:p>
          <a:p>
            <a:pPr algn="just"/>
            <a:endParaRPr lang="es-PE" sz="1000" dirty="0"/>
          </a:p>
          <a:p>
            <a:pPr algn="just"/>
            <a:r>
              <a:rPr lang="es-PE" sz="1000" b="1" dirty="0" smtClean="0"/>
              <a:t>Cámara 1:</a:t>
            </a:r>
            <a:r>
              <a:rPr lang="es-PE" sz="1000" dirty="0" smtClean="0"/>
              <a:t> </a:t>
            </a:r>
          </a:p>
          <a:p>
            <a:pPr algn="just"/>
            <a:r>
              <a:rPr lang="es-PE" sz="1000" dirty="0" smtClean="0"/>
              <a:t>Está </a:t>
            </a:r>
            <a:r>
              <a:rPr lang="es-PE" sz="1000" dirty="0" smtClean="0"/>
              <a:t>en el lado derecho , recibe sangre con </a:t>
            </a:r>
            <a:r>
              <a:rPr lang="es-PE" sz="1000" dirty="0" smtClean="0"/>
              <a:t>desechos.</a:t>
            </a:r>
            <a:endParaRPr lang="es-PE" sz="1000" dirty="0" smtClean="0"/>
          </a:p>
          <a:p>
            <a:pPr algn="just"/>
            <a:endParaRPr lang="es-PE" sz="1000" dirty="0" smtClean="0"/>
          </a:p>
          <a:p>
            <a:pPr algn="just"/>
            <a:r>
              <a:rPr lang="es-PE" sz="1000" b="1" dirty="0" smtClean="0"/>
              <a:t>C</a:t>
            </a:r>
            <a:r>
              <a:rPr lang="es-PE" sz="1000" b="1" dirty="0" smtClean="0"/>
              <a:t>ámara 2:</a:t>
            </a:r>
            <a:r>
              <a:rPr lang="es-PE" sz="1000" dirty="0" smtClean="0"/>
              <a:t> </a:t>
            </a:r>
          </a:p>
          <a:p>
            <a:pPr algn="just"/>
            <a:r>
              <a:rPr lang="es-PE" sz="1000" dirty="0" smtClean="0"/>
              <a:t>Esta </a:t>
            </a:r>
            <a:r>
              <a:rPr lang="es-PE" sz="1000" dirty="0" smtClean="0"/>
              <a:t>bombea la sangre con desechos </a:t>
            </a:r>
            <a:r>
              <a:rPr lang="es-PE" sz="1000" dirty="0" smtClean="0"/>
              <a:t>hacia los pulmones. </a:t>
            </a:r>
            <a:endParaRPr lang="es-PE" sz="1000" dirty="0" smtClean="0"/>
          </a:p>
          <a:p>
            <a:pPr algn="just"/>
            <a:endParaRPr lang="es-PE" sz="1000" dirty="0" smtClean="0"/>
          </a:p>
          <a:p>
            <a:pPr algn="just"/>
            <a:r>
              <a:rPr lang="es-PE" sz="1000" b="1" dirty="0" smtClean="0"/>
              <a:t>C</a:t>
            </a:r>
            <a:r>
              <a:rPr lang="es-PE" sz="1000" b="1" dirty="0" smtClean="0"/>
              <a:t>ámara 3:</a:t>
            </a:r>
            <a:r>
              <a:rPr lang="es-PE" sz="1000" dirty="0" smtClean="0"/>
              <a:t> </a:t>
            </a:r>
          </a:p>
          <a:p>
            <a:pPr algn="just"/>
            <a:r>
              <a:rPr lang="es-PE" sz="1000" dirty="0" smtClean="0"/>
              <a:t>Está </a:t>
            </a:r>
            <a:r>
              <a:rPr lang="es-PE" sz="1000" dirty="0" smtClean="0"/>
              <a:t>en el lado izquierdo , recibe </a:t>
            </a:r>
            <a:r>
              <a:rPr lang="es-PE" sz="1000" dirty="0" smtClean="0"/>
              <a:t>sangre </a:t>
            </a:r>
          </a:p>
          <a:p>
            <a:pPr algn="just"/>
            <a:r>
              <a:rPr lang="es-PE" sz="1000" dirty="0" smtClean="0"/>
              <a:t>rica </a:t>
            </a:r>
            <a:r>
              <a:rPr lang="es-PE" sz="1000" dirty="0" smtClean="0"/>
              <a:t>en </a:t>
            </a:r>
            <a:r>
              <a:rPr lang="es-PE" sz="1000" dirty="0" smtClean="0"/>
              <a:t>oxigeno </a:t>
            </a:r>
            <a:r>
              <a:rPr lang="es-PE" sz="1000" dirty="0" smtClean="0"/>
              <a:t>de los </a:t>
            </a:r>
            <a:r>
              <a:rPr lang="es-PE" sz="1000" dirty="0" smtClean="0"/>
              <a:t>pulmones.</a:t>
            </a:r>
            <a:endParaRPr lang="es-PE" sz="1000" dirty="0" smtClean="0"/>
          </a:p>
          <a:p>
            <a:pPr algn="just"/>
            <a:r>
              <a:rPr lang="es-PE" sz="1000" dirty="0" smtClean="0"/>
              <a:t> </a:t>
            </a:r>
          </a:p>
          <a:p>
            <a:pPr algn="just"/>
            <a:r>
              <a:rPr lang="es-PE" sz="1000" b="1" dirty="0"/>
              <a:t>C</a:t>
            </a:r>
            <a:r>
              <a:rPr lang="es-PE" sz="1000" b="1" dirty="0" smtClean="0"/>
              <a:t>ámara 4:</a:t>
            </a:r>
            <a:r>
              <a:rPr lang="es-PE" sz="1000" dirty="0" smtClean="0"/>
              <a:t> </a:t>
            </a:r>
          </a:p>
          <a:p>
            <a:pPr algn="just"/>
            <a:r>
              <a:rPr lang="es-PE" sz="1000" dirty="0" smtClean="0"/>
              <a:t>Bombea </a:t>
            </a:r>
            <a:r>
              <a:rPr lang="es-PE" sz="1000" dirty="0" smtClean="0"/>
              <a:t>la sangre rica en oxigeno a </a:t>
            </a:r>
            <a:r>
              <a:rPr lang="es-PE" sz="1000" dirty="0" smtClean="0"/>
              <a:t>todo el cuerpo. </a:t>
            </a:r>
            <a:endParaRPr lang="es-PE" sz="1000" dirty="0" smtClean="0"/>
          </a:p>
          <a:p>
            <a:endParaRPr lang="es-PE" dirty="0"/>
          </a:p>
        </p:txBody>
      </p:sp>
      <p:pic>
        <p:nvPicPr>
          <p:cNvPr id="6150" name="Picture 6" descr="Glosario del sistema circulatori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53" y="3033566"/>
            <a:ext cx="2747960" cy="16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n en Anatomí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57" y="3033566"/>
            <a:ext cx="3177483" cy="16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51213" y="4701565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/>
              <a:t>Imagen 2  ; Corazón latiendo  </a:t>
            </a:r>
          </a:p>
          <a:p>
            <a:r>
              <a:rPr lang="es-PE" sz="800" dirty="0" smtClean="0"/>
              <a:t>Recuperado </a:t>
            </a:r>
            <a:r>
              <a:rPr lang="es-PE" sz="800" dirty="0"/>
              <a:t>de : https://acortar.link/2VK3fF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30089" y="4670787"/>
            <a:ext cx="2183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/>
              <a:t>Imagen 3 : corazón en movimiento </a:t>
            </a:r>
          </a:p>
          <a:p>
            <a:r>
              <a:rPr lang="es-PE" sz="800" dirty="0"/>
              <a:t>Recuperado de : https://acortar.link/Pd8Zqd</a:t>
            </a:r>
          </a:p>
        </p:txBody>
      </p:sp>
      <p:sp>
        <p:nvSpPr>
          <p:cNvPr id="9" name="AutoShape 10" descr="blob:https://web.whatsapp.com/4e07828b-0dc1-49a4-8e32-9af18ee80a6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596"/>
            <a:ext cx="2244106" cy="125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532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>
                <a:latin typeface="Baskerville Old Face" panose="02020602080505020303" pitchFamily="18" charset="0"/>
              </a:rPr>
              <a:t>La pared muscular del corazón </a:t>
            </a:r>
            <a:endParaRPr lang="es-PE" sz="3200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Corte transversal de la pared cardí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12" y="965199"/>
            <a:ext cx="5322588" cy="37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0552" y="1919145"/>
            <a:ext cx="3466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PE" sz="1200" b="1" dirty="0" smtClean="0"/>
              <a:t>Epicardio :</a:t>
            </a:r>
            <a:r>
              <a:rPr lang="es-PE" sz="1200" dirty="0" smtClean="0"/>
              <a:t> Es la capa más externa y su </a:t>
            </a:r>
          </a:p>
          <a:p>
            <a:pPr algn="just"/>
            <a:r>
              <a:rPr lang="es-PE" sz="1200" dirty="0" smtClean="0"/>
              <a:t>función es cubrir el corazón </a:t>
            </a:r>
          </a:p>
          <a:p>
            <a:pPr algn="just"/>
            <a:endParaRPr lang="es-PE" sz="1200" dirty="0"/>
          </a:p>
          <a:p>
            <a:pPr algn="just"/>
            <a:r>
              <a:rPr lang="es-PE" sz="1200" b="1" dirty="0" smtClean="0"/>
              <a:t>Miocardio :</a:t>
            </a:r>
            <a:r>
              <a:rPr lang="es-PE" sz="1200" dirty="0" smtClean="0"/>
              <a:t> Es la capa media , es un potente</a:t>
            </a:r>
          </a:p>
          <a:p>
            <a:pPr algn="just"/>
            <a:r>
              <a:rPr lang="es-PE" sz="1200" dirty="0" smtClean="0"/>
              <a:t>tejido muscular , acciona la función de bomba</a:t>
            </a:r>
          </a:p>
          <a:p>
            <a:pPr algn="just"/>
            <a:r>
              <a:rPr lang="es-PE" sz="1200" dirty="0"/>
              <a:t>d</a:t>
            </a:r>
            <a:r>
              <a:rPr lang="es-PE" sz="1200" dirty="0" smtClean="0"/>
              <a:t>el corazón </a:t>
            </a:r>
          </a:p>
          <a:p>
            <a:pPr algn="just"/>
            <a:endParaRPr lang="es-PE" sz="1200" dirty="0"/>
          </a:p>
          <a:p>
            <a:pPr algn="just"/>
            <a:r>
              <a:rPr lang="es-PE" sz="1200" b="1" dirty="0" smtClean="0"/>
              <a:t>Endocardio :</a:t>
            </a:r>
            <a:r>
              <a:rPr lang="es-PE" sz="1200" dirty="0" smtClean="0"/>
              <a:t> Es la capa más interna tapiza las </a:t>
            </a:r>
          </a:p>
          <a:p>
            <a:pPr algn="just"/>
            <a:r>
              <a:rPr lang="es-PE" sz="1200" dirty="0"/>
              <a:t>e</a:t>
            </a:r>
            <a:r>
              <a:rPr lang="es-PE" sz="1200" dirty="0" smtClean="0"/>
              <a:t>structuras internas del corazón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21412" y="4756934"/>
            <a:ext cx="22300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/>
              <a:t>Imagen 4 : Pared cardíaca</a:t>
            </a:r>
          </a:p>
          <a:p>
            <a:r>
              <a:rPr lang="es-PE" sz="800" dirty="0" smtClean="0"/>
              <a:t>Recuperado de </a:t>
            </a:r>
            <a:r>
              <a:rPr lang="es-PE" sz="800" dirty="0"/>
              <a:t>: https://acortar.link/jBRFSD</a:t>
            </a:r>
            <a:r>
              <a:rPr lang="es-P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80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5945" y="49392"/>
            <a:ext cx="277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accent1">
                    <a:lumMod val="7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Vasos sanguíneos </a:t>
            </a:r>
            <a:endParaRPr lang="es-PE" sz="4000" b="1" dirty="0">
              <a:solidFill>
                <a:schemeClr val="accent1">
                  <a:lumMod val="75000"/>
                </a:schemeClr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46331"/>
            <a:ext cx="439211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PE" sz="1100" b="1" dirty="0" smtClean="0">
                <a:solidFill>
                  <a:schemeClr val="tx1"/>
                </a:solidFill>
              </a:rPr>
              <a:t>Arterias : Son vasos sanguíneos que transportan sangre oxigenada lejos del corazón. </a:t>
            </a:r>
          </a:p>
          <a:p>
            <a:pPr algn="just"/>
            <a:endParaRPr lang="es-PE" sz="1100" b="1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PE" sz="1100" b="1" dirty="0" smtClean="0">
                <a:solidFill>
                  <a:schemeClr val="tx1"/>
                </a:solidFill>
              </a:rPr>
              <a:t>Venas  : Vasos sanguíneos que transportan sangre oxigenada hacia el corazón. 	</a:t>
            </a:r>
          </a:p>
          <a:p>
            <a:pPr algn="just"/>
            <a:endParaRPr lang="es-PE" sz="1100" b="1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PE" sz="1100" b="1" dirty="0" smtClean="0">
                <a:solidFill>
                  <a:schemeClr val="tx1"/>
                </a:solidFill>
              </a:rPr>
              <a:t>Capilares : Son pequeños vasos sanguíneos que facilitan el intercambio de oxigeno y nutrientes </a:t>
            </a:r>
            <a:r>
              <a:rPr lang="es-PE" sz="1100" b="1" dirty="0" smtClean="0">
                <a:solidFill>
                  <a:schemeClr val="tx1"/>
                </a:solidFill>
              </a:rPr>
              <a:t>en </a:t>
            </a:r>
            <a:r>
              <a:rPr lang="es-PE" sz="1100" b="1" dirty="0" smtClean="0">
                <a:solidFill>
                  <a:schemeClr val="tx1"/>
                </a:solidFill>
              </a:rPr>
              <a:t>el sistema circulatorio.  </a:t>
            </a:r>
            <a:endParaRPr lang="es-PE" sz="11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75321" y="3303347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/>
              <a:t>Imagen 5 : Arterias , capilares y venas</a:t>
            </a:r>
          </a:p>
          <a:p>
            <a:r>
              <a:rPr lang="es-PE" sz="800" dirty="0"/>
              <a:t>Recuperado de : https://acortar.link/oFvSsF</a:t>
            </a:r>
          </a:p>
        </p:txBody>
      </p:sp>
      <p:pic>
        <p:nvPicPr>
          <p:cNvPr id="1026" name="Picture 2" descr="Vasos sanguíneos del cuerp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063" y="271506"/>
            <a:ext cx="3046046" cy="30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PARATOS PARA LA NUTRICIÓN (II): circulación y excreción Flashcards |  Quiz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3" y="2650300"/>
            <a:ext cx="4000391" cy="19832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5575" y="4633502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00" dirty="0" smtClean="0"/>
              <a:t>Imagen 6 : Arterias y venas </a:t>
            </a:r>
          </a:p>
          <a:p>
            <a:r>
              <a:rPr lang="es-PE" sz="900" dirty="0" smtClean="0"/>
              <a:t>Recuperado de </a:t>
            </a:r>
            <a:r>
              <a:rPr lang="es-PE" sz="900" dirty="0"/>
              <a:t>: https://acortar.link/t9QcVO</a:t>
            </a:r>
          </a:p>
        </p:txBody>
      </p:sp>
    </p:spTree>
    <p:extLst>
      <p:ext uri="{BB962C8B-B14F-4D97-AF65-F5344CB8AC3E}">
        <p14:creationId xmlns:p14="http://schemas.microsoft.com/office/powerpoint/2010/main" val="8428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4" descr="Aparato circulatorio - Descripción y funcionamient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AutoShape 18" descr="EL APARATO CIRCULATORIO | Blog de cla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AutoShape 20" descr="EL APARATO CIRCULATORIO | Blog de cla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CuadroTexto 14"/>
          <p:cNvSpPr txBox="1"/>
          <p:nvPr/>
        </p:nvSpPr>
        <p:spPr>
          <a:xfrm>
            <a:off x="155575" y="403596"/>
            <a:ext cx="487300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rgbClr val="FFFF00"/>
                </a:solidFill>
                <a:latin typeface="Amatic SC" panose="020B0604020202020204" charset="-79"/>
                <a:cs typeface="Amatic SC" panose="020B0604020202020204" charset="-79"/>
              </a:rPr>
              <a:t>Recorridos </a:t>
            </a:r>
            <a:r>
              <a:rPr lang="es-PE" sz="3600" dirty="0" smtClean="0">
                <a:solidFill>
                  <a:srgbClr val="FFFF00"/>
                </a:solidFill>
                <a:latin typeface="Amatic SC" panose="020B0604020202020204" charset="-79"/>
                <a:cs typeface="Amatic SC" panose="020B0604020202020204" charset="-79"/>
              </a:rPr>
              <a:t>del sistema circulatorio</a:t>
            </a:r>
            <a:endParaRPr lang="es-PE" sz="3600" dirty="0">
              <a:solidFill>
                <a:srgbClr val="FFFF00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7645" y="1345462"/>
            <a:ext cx="4618184" cy="17081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600" dirty="0" smtClean="0">
                <a:solidFill>
                  <a:schemeClr val="tx1"/>
                </a:solidFill>
              </a:rPr>
              <a:t>Existen 2 recorridos que parten del corazón</a:t>
            </a:r>
          </a:p>
          <a:p>
            <a:pPr algn="just"/>
            <a:endParaRPr lang="es-PE" sz="1200" dirty="0">
              <a:solidFill>
                <a:schemeClr val="tx1"/>
              </a:solidFill>
            </a:endParaRPr>
          </a:p>
          <a:p>
            <a:pPr algn="just"/>
            <a:r>
              <a:rPr lang="es-PE" sz="1100" b="1" dirty="0" smtClean="0">
                <a:solidFill>
                  <a:schemeClr val="tx1"/>
                </a:solidFill>
              </a:rPr>
              <a:t>La circulación </a:t>
            </a:r>
            <a:r>
              <a:rPr lang="es-PE" sz="1100" b="1" dirty="0" smtClean="0">
                <a:solidFill>
                  <a:schemeClr val="tx1"/>
                </a:solidFill>
              </a:rPr>
              <a:t>menor o pulmonar </a:t>
            </a:r>
            <a:r>
              <a:rPr lang="es-PE" sz="1100" b="1" dirty="0" smtClean="0">
                <a:solidFill>
                  <a:schemeClr val="tx1"/>
                </a:solidFill>
              </a:rPr>
              <a:t>: </a:t>
            </a:r>
            <a:endParaRPr lang="es-PE" sz="1100" b="1" dirty="0" smtClean="0">
              <a:solidFill>
                <a:schemeClr val="tx1"/>
              </a:solidFill>
            </a:endParaRPr>
          </a:p>
          <a:p>
            <a:pPr algn="just"/>
            <a:r>
              <a:rPr lang="es-PE" sz="1100" dirty="0" smtClean="0">
                <a:solidFill>
                  <a:schemeClr val="tx1"/>
                </a:solidFill>
              </a:rPr>
              <a:t>Es </a:t>
            </a:r>
            <a:r>
              <a:rPr lang="es-PE" sz="1100" dirty="0" smtClean="0">
                <a:solidFill>
                  <a:schemeClr val="tx1"/>
                </a:solidFill>
              </a:rPr>
              <a:t>un corto recorrido que va de los pulmones al </a:t>
            </a:r>
            <a:r>
              <a:rPr lang="es-PE" sz="1100" dirty="0" smtClean="0">
                <a:solidFill>
                  <a:schemeClr val="tx1"/>
                </a:solidFill>
              </a:rPr>
              <a:t>corazón, transporta </a:t>
            </a:r>
            <a:r>
              <a:rPr lang="es-PE" sz="1100" dirty="0" smtClean="0">
                <a:solidFill>
                  <a:schemeClr val="tx1"/>
                </a:solidFill>
              </a:rPr>
              <a:t>sangre desoxigenada a los pulmones para absorber oxigeno </a:t>
            </a:r>
          </a:p>
          <a:p>
            <a:pPr algn="just"/>
            <a:endParaRPr lang="es-PE" sz="1100" dirty="0" smtClean="0">
              <a:solidFill>
                <a:schemeClr val="tx1"/>
              </a:solidFill>
            </a:endParaRPr>
          </a:p>
          <a:p>
            <a:pPr algn="just"/>
            <a:r>
              <a:rPr lang="es-PE" sz="1100" b="1" dirty="0" smtClean="0">
                <a:solidFill>
                  <a:schemeClr val="tx1"/>
                </a:solidFill>
              </a:rPr>
              <a:t>La circulación </a:t>
            </a:r>
            <a:r>
              <a:rPr lang="es-PE" sz="1100" b="1" dirty="0" smtClean="0">
                <a:solidFill>
                  <a:schemeClr val="tx1"/>
                </a:solidFill>
              </a:rPr>
              <a:t>mayor o sistémica </a:t>
            </a:r>
            <a:r>
              <a:rPr lang="es-PE" sz="1100" b="1" dirty="0" smtClean="0">
                <a:solidFill>
                  <a:schemeClr val="tx1"/>
                </a:solidFill>
              </a:rPr>
              <a:t>: </a:t>
            </a:r>
            <a:endParaRPr lang="es-PE" sz="1100" b="1" dirty="0" smtClean="0">
              <a:solidFill>
                <a:schemeClr val="tx1"/>
              </a:solidFill>
            </a:endParaRPr>
          </a:p>
          <a:p>
            <a:pPr algn="just"/>
            <a:r>
              <a:rPr lang="es-PE" sz="1100" dirty="0" smtClean="0">
                <a:solidFill>
                  <a:schemeClr val="tx1"/>
                </a:solidFill>
              </a:rPr>
              <a:t>Transporta </a:t>
            </a:r>
            <a:r>
              <a:rPr lang="es-PE" sz="1100" dirty="0" smtClean="0">
                <a:solidFill>
                  <a:schemeClr val="tx1"/>
                </a:solidFill>
              </a:rPr>
              <a:t>la sangre desde el corazón al resto del cuerpo, envía </a:t>
            </a:r>
            <a:r>
              <a:rPr lang="es-PE" sz="1100" dirty="0" smtClean="0">
                <a:solidFill>
                  <a:schemeClr val="tx1"/>
                </a:solidFill>
              </a:rPr>
              <a:t>sangre oxigenada </a:t>
            </a:r>
            <a:r>
              <a:rPr lang="es-PE" sz="1100" dirty="0" smtClean="0">
                <a:solidFill>
                  <a:schemeClr val="tx1"/>
                </a:solidFill>
              </a:rPr>
              <a:t>a las células.</a:t>
            </a:r>
          </a:p>
        </p:txBody>
      </p:sp>
      <p:pic>
        <p:nvPicPr>
          <p:cNvPr id="2052" name="Picture 4" descr="Vasos de la circulación sistémica y la circulación pulmo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95" y="312737"/>
            <a:ext cx="3844206" cy="42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055783" y="4611383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00" dirty="0" smtClean="0"/>
              <a:t>Imagen 7 : vasos de la circulación sistemática y pulmonar</a:t>
            </a:r>
          </a:p>
          <a:p>
            <a:r>
              <a:rPr lang="es-PE" sz="900" dirty="0"/>
              <a:t>Recuperado de </a:t>
            </a:r>
            <a:r>
              <a:rPr lang="es-PE" sz="900" dirty="0" smtClean="0"/>
              <a:t>: https</a:t>
            </a:r>
            <a:r>
              <a:rPr lang="es-PE" sz="900" dirty="0"/>
              <a:t>://acortar.link/1de1dS</a:t>
            </a:r>
          </a:p>
        </p:txBody>
      </p:sp>
    </p:spTree>
    <p:extLst>
      <p:ext uri="{BB962C8B-B14F-4D97-AF65-F5344CB8AC3E}">
        <p14:creationId xmlns:p14="http://schemas.microsoft.com/office/powerpoint/2010/main" val="29972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643" y="936939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tx1"/>
                </a:solidFill>
              </a:rPr>
              <a:t>La Hipertensión</a:t>
            </a:r>
            <a:endParaRPr lang="es-PE" sz="28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1643" y="1645008"/>
            <a:ext cx="376464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enfermedad </a:t>
            </a:r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cardiovascular, </a:t>
            </a:r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ocurre por la elevación de la </a:t>
            </a:r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presión arterial. </a:t>
            </a:r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enfermedad más diagnosticada , del sistema </a:t>
            </a:r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circulatorio.</a:t>
            </a:r>
            <a:endParaRPr lang="es-PE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presión arterial alta es causada por el estrechamiento de las arterias .</a:t>
            </a:r>
          </a:p>
          <a:p>
            <a:pPr algn="just"/>
            <a:r>
              <a:rPr lang="es-P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consecuencia de esta enfermedad se ven afectados los órganos como el corazón y los riñones </a:t>
            </a:r>
          </a:p>
        </p:txBody>
      </p:sp>
      <p:sp>
        <p:nvSpPr>
          <p:cNvPr id="2" name="AutoShape 2" descr="Presión arterial alta (hipertensión) - Diagnóstico y tratamiento - Mayo 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596" y="582520"/>
            <a:ext cx="4635272" cy="390983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84424" y="4492354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 smtClean="0"/>
              <a:t>Imagen 8 : La hipertensión </a:t>
            </a:r>
          </a:p>
          <a:p>
            <a:r>
              <a:rPr lang="es-PE" sz="1000" dirty="0" smtClean="0"/>
              <a:t>Recuperado </a:t>
            </a:r>
            <a:r>
              <a:rPr lang="es-PE" sz="1000" dirty="0"/>
              <a:t>de </a:t>
            </a:r>
            <a:r>
              <a:rPr lang="es-PE" sz="1000" dirty="0" smtClean="0"/>
              <a:t>: https</a:t>
            </a:r>
            <a:r>
              <a:rPr lang="es-PE" sz="1000" dirty="0"/>
              <a:t>://acortar.link/Sf4z8C</a:t>
            </a:r>
          </a:p>
        </p:txBody>
      </p:sp>
      <p:pic>
        <p:nvPicPr>
          <p:cNvPr id="1028" name="Picture 4" descr="Profesor de fotografia, profesor, fotografía, dibujos animados, Reino libre 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3" y="3476462"/>
            <a:ext cx="1662273" cy="12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71599" y="210085"/>
            <a:ext cx="4949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>
                <a:solidFill>
                  <a:srgbClr val="FF0000"/>
                </a:solidFill>
              </a:rPr>
              <a:t>ENFERMEDADES DEL SISTEMA CIRCULATORIO</a:t>
            </a:r>
            <a:endParaRPr lang="es-P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1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Arritmias | Tratamiento, síntomas y diagnóstico en Cuídate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460375" y="80556"/>
            <a:ext cx="2459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dirty="0" smtClean="0">
                <a:solidFill>
                  <a:schemeClr val="tx1"/>
                </a:solidFill>
              </a:rPr>
              <a:t>Arritmias</a:t>
            </a:r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315" y="1474248"/>
            <a:ext cx="390434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200" dirty="0" smtClean="0">
                <a:solidFill>
                  <a:schemeClr val="tx1"/>
                </a:solidFill>
              </a:rPr>
              <a:t>Es la alteración del ritmo cardiaco provocadas por fallas de los latidos del corazón .</a:t>
            </a:r>
          </a:p>
          <a:p>
            <a:pPr algn="just"/>
            <a:r>
              <a:rPr lang="es-PE" sz="1200" dirty="0" smtClean="0">
                <a:solidFill>
                  <a:schemeClr val="tx1"/>
                </a:solidFill>
              </a:rPr>
              <a:t>Cuando las arritmias son graves pueden causar un paro cardiaco .</a:t>
            </a:r>
          </a:p>
          <a:p>
            <a:pPr algn="just"/>
            <a:r>
              <a:rPr lang="es-PE" sz="1200" dirty="0" smtClean="0">
                <a:solidFill>
                  <a:schemeClr val="tx1"/>
                </a:solidFill>
              </a:rPr>
              <a:t>Las causas de las arritmias pueden ser por fallas del corazón ,y por algunos medicamentos </a:t>
            </a:r>
            <a:r>
              <a:rPr lang="es-PE" sz="1200" dirty="0" smtClean="0">
                <a:solidFill>
                  <a:schemeClr val="tx1"/>
                </a:solidFill>
              </a:rPr>
              <a:t>como la </a:t>
            </a:r>
            <a:r>
              <a:rPr lang="es-PE" sz="1200" dirty="0" smtClean="0">
                <a:solidFill>
                  <a:schemeClr val="tx1"/>
                </a:solidFill>
              </a:rPr>
              <a:t>cafeína </a:t>
            </a:r>
          </a:p>
        </p:txBody>
      </p:sp>
      <p:pic>
        <p:nvPicPr>
          <p:cNvPr id="4098" name="Picture 2" descr="Desarrollan una tecnología que localiza las arritmias cardía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84" y="675824"/>
            <a:ext cx="4881874" cy="38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039684" y="4531391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 smtClean="0"/>
              <a:t>Imagen 9 : La arritmia </a:t>
            </a:r>
          </a:p>
          <a:p>
            <a:r>
              <a:rPr lang="es-PE" sz="1000" dirty="0"/>
              <a:t>Recuperado de : https://acortar.link/HpT2p8 </a:t>
            </a:r>
          </a:p>
        </p:txBody>
      </p:sp>
    </p:spTree>
    <p:extLst>
      <p:ext uri="{BB962C8B-B14F-4D97-AF65-F5344CB8AC3E}">
        <p14:creationId xmlns:p14="http://schemas.microsoft.com/office/powerpoint/2010/main" val="26275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1" cy="51435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7564" y="3454364"/>
            <a:ext cx="8688867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 </a:t>
            </a:r>
            <a:r>
              <a:rPr lang="es-MX" b="1" dirty="0"/>
              <a:t>sistema circulatorio</a:t>
            </a:r>
            <a:r>
              <a:rPr lang="es-MX" dirty="0"/>
              <a:t> se encarga de bombear, transportar y distribuir la sangre por todo el cuerpo</a:t>
            </a:r>
            <a:r>
              <a:rPr lang="es-MX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 </a:t>
            </a:r>
            <a:r>
              <a:rPr lang="es-MX" b="1" dirty="0"/>
              <a:t>corazón</a:t>
            </a:r>
            <a:r>
              <a:rPr lang="es-MX" dirty="0"/>
              <a:t> es una bomba muscular y se considera el centro del sistema circulatorio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Las </a:t>
            </a:r>
            <a:r>
              <a:rPr lang="es-MX" b="1" dirty="0"/>
              <a:t>arterias</a:t>
            </a:r>
            <a:r>
              <a:rPr lang="es-MX" dirty="0"/>
              <a:t> transportan sangre oxigenada </a:t>
            </a:r>
            <a:r>
              <a:rPr lang="es-MX" dirty="0" smtClean="0"/>
              <a:t>con </a:t>
            </a:r>
            <a:r>
              <a:rPr lang="es-MX" dirty="0"/>
              <a:t>nutrientes desde el corazón hasta los </a:t>
            </a:r>
            <a:r>
              <a:rPr lang="es-MX" dirty="0" smtClean="0"/>
              <a:t>tejidos.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Las</a:t>
            </a:r>
            <a:r>
              <a:rPr lang="es-MX" dirty="0"/>
              <a:t> </a:t>
            </a:r>
            <a:r>
              <a:rPr lang="es-MX" b="1" dirty="0"/>
              <a:t>venas</a:t>
            </a:r>
            <a:r>
              <a:rPr lang="es-MX" dirty="0"/>
              <a:t> llevan sangre poco oxigenada en dirección del </a:t>
            </a:r>
            <a:r>
              <a:rPr lang="es-MX" dirty="0" smtClean="0"/>
              <a:t>corazón.</a:t>
            </a:r>
            <a:endParaRPr lang="es-P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El </a:t>
            </a:r>
            <a:r>
              <a:rPr lang="es-MX" dirty="0"/>
              <a:t>sistema circulatorio se divide en un </a:t>
            </a:r>
            <a:r>
              <a:rPr lang="es-MX" b="1" dirty="0"/>
              <a:t>circuito mayor</a:t>
            </a:r>
            <a:r>
              <a:rPr lang="es-MX" dirty="0"/>
              <a:t> o </a:t>
            </a:r>
            <a:r>
              <a:rPr lang="es-MX" b="1" dirty="0"/>
              <a:t>sistémico</a:t>
            </a:r>
            <a:r>
              <a:rPr lang="es-MX" dirty="0"/>
              <a:t> y otro </a:t>
            </a:r>
            <a:r>
              <a:rPr lang="es-MX" b="1" dirty="0"/>
              <a:t>menor</a:t>
            </a:r>
            <a:r>
              <a:rPr lang="es-MX" dirty="0"/>
              <a:t> o </a:t>
            </a:r>
            <a:r>
              <a:rPr lang="es-MX" b="1" dirty="0"/>
              <a:t>pulmonar</a:t>
            </a:r>
            <a:endParaRPr lang="es-P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3723" y="90435"/>
            <a:ext cx="3496826" cy="793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Conclusiones</a:t>
            </a:r>
            <a:endParaRPr lang="es-PE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44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577</Words>
  <Application>Microsoft Office PowerPoint</Application>
  <PresentationFormat>Presentación en pantalla (16:9)</PresentationFormat>
  <Paragraphs>98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Trebuchet MS</vt:lpstr>
      <vt:lpstr>Bell MT</vt:lpstr>
      <vt:lpstr>Wingdings</vt:lpstr>
      <vt:lpstr>Baskerville Old Face</vt:lpstr>
      <vt:lpstr>Source Code Pro</vt:lpstr>
      <vt:lpstr>Amatic SC</vt:lpstr>
      <vt:lpstr>Wingdings 3</vt:lpstr>
      <vt:lpstr>Arial</vt:lpstr>
      <vt:lpstr>Faceta</vt:lpstr>
      <vt:lpstr>Presentación de PowerPoint</vt:lpstr>
      <vt:lpstr>Introducción y Objetivos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¿ De qué manera se organiza nuestro cuerpo? Lección 6: El cuerpo humano y su organización Tema:sistema circulatorio</dc:title>
  <dc:creator>Familia Edquén Díaz</dc:creator>
  <cp:lastModifiedBy>User</cp:lastModifiedBy>
  <cp:revision>39</cp:revision>
  <dcterms:modified xsi:type="dcterms:W3CDTF">2022-11-28T04:21:34Z</dcterms:modified>
</cp:coreProperties>
</file>