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9" r:id="rId6"/>
    <p:sldId id="280" r:id="rId7"/>
    <p:sldId id="259" r:id="rId8"/>
    <p:sldId id="261" r:id="rId9"/>
    <p:sldId id="260" r:id="rId10"/>
    <p:sldId id="281" r:id="rId11"/>
    <p:sldId id="263" r:id="rId12"/>
    <p:sldId id="282" r:id="rId13"/>
    <p:sldId id="283" r:id="rId14"/>
    <p:sldId id="284" r:id="rId15"/>
    <p:sldId id="285" r:id="rId16"/>
    <p:sldId id="287" r:id="rId17"/>
    <p:sldId id="288" r:id="rId18"/>
    <p:sldId id="265" r:id="rId19"/>
    <p:sldId id="266" r:id="rId20"/>
    <p:sldId id="277" r:id="rId2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 userDrawn="1">
          <p15:clr>
            <a:srgbClr val="A4A3A4"/>
          </p15:clr>
        </p15:guide>
        <p15:guide id="2" pos="7080" userDrawn="1">
          <p15:clr>
            <a:srgbClr val="A4A3A4"/>
          </p15:clr>
        </p15:guide>
        <p15:guide id="3" pos="5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86432" autoAdjust="0"/>
  </p:normalViewPr>
  <p:slideViewPr>
    <p:cSldViewPr snapToGrid="0">
      <p:cViewPr varScale="1">
        <p:scale>
          <a:sx n="58" d="100"/>
          <a:sy n="58" d="100"/>
        </p:scale>
        <p:origin x="366" y="90"/>
      </p:cViewPr>
      <p:guideLst>
        <p:guide orient="horz" pos="1848"/>
        <p:guide pos="7080"/>
        <p:guide pos="5112"/>
      </p:guideLst>
    </p:cSldViewPr>
  </p:slideViewPr>
  <p:outlineViewPr>
    <p:cViewPr>
      <p:scale>
        <a:sx n="33" d="100"/>
        <a:sy n="33" d="100"/>
      </p:scale>
      <p:origin x="0" y="-481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80AE3C0-C0E9-40F8-963A-C710B0868C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B19749-4C26-46F6-A13E-4F2E91EC14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A3A0DEB-6256-4E6A-B451-08B2E1283086}" type="datetime1">
              <a:rPr lang="es-ES" smtClean="0"/>
              <a:t>19/05/2022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26E5B-3572-4EEA-91A0-FE0838ED61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1D8116-DB0F-4C4A-85AD-5331C0D78B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4DB74FA-BCF5-412C-B474-5CA730E53DF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5645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0CF53-2349-4858-BDF2-63B584919167}" type="datetime1">
              <a:rPr lang="es-ES" smtClean="0"/>
              <a:pPr/>
              <a:t>19/05/2022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ADF348-2A86-4531-BD4E-BD8C0BBDAD4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78876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5ADF348-2A86-4531-BD4E-BD8C0BBDAD4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74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ADF348-2A86-4531-BD4E-BD8C0BBDAD47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0812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D51245-A7A5-4517-A4C5-F741FAE668F7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4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ADF348-2A86-4531-BD4E-BD8C0BBDAD4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350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D51245-A7A5-4517-A4C5-F741FAE668F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113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ADF348-2A86-4531-BD4E-BD8C0BBDAD4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7726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ADF348-2A86-4531-BD4E-BD8C0BBDAD47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1532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ADF348-2A86-4531-BD4E-BD8C0BBDAD47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0291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D51245-A7A5-4517-A4C5-F741FAE668F7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0543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ADF348-2A86-4531-BD4E-BD8C0BBDAD47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4038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ADF348-2A86-4531-BD4E-BD8C0BBDAD47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225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1947BE1-D586-49AE-B2E6-EE426AA23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53291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4C316E-D918-422D-AC5F-D93C59AB6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8" y="627016"/>
            <a:ext cx="6389027" cy="5601790"/>
          </a:xfrm>
        </p:spPr>
        <p:txBody>
          <a:bodyPr rtlCol="0">
            <a:noAutofit/>
          </a:bodyPr>
          <a:lstStyle>
            <a:lvl1pPr algn="r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8000" baseline="0"/>
            </a:lvl1pPr>
          </a:lstStyle>
          <a:p>
            <a:pPr rtl="0"/>
            <a:r>
              <a:rPr lang="es-ES" noProof="0"/>
              <a:t>Haga clic para modificar los estilos de texto maestro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B4012DC-9879-489B-B525-C474C5DD29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29797" y="627016"/>
            <a:ext cx="3199034" cy="5590903"/>
          </a:xfrm>
        </p:spPr>
        <p:txBody>
          <a:bodyPr rtlCol="0" anchor="ctr">
            <a:normAutofit/>
          </a:bodyPr>
          <a:lstStyle>
            <a:lvl1pPr>
              <a:defRPr lang="en-US" sz="2600" kern="1200" spc="50" baseline="0" dirty="0" smtClean="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1405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D984A150-581C-4608-9034-48767311A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DF7571-A130-4054-9513-4BDAC9AE5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830" y="635000"/>
            <a:ext cx="5171770" cy="2039374"/>
          </a:xfrm>
        </p:spPr>
        <p:txBody>
          <a:bodyPr rtlCol="0" anchor="b">
            <a:noAutofit/>
          </a:bodyPr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6600" baseline="0"/>
            </a:lvl1pPr>
          </a:lstStyle>
          <a:p>
            <a:pPr rtl="0"/>
            <a:r>
              <a:rPr lang="es-ES" noProof="0"/>
              <a:t>Haga clic para editar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CA27FA5-F6EE-4784-AC43-76381FC2CD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1998" y="2911475"/>
            <a:ext cx="4500563" cy="3311525"/>
          </a:xfrm>
        </p:spPr>
        <p:txBody>
          <a:bodyPr rtlCol="0">
            <a:normAutofit/>
          </a:bodyPr>
          <a:lstStyle>
            <a:lvl1pPr>
              <a:defRPr lang="en-US" sz="2200" kern="1200" spc="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Ejemplo de Texto de pie de página</a:t>
            </a:r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7094F8F4-63E4-4A00-8F98-09219DA987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2113" y="639763"/>
            <a:ext cx="2198687" cy="2546350"/>
          </a:xfrm>
        </p:spPr>
        <p:txBody>
          <a:bodyPr rtlCol="0"/>
          <a:lstStyle/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B34D9F00-72E9-433A-9427-8DA07653B2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37675" y="638175"/>
            <a:ext cx="2198688" cy="2546350"/>
          </a:xfrm>
        </p:spPr>
        <p:txBody>
          <a:bodyPr rtlCol="0"/>
          <a:lstStyle/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1AD0C148-B6DB-4D32-B139-403A6AEC3D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2113" y="3668713"/>
            <a:ext cx="2198687" cy="2554287"/>
          </a:xfrm>
        </p:spPr>
        <p:txBody>
          <a:bodyPr rtlCol="0"/>
          <a:lstStyle/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D9D424B8-9E08-469D-88C8-019306CA38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37675" y="3668713"/>
            <a:ext cx="2198688" cy="2546350"/>
          </a:xfrm>
        </p:spPr>
        <p:txBody>
          <a:bodyPr rtlCol="0"/>
          <a:lstStyle/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20XX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5492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9D15A25-1111-478B-8F77-D992652C7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90108" y="1225106"/>
            <a:ext cx="8201891" cy="39518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66A3D1-C594-4520-A142-F0D3F59C5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193" y="3036762"/>
            <a:ext cx="7136064" cy="1700784"/>
          </a:xfrm>
        </p:spPr>
        <p:txBody>
          <a:bodyPr rtlCol="0"/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baseline="0"/>
            </a:lvl1pPr>
          </a:lstStyle>
          <a:p>
            <a:pPr rtl="0"/>
            <a:r>
              <a:rPr lang="es-ES" noProof="0"/>
              <a:t>Haga clic para editar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42FBE291-E88A-44C5-884C-183EE7F67E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804" y="1225484"/>
            <a:ext cx="4059934" cy="3951807"/>
          </a:xfrm>
        </p:spPr>
        <p:txBody>
          <a:bodyPr rtlCol="0"/>
          <a:lstStyle/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1FF791A-8D73-49AD-8569-7F4FE14648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47779" y="5355583"/>
            <a:ext cx="2270162" cy="577153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>
                <a:cs typeface="Calibri"/>
              </a:rPr>
              <a:t>Haga clic para editar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16F6145-A1AE-4CDA-AE26-E8FDEFAAB39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984437" y="5355583"/>
            <a:ext cx="2270162" cy="577153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>
                <a:cs typeface="Calibri"/>
              </a:rPr>
              <a:t>Haga clic para editar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3FDD02FA-6843-4E54-ACDC-AFEAFB4EFAA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421095" y="5355583"/>
            <a:ext cx="2270162" cy="577153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>
                <a:cs typeface="Calibri"/>
              </a:rPr>
              <a:t>Haga clic para editar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B99AED-D702-41BF-B21E-9BFB0630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405051" cy="365125"/>
          </a:xfrm>
        </p:spPr>
        <p:txBody>
          <a:bodyPr rtlCol="0"/>
          <a:lstStyle/>
          <a:p>
            <a:pPr rtl="0"/>
            <a:r>
              <a:rPr lang="es-ES" noProof="0" dirty="0"/>
              <a:t>Texto de ejemplo para el pie de página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674C4BB-67B0-4BF7-A7D4-4222652E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 dirty="0"/>
              <a:t>20XX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52C385-1FC3-453C-952E-8DDB1B05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824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9D15A25-1111-478B-8F77-D992652C7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64985"/>
            <a:ext cx="5297764" cy="39521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93472D-332A-4010-9FEA-8E1E9AE7E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213" y="336958"/>
            <a:ext cx="10616187" cy="1700784"/>
          </a:xfrm>
        </p:spPr>
        <p:txBody>
          <a:bodyPr rtlCol="0"/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texto maestro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1FF791A-8D73-49AD-8569-7F4FE14648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0120" y="2587752"/>
            <a:ext cx="3694176" cy="3258102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>
                <a:cs typeface="Calibri"/>
              </a:rPr>
              <a:t>Haga clic para modificar los estilos de texto maestro.</a:t>
            </a:r>
          </a:p>
          <a:p>
            <a:pPr rtl="0"/>
            <a:endParaRPr lang="es-ES" noProof="0">
              <a:cs typeface="Calibri"/>
            </a:endParaRPr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69D1BED5-2D39-40ED-92F5-CF06BE8A75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7764" y="2265363"/>
            <a:ext cx="3479524" cy="3951287"/>
          </a:xfrm>
        </p:spPr>
        <p:txBody>
          <a:bodyPr rtlCol="0"/>
          <a:lstStyle/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42FBE291-E88A-44C5-884C-183EE7F67E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77288" y="2265363"/>
            <a:ext cx="3414712" cy="3951287"/>
          </a:xfrm>
        </p:spPr>
        <p:txBody>
          <a:bodyPr rtlCol="0"/>
          <a:lstStyle/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B99AED-D702-41BF-B21E-9BFB0630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1" y="6356350"/>
            <a:ext cx="3353262" cy="365125"/>
          </a:xfrm>
        </p:spPr>
        <p:txBody>
          <a:bodyPr rtlCol="0"/>
          <a:lstStyle/>
          <a:p>
            <a:pPr rtl="0"/>
            <a:r>
              <a:rPr lang="es-ES" noProof="0" dirty="0"/>
              <a:t>Texto de ejemplo para el pie de página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674C4BB-67B0-4BF7-A7D4-4222652E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 dirty="0"/>
              <a:t>20XX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52C385-1FC3-453C-952E-8DDB1B05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3590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D984A150-581C-4608-9034-48767311A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E19D4B2-6593-465B-9A8E-03DFC9434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438" y="317499"/>
            <a:ext cx="4500737" cy="2095501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es-ES" sz="5400" noProof="0"/>
              <a:t>Haga clic para modificar los estilos de texto maestro.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309CC8E-0532-4674-9535-1514DA3C14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0438" y="2587625"/>
            <a:ext cx="4500737" cy="35941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sz="2000" noProof="0">
                <a:solidFill>
                  <a:schemeClr val="bg1"/>
                </a:solidFill>
                <a:cs typeface="Calibri"/>
              </a:rPr>
              <a:t>Haga clic para modificar los estilos de texto maestro.</a:t>
            </a:r>
          </a:p>
        </p:txBody>
      </p:sp>
      <p:sp>
        <p:nvSpPr>
          <p:cNvPr id="15" name="Marcador de pie de página 8">
            <a:extLst>
              <a:ext uri="{FF2B5EF4-FFF2-40B4-BE49-F238E27FC236}">
                <a16:creationId xmlns:a16="http://schemas.microsoft.com/office/drawing/2014/main" id="{A468A676-C4AD-4F50-936D-1C858E8136CE}"/>
              </a:ext>
            </a:extLst>
          </p:cNvPr>
          <p:cNvSpPr txBox="1">
            <a:spLocks/>
          </p:cNvSpPr>
          <p:nvPr userDrawn="1"/>
        </p:nvSpPr>
        <p:spPr>
          <a:xfrm>
            <a:off x="960438" y="6356350"/>
            <a:ext cx="4981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noProof="0" dirty="0">
                <a:solidFill>
                  <a:schemeClr val="bg1"/>
                </a:solidFill>
              </a:rPr>
              <a:t>Ejemplo de Texto de pie de página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3537098-0CB9-40F0-99EE-35DF79067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4474" y="0"/>
            <a:ext cx="3046351" cy="3428363"/>
          </a:xfrm>
        </p:spPr>
        <p:txBody>
          <a:bodyPr rtlCol="0"/>
          <a:lstStyle/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6B54A389-080E-45CE-8275-215B7C9B58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8763" y="0"/>
            <a:ext cx="3048000" cy="3429000"/>
          </a:xfrm>
        </p:spPr>
        <p:txBody>
          <a:bodyPr rtlCol="0"/>
          <a:lstStyle/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F5006F58-5D95-4392-9D32-BE333EA549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2350" y="3429000"/>
            <a:ext cx="6076950" cy="3429000"/>
          </a:xfrm>
        </p:spPr>
        <p:txBody>
          <a:bodyPr rtlCol="0"/>
          <a:lstStyle/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20XX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173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B81E0804-8E9E-4C6E-B18D-44FE715B2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rtlCol="0" anchor="b">
            <a:normAutofit/>
          </a:bodyPr>
          <a:lstStyle>
            <a:lvl1pPr>
              <a:defRPr sz="72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 rtlCol="0"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7384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236976" cy="365125"/>
          </a:xfrm>
        </p:spPr>
        <p:txBody>
          <a:bodyPr rtlCol="0"/>
          <a:lstStyle/>
          <a:p>
            <a:pPr rtl="0"/>
            <a:r>
              <a:rPr lang="es-ES" noProof="0" dirty="0"/>
              <a:t>Ejemplo de Texto de pie de página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 dirty="0"/>
              <a:t>20XX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7CE633F-9882-4A5C-83A2-1109D0C7326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8828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D984A150-581C-4608-9034-48767311A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57345" y="0"/>
            <a:ext cx="753465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E19D4B2-6593-465B-9A8E-03DFC9434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771" y="1004205"/>
            <a:ext cx="6096000" cy="3725183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es-ES" sz="5400" noProof="0"/>
              <a:t>Haga clic para modificar los estilos de texto maestro.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3537098-0CB9-40F0-99EE-35DF79067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7345" cy="6858000"/>
          </a:xfrm>
        </p:spPr>
        <p:txBody>
          <a:bodyPr rtlCol="0"/>
          <a:lstStyle/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15" name="Marcador de pie de página 8">
            <a:extLst>
              <a:ext uri="{FF2B5EF4-FFF2-40B4-BE49-F238E27FC236}">
                <a16:creationId xmlns:a16="http://schemas.microsoft.com/office/drawing/2014/main" id="{A468A676-C4AD-4F50-936D-1C858E8136CE}"/>
              </a:ext>
            </a:extLst>
          </p:cNvPr>
          <p:cNvSpPr txBox="1">
            <a:spLocks/>
          </p:cNvSpPr>
          <p:nvPr userDrawn="1"/>
        </p:nvSpPr>
        <p:spPr>
          <a:xfrm>
            <a:off x="960438" y="6356350"/>
            <a:ext cx="4981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noProof="0" dirty="0">
                <a:solidFill>
                  <a:schemeClr val="bg1"/>
                </a:solidFill>
              </a:rPr>
              <a:t>Muestra de texto de pie de página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309CC8E-0532-4674-9535-1514DA3C14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5771" y="4865914"/>
            <a:ext cx="6096000" cy="532038"/>
          </a:xfrm>
        </p:spPr>
        <p:txBody>
          <a:bodyPr rtlCol="0"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sz="2000" noProof="0">
                <a:solidFill>
                  <a:schemeClr val="bg1"/>
                </a:solidFill>
                <a:cs typeface="Calibri"/>
              </a:rPr>
              <a:t>Haga clic para modificar los estilos de texto maestro.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20XX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634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91DF4D9E-FD4F-4244-ACD6-44EC4C0494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6800" y="3048000"/>
            <a:ext cx="1790700" cy="1790700"/>
          </a:xfrm>
        </p:spPr>
        <p:txBody>
          <a:bodyPr rtlCol="0"/>
          <a:lstStyle/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24" name="Marcador de posición de imagen 22">
            <a:extLst>
              <a:ext uri="{FF2B5EF4-FFF2-40B4-BE49-F238E27FC236}">
                <a16:creationId xmlns:a16="http://schemas.microsoft.com/office/drawing/2014/main" id="{44F5B526-8975-4F7C-B558-830FCEE068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1762" y="3048000"/>
            <a:ext cx="1790700" cy="1790700"/>
          </a:xfrm>
        </p:spPr>
        <p:txBody>
          <a:bodyPr rtlCol="0"/>
          <a:lstStyle/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25" name="Marcador de posición de imagen 22">
            <a:extLst>
              <a:ext uri="{FF2B5EF4-FFF2-40B4-BE49-F238E27FC236}">
                <a16:creationId xmlns:a16="http://schemas.microsoft.com/office/drawing/2014/main" id="{ED20DBB5-D24E-40D6-AFFB-428692A51A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76021" y="3048000"/>
            <a:ext cx="1790700" cy="1790700"/>
          </a:xfrm>
        </p:spPr>
        <p:txBody>
          <a:bodyPr rtlCol="0"/>
          <a:lstStyle/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26" name="Marcador de posición de imagen 22">
            <a:extLst>
              <a:ext uri="{FF2B5EF4-FFF2-40B4-BE49-F238E27FC236}">
                <a16:creationId xmlns:a16="http://schemas.microsoft.com/office/drawing/2014/main" id="{F6F7262C-3E29-4219-AF83-B7A71B97A1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34500" y="3048000"/>
            <a:ext cx="1790700" cy="1790700"/>
          </a:xfrm>
        </p:spPr>
        <p:txBody>
          <a:bodyPr rtlCol="0"/>
          <a:lstStyle/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id="{53861F78-BD42-4F29-8487-1641CFD039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6800" y="5124103"/>
            <a:ext cx="1790700" cy="350292"/>
          </a:xfrm>
        </p:spPr>
        <p:txBody>
          <a:bodyPr rtlCol="0">
            <a:normAutofit/>
          </a:bodyPr>
          <a:lstStyle>
            <a:lvl1pPr algn="ctr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9" name="Marcador de texto 27">
            <a:extLst>
              <a:ext uri="{FF2B5EF4-FFF2-40B4-BE49-F238E27FC236}">
                <a16:creationId xmlns:a16="http://schemas.microsoft.com/office/drawing/2014/main" id="{FFAB1F8B-1CEE-4068-86DE-561A12A041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6800" y="5458421"/>
            <a:ext cx="1790700" cy="350292"/>
          </a:xfrm>
        </p:spPr>
        <p:txBody>
          <a:bodyPr rtlCol="0">
            <a:noAutofit/>
          </a:bodyPr>
          <a:lstStyle>
            <a:lvl1pPr algn="ctr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30" name="Marcador de texto 27">
            <a:extLst>
              <a:ext uri="{FF2B5EF4-FFF2-40B4-BE49-F238E27FC236}">
                <a16:creationId xmlns:a16="http://schemas.microsoft.com/office/drawing/2014/main" id="{D5AE44CD-B78E-4EE2-B0F2-E0D436C2BA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21762" y="5124103"/>
            <a:ext cx="1790700" cy="350292"/>
          </a:xfrm>
        </p:spPr>
        <p:txBody>
          <a:bodyPr rtlCol="0">
            <a:normAutofit/>
          </a:bodyPr>
          <a:lstStyle>
            <a:lvl1pPr algn="ctr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31" name="Marcador de texto 27">
            <a:extLst>
              <a:ext uri="{FF2B5EF4-FFF2-40B4-BE49-F238E27FC236}">
                <a16:creationId xmlns:a16="http://schemas.microsoft.com/office/drawing/2014/main" id="{3C4FE2DB-091F-4F7A-B6B6-9A6F22AC0B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1762" y="5458421"/>
            <a:ext cx="1790700" cy="350292"/>
          </a:xfrm>
        </p:spPr>
        <p:txBody>
          <a:bodyPr rtlCol="0">
            <a:noAutofit/>
          </a:bodyPr>
          <a:lstStyle>
            <a:lvl1pPr algn="ctr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32" name="Marcador de texto 27">
            <a:extLst>
              <a:ext uri="{FF2B5EF4-FFF2-40B4-BE49-F238E27FC236}">
                <a16:creationId xmlns:a16="http://schemas.microsoft.com/office/drawing/2014/main" id="{3A3F9D5D-A5CF-482B-A14C-E5BFADB76F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76021" y="5124103"/>
            <a:ext cx="1790700" cy="350292"/>
          </a:xfrm>
        </p:spPr>
        <p:txBody>
          <a:bodyPr rtlCol="0">
            <a:normAutofit/>
          </a:bodyPr>
          <a:lstStyle>
            <a:lvl1pPr algn="ctr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33" name="Marcador de texto 27">
            <a:extLst>
              <a:ext uri="{FF2B5EF4-FFF2-40B4-BE49-F238E27FC236}">
                <a16:creationId xmlns:a16="http://schemas.microsoft.com/office/drawing/2014/main" id="{A4F265B4-1FBB-4396-A938-862D45713A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76021" y="5458421"/>
            <a:ext cx="1790700" cy="350292"/>
          </a:xfrm>
        </p:spPr>
        <p:txBody>
          <a:bodyPr rtlCol="0">
            <a:noAutofit/>
          </a:bodyPr>
          <a:lstStyle>
            <a:lvl1pPr algn="ctr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34" name="Marcador de texto 27">
            <a:extLst>
              <a:ext uri="{FF2B5EF4-FFF2-40B4-BE49-F238E27FC236}">
                <a16:creationId xmlns:a16="http://schemas.microsoft.com/office/drawing/2014/main" id="{AC1BA7DC-98B0-4261-8F1E-8101FB5D48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34500" y="5124103"/>
            <a:ext cx="1790700" cy="350292"/>
          </a:xfrm>
        </p:spPr>
        <p:txBody>
          <a:bodyPr rtlCol="0">
            <a:normAutofit/>
          </a:bodyPr>
          <a:lstStyle>
            <a:lvl1pPr algn="ctr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35" name="Marcador de texto 27">
            <a:extLst>
              <a:ext uri="{FF2B5EF4-FFF2-40B4-BE49-F238E27FC236}">
                <a16:creationId xmlns:a16="http://schemas.microsoft.com/office/drawing/2014/main" id="{2E4EF69E-34E2-46FF-A0FA-3F136396D3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34500" y="5458421"/>
            <a:ext cx="1790700" cy="350292"/>
          </a:xfrm>
        </p:spPr>
        <p:txBody>
          <a:bodyPr rtlCol="0">
            <a:noAutofit/>
          </a:bodyPr>
          <a:lstStyle>
            <a:lvl1pPr algn="ctr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417916" cy="365125"/>
          </a:xfrm>
        </p:spPr>
        <p:txBody>
          <a:bodyPr rtlCol="0"/>
          <a:lstStyle/>
          <a:p>
            <a:pPr rtl="0"/>
            <a:r>
              <a:rPr lang="es-ES" noProof="0" dirty="0"/>
              <a:t>Ejemplo de Texto de pie de página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 dirty="0"/>
              <a:t>20XX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6468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rtlCol="0"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rtlCol="0"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593407" cy="365125"/>
          </a:xfrm>
        </p:spPr>
        <p:txBody>
          <a:bodyPr rtlCol="0"/>
          <a:lstStyle/>
          <a:p>
            <a:pPr rtl="0"/>
            <a:r>
              <a:rPr lang="es-ES" noProof="0" dirty="0"/>
              <a:t>Muestra de texto de pie de página</a:t>
            </a:r>
          </a:p>
        </p:txBody>
      </p:sp>
      <p:sp>
        <p:nvSpPr>
          <p:cNvPr id="10" name="Marcador de fecha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 dirty="0"/>
              <a:t>20XX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2302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60121" y="2587752"/>
            <a:ext cx="3236976" cy="892048"/>
          </a:xfrm>
        </p:spPr>
        <p:txBody>
          <a:bodyPr rtlCol="0"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 el texto maestro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3236976" cy="2586806"/>
          </a:xfrm>
        </p:spPr>
        <p:txBody>
          <a:bodyPr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700"/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77512" y="2587752"/>
            <a:ext cx="3236976" cy="892048"/>
          </a:xfrm>
        </p:spPr>
        <p:txBody>
          <a:bodyPr rtlCol="0"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 el texto maestro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77512" y="3594538"/>
            <a:ext cx="3236976" cy="2586806"/>
          </a:xfrm>
        </p:spPr>
        <p:txBody>
          <a:bodyPr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700"/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9054C03E-8FD4-4345-A971-0A2CCF5C4A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4903" y="2587752"/>
            <a:ext cx="3236976" cy="892048"/>
          </a:xfrm>
        </p:spPr>
        <p:txBody>
          <a:bodyPr rtlCol="0"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 el texto maestro</a:t>
            </a:r>
          </a:p>
        </p:txBody>
      </p:sp>
      <p:sp>
        <p:nvSpPr>
          <p:cNvPr id="15" name="Marcador de contenido 5">
            <a:extLst>
              <a:ext uri="{FF2B5EF4-FFF2-40B4-BE49-F238E27FC236}">
                <a16:creationId xmlns:a16="http://schemas.microsoft.com/office/drawing/2014/main" id="{56D09A0C-509F-447E-AFB1-5531727D7D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4903" y="3594538"/>
            <a:ext cx="3236976" cy="2586806"/>
          </a:xfrm>
        </p:spPr>
        <p:txBody>
          <a:bodyPr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700"/>
            </a:lvl1pPr>
            <a:lvl2pPr>
              <a:defRPr sz="1800"/>
            </a:lvl2pPr>
            <a:lvl3pPr marL="560070" indent="-285750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1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0"/>
            <a:ext cx="3417916" cy="365125"/>
          </a:xfrm>
        </p:spPr>
        <p:txBody>
          <a:bodyPr rtlCol="0"/>
          <a:lstStyle/>
          <a:p>
            <a:pPr rtl="0"/>
            <a:r>
              <a:rPr lang="es-ES" noProof="0" dirty="0"/>
              <a:t>Muestra de texto de pie de página</a:t>
            </a:r>
          </a:p>
        </p:txBody>
      </p:sp>
      <p:sp>
        <p:nvSpPr>
          <p:cNvPr id="10" name="Marcador de fecha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7512" y="6356350"/>
            <a:ext cx="3236976" cy="36512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 dirty="0"/>
              <a:t>20XX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4045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2917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3" r:id="rId4"/>
    <p:sldLayoutId id="2147483672" r:id="rId5"/>
    <p:sldLayoutId id="2147483686" r:id="rId6"/>
    <p:sldLayoutId id="2147483687" r:id="rId7"/>
    <p:sldLayoutId id="2147483675" r:id="rId8"/>
    <p:sldLayoutId id="2147483688" r:id="rId9"/>
    <p:sldLayoutId id="2147483682" r:id="rId10"/>
    <p:sldLayoutId id="214748368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584/rcch.2016v10i2.5761" TargetMode="External"/><Relationship Id="rId7" Type="http://schemas.openxmlformats.org/officeDocument/2006/relationships/hyperlink" Target="https://www.redalyc.org/journal/5600/560063241001/htm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mapa.gob.es/ministerio/pags/biblioteca/hojas/hd_1998_2090.pdf" TargetMode="External"/><Relationship Id="rId5" Type="http://schemas.openxmlformats.org/officeDocument/2006/relationships/hyperlink" Target="https://www.uv.mx/personal/tcarmona/files/2016/08/Matilla-2008.pdf" TargetMode="External"/><Relationship Id="rId4" Type="http://schemas.openxmlformats.org/officeDocument/2006/relationships/hyperlink" Target="http://cca.uas.edu.mx/images/posgrado/Tesis/Cohorte%202011-2013/38.Quintin%20Ayala%20Armenta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E8C4EFE6-2069-473C-9C7D-664E02AC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8" y="627016"/>
            <a:ext cx="6389027" cy="5601790"/>
          </a:xfrm>
        </p:spPr>
        <p:txBody>
          <a:bodyPr rtlCol="0"/>
          <a:lstStyle/>
          <a:p>
            <a:pPr rtl="0"/>
            <a:r>
              <a:rPr lang="es-ES" dirty="0"/>
              <a:t>Proyecto de trabajo de Ciencias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A309D09-2937-4053-9CD6-3131EABB07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29797" y="627016"/>
            <a:ext cx="3199034" cy="5590903"/>
          </a:xfrm>
        </p:spPr>
        <p:txBody>
          <a:bodyPr rtlCol="0"/>
          <a:lstStyle/>
          <a:p>
            <a:pPr rtl="0"/>
            <a:r>
              <a:rPr lang="es-ES" dirty="0"/>
              <a:t>Kenichi Casana Chen B.</a:t>
            </a:r>
          </a:p>
          <a:p>
            <a:pPr rtl="0"/>
            <a:r>
              <a:rPr lang="es-ES" dirty="0"/>
              <a:t>Semillas de poroto con acceso y sin acceso a la luz.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18A84-A85A-4DB6-852D-E0CD6F262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</a:t>
            </a:r>
            <a:endParaRPr lang="es-PE" dirty="0"/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59233F6E-5A97-4622-BD9B-333DAC29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s-ES" noProof="0" smtClean="0"/>
              <a:t>10</a:t>
            </a:fld>
            <a:endParaRPr lang="es-ES" noProof="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4CF15ED-7E54-42F8-89D7-7587EB5C2F83}"/>
              </a:ext>
            </a:extLst>
          </p:cNvPr>
          <p:cNvSpPr txBox="1"/>
          <p:nvPr/>
        </p:nvSpPr>
        <p:spPr>
          <a:xfrm>
            <a:off x="960120" y="3073400"/>
            <a:ext cx="619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3. Cubrir con un poco de tierra mas las semillas. </a:t>
            </a:r>
            <a:endParaRPr lang="es-PE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D48A744-C64E-45BE-BE97-8351F7408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31377" y="3132623"/>
            <a:ext cx="2851151" cy="380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4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B2FA5-E189-492C-878D-2CB099D7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</a:t>
            </a:r>
            <a:endParaRPr lang="es-PE" dirty="0"/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E0549114-CDFD-42B6-9DC5-652CBD9D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s-ES" noProof="0" smtClean="0"/>
              <a:t>11</a:t>
            </a:fld>
            <a:endParaRPr lang="es-ES" noProof="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B434FEF-7773-4325-AA0E-3A442219DF8C}"/>
              </a:ext>
            </a:extLst>
          </p:cNvPr>
          <p:cNvSpPr txBox="1"/>
          <p:nvPr/>
        </p:nvSpPr>
        <p:spPr>
          <a:xfrm>
            <a:off x="960120" y="3059668"/>
            <a:ext cx="663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4. Regar los envases por 10 días consecutivos. (100mL)</a:t>
            </a:r>
            <a:endParaRPr lang="es-PE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83AD742-C0A3-487E-B823-3B50C99E9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065059" y="3173941"/>
            <a:ext cx="2571750" cy="37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4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E916A-E465-48BD-BF0C-755FCA0D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</a:t>
            </a:r>
            <a:endParaRPr lang="es-PE" dirty="0"/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084E8F6B-E17B-453E-9944-B4CE47CB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s-ES" noProof="0" smtClean="0"/>
              <a:t>12</a:t>
            </a:fld>
            <a:endParaRPr lang="es-ES" noProof="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51A4FD-F76F-4F8A-A379-A699BB9B0FE0}"/>
              </a:ext>
            </a:extLst>
          </p:cNvPr>
          <p:cNvSpPr txBox="1"/>
          <p:nvPr/>
        </p:nvSpPr>
        <p:spPr>
          <a:xfrm>
            <a:off x="960119" y="2861732"/>
            <a:ext cx="892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5. Colocar envase 1 con presencia de luz.</a:t>
            </a:r>
            <a:endParaRPr lang="es-PE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497ECA2-AFBD-4604-ADB2-E89528B81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925" y="3744912"/>
            <a:ext cx="3725333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3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D5A12-5C5F-42F5-B4C1-8AEB9D2F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</a:t>
            </a:r>
            <a:endParaRPr lang="es-PE" dirty="0"/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32BC8096-BA34-40BB-B3F1-65B7F753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s-ES" noProof="0" smtClean="0"/>
              <a:t>13</a:t>
            </a:fld>
            <a:endParaRPr lang="es-ES" noProof="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8D3CBC-CE3E-4E5D-B110-2A26C95F9F85}"/>
              </a:ext>
            </a:extLst>
          </p:cNvPr>
          <p:cNvSpPr txBox="1"/>
          <p:nvPr/>
        </p:nvSpPr>
        <p:spPr>
          <a:xfrm>
            <a:off x="960120" y="3059668"/>
            <a:ext cx="858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6. Colocar envase 2 en un lugar con ausencia de luz. Se moverá de ese lugar solo para poder tomarle fotos y apuntes.</a:t>
            </a:r>
            <a:endParaRPr lang="es-PE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20D284B-B051-42E8-A39C-8E5EE1357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933" y="3882711"/>
            <a:ext cx="3623733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27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88C28-1629-4072-B34A-705D8F17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</a:t>
            </a:r>
            <a:endParaRPr lang="es-PE" dirty="0"/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9B38EF1E-C095-4C76-AA0E-E03DF076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s-ES" noProof="0" smtClean="0"/>
              <a:t>14</a:t>
            </a:fld>
            <a:endParaRPr lang="es-ES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61B459-8690-4138-B8A1-41C465D1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747" y="2261062"/>
            <a:ext cx="8404397" cy="459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3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rtlCol="0"/>
          <a:lstStyle/>
          <a:p>
            <a:pPr rtl="0"/>
            <a:r>
              <a:rPr lang="es-ES" dirty="0"/>
              <a:t>Conclusión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405189"/>
            <a:ext cx="9999800" cy="4133723"/>
          </a:xfrm>
        </p:spPr>
        <p:txBody>
          <a:bodyPr rtlCol="0">
            <a:normAutofit lnSpcReduction="10000"/>
          </a:bodyPr>
          <a:lstStyle/>
          <a:p>
            <a:pPr marL="457200" indent="-457200" algn="just" rtl="0">
              <a:buFont typeface="Arial" panose="020B0604020202020204" pitchFamily="34" charset="0"/>
              <a:buChar char="•"/>
            </a:pP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La presencia de luz sí influye en el proceso de germinación de las semillas.</a:t>
            </a:r>
          </a:p>
          <a:p>
            <a:pPr marL="457200" indent="-457200" algn="just" rtl="0">
              <a:buFont typeface="Arial" panose="020B0604020202020204" pitchFamily="34" charset="0"/>
              <a:buChar char="•"/>
            </a:pP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Las semillas en ausencia de luz germinaron más rápido, esto se debe a que ajustaron su velocidad y crecimiento para dirigirse raudamente hacia una fuente de luz, ya que no la tenían.</a:t>
            </a:r>
          </a:p>
          <a:p>
            <a:pPr marL="457200" indent="-457200" algn="just" rtl="0">
              <a:buFont typeface="Arial" panose="020B0604020202020204" pitchFamily="34" charset="0"/>
              <a:buChar char="•"/>
            </a:pP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Las semillas en presencia de luz germinaron más lento, esto se debe a que necesitan estar en un ambiente oscuro como condición favorable para que puedan germinar adecuadamente.</a:t>
            </a:r>
          </a:p>
        </p:txBody>
      </p:sp>
      <p:sp>
        <p:nvSpPr>
          <p:cNvPr id="9" name="Marcador de número de diapositiva 9">
            <a:extLst>
              <a:ext uri="{FF2B5EF4-FFF2-40B4-BE49-F238E27FC236}">
                <a16:creationId xmlns:a16="http://schemas.microsoft.com/office/drawing/2014/main" id="{CC302B43-8755-4B25-A036-68EFC879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6144" y="6356350"/>
            <a:ext cx="932688" cy="365125"/>
          </a:xfrm>
        </p:spPr>
        <p:txBody>
          <a:bodyPr rtlCol="0"/>
          <a:lstStyle/>
          <a:p>
            <a:pPr rtl="0"/>
            <a:fld id="{F97E8200-1950-409B-82E7-99938E7AE355}" type="slidenum">
              <a:rPr lang="es-ES" smtClean="0"/>
              <a:pPr rtl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Referencias Bibliográficas (APA)</a:t>
            </a:r>
          </a:p>
        </p:txBody>
      </p:sp>
      <p:sp>
        <p:nvSpPr>
          <p:cNvPr id="15" name="Marcador de número de diapositiva 9">
            <a:extLst>
              <a:ext uri="{FF2B5EF4-FFF2-40B4-BE49-F238E27FC236}">
                <a16:creationId xmlns:a16="http://schemas.microsoft.com/office/drawing/2014/main" id="{87DE1BC5-FD94-4773-8370-432A38DB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6144" y="6356350"/>
            <a:ext cx="932688" cy="365125"/>
          </a:xfrm>
        </p:spPr>
        <p:txBody>
          <a:bodyPr rtlCol="0"/>
          <a:lstStyle/>
          <a:p>
            <a:pPr rtl="0"/>
            <a:fld id="{F97E8200-1950-409B-82E7-99938E7AE355}" type="slidenum">
              <a:rPr lang="es-ES" smtClean="0"/>
              <a:pPr rtl="0"/>
              <a:t>16</a:t>
            </a:fld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7D8947-3A1A-41F6-A8E8-3C56F20D9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082" y="2894070"/>
            <a:ext cx="10355749" cy="3963930"/>
          </a:xfrm>
        </p:spPr>
        <p:txBody>
          <a:bodyPr>
            <a:normAutofit fontScale="47500" lnSpcReduction="20000"/>
          </a:bodyPr>
          <a:lstStyle/>
          <a:p>
            <a:pPr indent="-900000"/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Arias, M. H., Velásquez, D., Mateus, H. Chaparro, Z. &amp; Orduz-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Rodríjuez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(2016). El rambután (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Nephelium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lappaceum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frutal asiático con potencial para Colombia: avances de la investigación en el piedemonte del Meta. Revista Colombiana de Ciencias Hortícolas 10(2), 262-2.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2500" b="0" i="0" u="none" strike="noStrike" dirty="0">
                <a:solidFill>
                  <a:srgbClr val="E78C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https://doi.org/10.17584/rcch.2016v10i2.5761</a:t>
            </a:r>
            <a:endParaRPr lang="es-PE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900000"/>
            <a:r>
              <a:rPr lang="es-PE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Ayala Armenta, A. &amp; Universidad Autónoma de Sinaloa. (2020, 20 enero). </a:t>
            </a:r>
            <a:r>
              <a:rPr lang="es-PE" sz="2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Efectividad de Fungicidas para el control de moho blanco en frijol</a:t>
            </a:r>
            <a:r>
              <a:rPr lang="es-PE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http://cca.uas.edu.mx/images/posgrado/Tesis/Cohorte%202011-2013/38.Quintin%20Ayala%20Armenta.pdf. </a:t>
            </a:r>
            <a:r>
              <a:rPr lang="es-PE" sz="25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http://cca.uas.edu.mx/images/posgrado/Tesis/Cohorte%202011-2013/38.Quintin%20Ayala%20Armenta.pdf</a:t>
            </a:r>
            <a:r>
              <a:rPr lang="es-PE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900000"/>
            <a:r>
              <a:rPr lang="es-E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Matilla, A. (2008, octubre). </a:t>
            </a:r>
            <a:r>
              <a:rPr lang="es-ES" sz="3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Desarrollo y Germinación de las semillas</a:t>
            </a:r>
            <a:r>
              <a:rPr lang="es-E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Universidad de Santiago de Compostela. </a:t>
            </a:r>
            <a:r>
              <a:rPr lang="es-E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https://www.uv.mx/personal/tcarmona/files/2016/08/Matilla-2008.pdf</a:t>
            </a:r>
            <a:r>
              <a:rPr lang="es-E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PE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900000"/>
            <a:r>
              <a:rPr lang="es-E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Pita Villamil, J., </a:t>
            </a:r>
            <a:r>
              <a:rPr lang="es-ES" sz="3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Perez</a:t>
            </a:r>
            <a:r>
              <a:rPr lang="es-E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Garcia</a:t>
            </a:r>
            <a:r>
              <a:rPr lang="es-E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F., &amp; MINISTERIO DEAGRICULTURA PESCA Y ALIMENTACIÓN. (2019, enero). </a:t>
            </a:r>
            <a:r>
              <a:rPr lang="es-ES" sz="3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GERMINACION DE SEMILLAS</a:t>
            </a:r>
            <a:r>
              <a:rPr lang="es-E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3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s-ES" sz="3000" baseline="30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E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2090). </a:t>
            </a:r>
            <a:r>
              <a:rPr lang="es-E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https://www.mapa.gob.es/ministerio/pags/biblioteca/hojas/hd_1998_2090.pdf</a:t>
            </a:r>
            <a:r>
              <a:rPr lang="es-ES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900000"/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Porras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Merchan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Y., Pedreros Benavides, M., Reyes Ardila, W., &amp; Balaguera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Lopez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(2020, mayo). Efecto de la luz sobre la germinación de semillas champa (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Campomanesia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lineatifolia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&amp; P.) (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N.o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2). Universidad Pedagógica y Tecnológica de Colombia. 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https://www.redalyc.org/journal/5600/560063241001/html/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900000"/>
            <a:endParaRPr lang="es-ES" sz="19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900000"/>
            <a:endParaRPr lang="es-P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PE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P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21508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56">
            <a:extLst>
              <a:ext uri="{FF2B5EF4-FFF2-40B4-BE49-F238E27FC236}">
                <a16:creationId xmlns:a16="http://schemas.microsoft.com/office/drawing/2014/main" id="{D9F93E89-6BB0-44BD-A234-9F0747573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193" y="3036762"/>
            <a:ext cx="7136064" cy="1700784"/>
          </a:xfrm>
        </p:spPr>
        <p:txBody>
          <a:bodyPr rtlCol="0"/>
          <a:lstStyle/>
          <a:p>
            <a:pPr rtl="0"/>
            <a:r>
              <a:rPr lang="es-ES" dirty="0"/>
              <a:t>GRACIAS</a:t>
            </a:r>
          </a:p>
        </p:txBody>
      </p:sp>
      <p:pic>
        <p:nvPicPr>
          <p:cNvPr id="27" name="Marcador de posición de imagen 26" descr="Imagen de una máquina de escribir con &quot;Fin&quot; escrito en el papel. ">
            <a:extLst>
              <a:ext uri="{FF2B5EF4-FFF2-40B4-BE49-F238E27FC236}">
                <a16:creationId xmlns:a16="http://schemas.microsoft.com/office/drawing/2014/main" id="{E3EEA078-72A4-4C20-94E7-BFB4F433464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804" y="1225484"/>
            <a:ext cx="4059934" cy="3951807"/>
          </a:xfrm>
        </p:spPr>
      </p:pic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19606920-6D8A-4305-AB8A-83B7F9391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364" y="5355583"/>
            <a:ext cx="2270162" cy="577153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Kenichi Casana Chen B.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27C60074-2066-4765-88F0-BC4B57CC1F9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06526" y="5355583"/>
            <a:ext cx="2270162" cy="577153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Prof. Juan Cespedes Cortez</a:t>
            </a:r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5C765B3E-A7DA-421D-A959-98BFA5AE3BA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421095" y="5355583"/>
            <a:ext cx="2270162" cy="577153"/>
          </a:xfrm>
        </p:spPr>
        <p:txBody>
          <a:bodyPr rtlCol="0"/>
          <a:lstStyle/>
          <a:p>
            <a:pPr rtl="0"/>
            <a:r>
              <a:rPr lang="es-ES" dirty="0"/>
              <a:t>Colegio Algarrobos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024E6B4-6182-4098-B9C0-B254AD63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6144" y="6356350"/>
            <a:ext cx="932688" cy="365125"/>
          </a:xfrm>
        </p:spPr>
        <p:txBody>
          <a:bodyPr rtlCol="0"/>
          <a:lstStyle/>
          <a:p>
            <a:pPr rtl="0"/>
            <a:fld id="{F97E8200-1950-409B-82E7-99938E7AE355}" type="slidenum">
              <a:rPr lang="es-ES" smtClean="0"/>
              <a:pPr rtl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235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EA2A74C-ACB0-4961-83D8-119479765F41}"/>
              </a:ext>
            </a:extLst>
          </p:cNvPr>
          <p:cNvSpPr/>
          <p:nvPr/>
        </p:nvSpPr>
        <p:spPr>
          <a:xfrm>
            <a:off x="0" y="2037742"/>
            <a:ext cx="5303520" cy="41635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4" name="Título 53">
            <a:extLst>
              <a:ext uri="{FF2B5EF4-FFF2-40B4-BE49-F238E27FC236}">
                <a16:creationId xmlns:a16="http://schemas.microsoft.com/office/drawing/2014/main" id="{742A82AB-F005-49A7-9C16-0AF17C1E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3" y="336958"/>
            <a:ext cx="10616187" cy="1700784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Planteamiento del Problema</a:t>
            </a:r>
          </a:p>
        </p:txBody>
      </p:sp>
      <p:sp>
        <p:nvSpPr>
          <p:cNvPr id="8" name="Marcador de número de diapositiva 9">
            <a:extLst>
              <a:ext uri="{FF2B5EF4-FFF2-40B4-BE49-F238E27FC236}">
                <a16:creationId xmlns:a16="http://schemas.microsoft.com/office/drawing/2014/main" id="{E50D8CA2-FDF5-4FB0-A313-B120969E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6144" y="6356350"/>
            <a:ext cx="932688" cy="365125"/>
          </a:xfrm>
        </p:spPr>
        <p:txBody>
          <a:bodyPr rtlCol="0"/>
          <a:lstStyle/>
          <a:p>
            <a:pPr rtl="0"/>
            <a:fld id="{F97E8200-1950-409B-82E7-99938E7AE355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966212" y="2037742"/>
            <a:ext cx="995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¿Tiene algún efecto la presencia o ausencia de luz en el proceso de germinación de las semillas?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9378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16D8A-2E12-4C9A-8001-077CF283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499"/>
            <a:ext cx="10268394" cy="2095501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Información general del Proyecto</a:t>
            </a:r>
          </a:p>
        </p:txBody>
      </p:sp>
      <p:sp>
        <p:nvSpPr>
          <p:cNvPr id="16" name="Marcador de fecha 15">
            <a:extLst>
              <a:ext uri="{FF2B5EF4-FFF2-40B4-BE49-F238E27FC236}">
                <a16:creationId xmlns:a16="http://schemas.microsoft.com/office/drawing/2014/main" id="{8A0E0C01-C0E3-4A01-A4F2-4C32D442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03720" y="6356350"/>
            <a:ext cx="3236976" cy="365125"/>
          </a:xfrm>
        </p:spPr>
        <p:txBody>
          <a:bodyPr rtlCol="0"/>
          <a:lstStyle/>
          <a:p>
            <a:pPr rtl="0"/>
            <a:r>
              <a:rPr lang="es-ES" dirty="0"/>
              <a:t>20XX</a:t>
            </a:r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D0A2AA5F-AC43-49A7-AA8B-D75C87AB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6144" y="6356350"/>
            <a:ext cx="932688" cy="365125"/>
          </a:xfrm>
        </p:spPr>
        <p:txBody>
          <a:bodyPr rtlCol="0"/>
          <a:lstStyle/>
          <a:p>
            <a:pPr rtl="0"/>
            <a:fld id="{F97E8200-1950-409B-82E7-99938E7AE355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60438" y="2584181"/>
            <a:ext cx="9891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En el siguiente proyecto se procederá a comparar el crecimiento de semillas de poroto separándolas en 02 grupos, uno con presencia de luz y a otro con ausencia de luz. Manteniendo las demás condiciones constantes (Agua, tierra, humedad, </a:t>
            </a:r>
            <a:r>
              <a:rPr lang="es-ES" dirty="0" err="1">
                <a:solidFill>
                  <a:schemeClr val="bg1"/>
                </a:solidFill>
              </a:rPr>
              <a:t>etc</a:t>
            </a:r>
            <a:r>
              <a:rPr lang="es-ES" dirty="0">
                <a:solidFill>
                  <a:schemeClr val="bg1"/>
                </a:solidFill>
              </a:rPr>
              <a:t>) por un periodo de 10 días. Con la finalidad de comprobar si la luz es capaz de determinar la germinación de las semillas.</a:t>
            </a:r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E33B923-CCA6-446A-9BC6-7E4EBBD1164D}"/>
              </a:ext>
            </a:extLst>
          </p:cNvPr>
          <p:cNvSpPr/>
          <p:nvPr/>
        </p:nvSpPr>
        <p:spPr>
          <a:xfrm>
            <a:off x="-1524" y="2380149"/>
            <a:ext cx="12192000" cy="19686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672592"/>
            <a:ext cx="10268712" cy="1280837"/>
          </a:xfrm>
        </p:spPr>
        <p:txBody>
          <a:bodyPr rtlCol="0"/>
          <a:lstStyle/>
          <a:p>
            <a:pPr rtl="0"/>
            <a:r>
              <a:rPr lang="es-ES" dirty="0"/>
              <a:t>Investigación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607733"/>
            <a:ext cx="10268712" cy="3482171"/>
          </a:xfrm>
        </p:spPr>
        <p:txBody>
          <a:bodyPr rtlCol="0">
            <a:normAutofit/>
          </a:bodyPr>
          <a:lstStyle/>
          <a:p>
            <a:pPr marL="742950" indent="-742950" rtl="0">
              <a:buFont typeface="+mj-lt"/>
              <a:buAutoNum type="arabicPeriod"/>
            </a:pPr>
            <a:r>
              <a:rPr lang="es-ES" sz="1600" dirty="0"/>
              <a:t>Semillas de Porotos ubicadas en 02 grupos</a:t>
            </a:r>
          </a:p>
          <a:p>
            <a:pPr marL="742950" indent="-742950" rtl="0">
              <a:buFont typeface="+mj-lt"/>
              <a:buAutoNum type="arabicPeriod"/>
            </a:pPr>
            <a:r>
              <a:rPr lang="es-ES" sz="1600" dirty="0"/>
              <a:t>Restringir la presencia de luz a un solo grupo</a:t>
            </a:r>
          </a:p>
          <a:p>
            <a:pPr marL="742950" indent="-742950" rtl="0">
              <a:buFont typeface="+mj-lt"/>
              <a:buAutoNum type="arabicPeriod"/>
            </a:pPr>
            <a:r>
              <a:rPr lang="es-ES" sz="1600" dirty="0"/>
              <a:t>Mantener las demás variables (agua, tierra, humedad, </a:t>
            </a:r>
            <a:r>
              <a:rPr lang="es-ES" sz="1600" dirty="0" err="1"/>
              <a:t>T°</a:t>
            </a:r>
            <a:r>
              <a:rPr lang="es-ES" sz="1600" dirty="0"/>
              <a:t>) constantes</a:t>
            </a:r>
          </a:p>
          <a:p>
            <a:pPr marL="742950" indent="-742950" rtl="0">
              <a:buFont typeface="+mj-lt"/>
              <a:buAutoNum type="arabicPeriod"/>
            </a:pPr>
            <a:r>
              <a:rPr lang="es-ES" sz="1600" dirty="0"/>
              <a:t>Observar los cambios de cada grupo durante 10 días</a:t>
            </a:r>
          </a:p>
          <a:p>
            <a:pPr marL="742950" indent="-742950" rtl="0">
              <a:buFont typeface="+mj-lt"/>
              <a:buAutoNum type="arabicPeriod"/>
            </a:pPr>
            <a:r>
              <a:rPr lang="es-ES" sz="1600" dirty="0"/>
              <a:t>Analizar los resultados</a:t>
            </a:r>
          </a:p>
          <a:p>
            <a:pPr marL="742950" indent="-742950" rtl="0">
              <a:buFont typeface="+mj-lt"/>
              <a:buAutoNum type="arabicPeriod"/>
            </a:pP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rtlCol="0"/>
          <a:lstStyle/>
          <a:p>
            <a:pPr rtl="0"/>
            <a:r>
              <a:rPr lang="es-ES" dirty="0"/>
              <a:t>Variables</a:t>
            </a:r>
          </a:p>
        </p:txBody>
      </p:sp>
      <p:sp>
        <p:nvSpPr>
          <p:cNvPr id="7" name="Marcador de número de diapositiva 9">
            <a:extLst>
              <a:ext uri="{FF2B5EF4-FFF2-40B4-BE49-F238E27FC236}">
                <a16:creationId xmlns:a16="http://schemas.microsoft.com/office/drawing/2014/main" id="{10D3A3A4-BB0E-4364-BAC8-3A6F9464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6144" y="6356350"/>
            <a:ext cx="932688" cy="365125"/>
          </a:xfrm>
        </p:spPr>
        <p:txBody>
          <a:bodyPr rtlCol="0"/>
          <a:lstStyle/>
          <a:p>
            <a:pPr rtl="0"/>
            <a:fld id="{F97E8200-1950-409B-82E7-99938E7AE355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7952CC4-F912-41DA-ABCF-C6333309BA2D}"/>
              </a:ext>
            </a:extLst>
          </p:cNvPr>
          <p:cNvSpPr txBox="1"/>
          <p:nvPr/>
        </p:nvSpPr>
        <p:spPr>
          <a:xfrm>
            <a:off x="455676" y="2900935"/>
            <a:ext cx="1127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Variables Controladas: La cantidad de agua, cantidad de tierra, número de semillas. </a:t>
            </a:r>
          </a:p>
          <a:p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Variables Independientes: El acceso de luz a la planta.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Variables dependientes:  </a:t>
            </a:r>
            <a:r>
              <a:rPr lang="es-PE" sz="2400" dirty="0"/>
              <a:t>Número</a:t>
            </a:r>
            <a:r>
              <a:rPr lang="en-US" sz="2400" dirty="0"/>
              <a:t> de semillas que </a:t>
            </a:r>
            <a:r>
              <a:rPr lang="es-PE" sz="2400" dirty="0"/>
              <a:t>germinan.</a:t>
            </a:r>
          </a:p>
        </p:txBody>
      </p:sp>
    </p:spTree>
    <p:extLst>
      <p:ext uri="{BB962C8B-B14F-4D97-AF65-F5344CB8AC3E}">
        <p14:creationId xmlns:p14="http://schemas.microsoft.com/office/powerpoint/2010/main" val="152738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rtlCol="0"/>
          <a:lstStyle/>
          <a:p>
            <a:pPr rtl="0"/>
            <a:r>
              <a:rPr lang="es-ES" dirty="0"/>
              <a:t>Hipótesis</a:t>
            </a:r>
          </a:p>
        </p:txBody>
      </p:sp>
      <p:sp>
        <p:nvSpPr>
          <p:cNvPr id="7" name="Marcador de número de diapositiva 9">
            <a:extLst>
              <a:ext uri="{FF2B5EF4-FFF2-40B4-BE49-F238E27FC236}">
                <a16:creationId xmlns:a16="http://schemas.microsoft.com/office/drawing/2014/main" id="{BE4C97A2-0C46-4D31-8087-9CD6A045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6144" y="6356350"/>
            <a:ext cx="932688" cy="365125"/>
          </a:xfrm>
        </p:spPr>
        <p:txBody>
          <a:bodyPr rtlCol="0"/>
          <a:lstStyle/>
          <a:p>
            <a:pPr rtl="0"/>
            <a:fld id="{F97E8200-1950-409B-82E7-99938E7AE355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5F351D8C-C684-417A-A9C2-3EB838F4F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presencia de luz sí afecta al proceso de germinación de la semilla, debido a que es un factor que tiene mucho que ver en el proceso del crecimiento de la planta y la realización de su fotosíntesis.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65D736-265D-4331-8B02-94D1C1F5EAA3}"/>
              </a:ext>
            </a:extLst>
          </p:cNvPr>
          <p:cNvSpPr/>
          <p:nvPr/>
        </p:nvSpPr>
        <p:spPr>
          <a:xfrm>
            <a:off x="4656667" y="0"/>
            <a:ext cx="2247053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3" name="Título 22">
            <a:extLst>
              <a:ext uri="{FF2B5EF4-FFF2-40B4-BE49-F238E27FC236}">
                <a16:creationId xmlns:a16="http://schemas.microsoft.com/office/drawing/2014/main" id="{CC69C1A1-78E3-4597-AE36-69056DA3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574" y="1566408"/>
            <a:ext cx="4073821" cy="3725183"/>
          </a:xfrm>
        </p:spPr>
        <p:txBody>
          <a:bodyPr rtlCol="0"/>
          <a:lstStyle/>
          <a:p>
            <a:pPr rtl="0">
              <a:lnSpc>
                <a:spcPct val="80000"/>
              </a:lnSpc>
            </a:pPr>
            <a:r>
              <a:rPr lang="es-ES" sz="5200" dirty="0"/>
              <a:t>Materiales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52ABE0-11DD-496F-AD25-CB335771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34FACD-322B-4F1B-91F3-884796333A07}"/>
              </a:ext>
            </a:extLst>
          </p:cNvPr>
          <p:cNvSpPr txBox="1"/>
          <p:nvPr/>
        </p:nvSpPr>
        <p:spPr>
          <a:xfrm>
            <a:off x="338666" y="339800"/>
            <a:ext cx="5017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60 Semillas de poroto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Dos bandejas rectangulares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Tierra de hoja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Jarrita de 500mL.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100mL de agua diario</a:t>
            </a:r>
            <a:endParaRPr lang="es-P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Cámara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Guardapolvo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42FC44B-087C-4A60-A954-14849B20C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89" y="3322636"/>
            <a:ext cx="4284133" cy="321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217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rtlCol="0"/>
          <a:lstStyle/>
          <a:p>
            <a:pPr rtl="0"/>
            <a:r>
              <a:rPr lang="es-ES" dirty="0"/>
              <a:t>Procedimiento</a:t>
            </a:r>
          </a:p>
        </p:txBody>
      </p:sp>
      <p:sp>
        <p:nvSpPr>
          <p:cNvPr id="17" name="Marcador de número de diapositiva 9">
            <a:extLst>
              <a:ext uri="{FF2B5EF4-FFF2-40B4-BE49-F238E27FC236}">
                <a16:creationId xmlns:a16="http://schemas.microsoft.com/office/drawing/2014/main" id="{FB1D3245-1EEE-45B5-A63B-774B81FE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6144" y="6356350"/>
            <a:ext cx="932688" cy="365125"/>
          </a:xfrm>
        </p:spPr>
        <p:txBody>
          <a:bodyPr rtlCol="0"/>
          <a:lstStyle/>
          <a:p>
            <a:pPr rtl="0"/>
            <a:fld id="{F97E8200-1950-409B-82E7-99938E7AE355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DCA99D4-DBDF-41F4-9D81-3FBF594B633F}"/>
              </a:ext>
            </a:extLst>
          </p:cNvPr>
          <p:cNvSpPr txBox="1"/>
          <p:nvPr/>
        </p:nvSpPr>
        <p:spPr>
          <a:xfrm>
            <a:off x="960120" y="3059668"/>
            <a:ext cx="465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1. Rellenar las bandejas con tierra preparada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B1E113-3A47-45B6-AE50-FF1C64063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78376" y="3137388"/>
            <a:ext cx="2759110" cy="367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5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5A418-FB7E-4C8D-9F36-ECC3C844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</a:t>
            </a:r>
            <a:endParaRPr lang="es-PE" dirty="0"/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5D8D2765-6C60-4A35-ACBD-25B8C2A5A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s-ES" noProof="0" smtClean="0"/>
              <a:t>9</a:t>
            </a:fld>
            <a:endParaRPr lang="es-ES" noProof="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876E3BA-6916-4885-8472-C9ED1F1F5290}"/>
              </a:ext>
            </a:extLst>
          </p:cNvPr>
          <p:cNvSpPr txBox="1"/>
          <p:nvPr/>
        </p:nvSpPr>
        <p:spPr>
          <a:xfrm>
            <a:off x="960120" y="3059668"/>
            <a:ext cx="791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 Hacer pequeños huecos en la tierra para colocar las semillas e ir colocándolas. (30 Semillas por envase)</a:t>
            </a:r>
            <a:endParaRPr lang="es-PE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8BAF828-2C01-4CBB-84F7-181C13069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731" y="3914775"/>
            <a:ext cx="4064002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2586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52848850_TF11201103_Win32" id="{F5AB0BE4-AB56-4F42-AB83-E129BE4CFEFC}" vid="{57D237CE-6C8E-4A17-B91E-437FB89808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878E47-D7B4-44CA-8507-24783F79A5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51B918-0091-4E96-9E28-42B87D9557A7}">
  <ds:schemaRefs>
    <ds:schemaRef ds:uri="http://purl.org/dc/elements/1.1/"/>
    <ds:schemaRef ds:uri="http://schemas.microsoft.com/office/2006/metadata/properties"/>
    <ds:schemaRef ds:uri="http://schemas.microsoft.com/sharepoint/v3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A0EFE35-5C2D-4EEC-93CA-7B3D408873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de fractura</Template>
  <TotalTime>253</TotalTime>
  <Words>807</Words>
  <Application>Microsoft Office PowerPoint</Application>
  <PresentationFormat>Panorámica</PresentationFormat>
  <Paragraphs>88</Paragraphs>
  <Slides>17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Franklin Gothic Demi Cond</vt:lpstr>
      <vt:lpstr>Franklin Gothic Medium</vt:lpstr>
      <vt:lpstr>Times New Roman</vt:lpstr>
      <vt:lpstr>Wingdings</vt:lpstr>
      <vt:lpstr>JuxtaposeVTI</vt:lpstr>
      <vt:lpstr>Proyecto de trabajo de Ciencias</vt:lpstr>
      <vt:lpstr>Planteamiento del Problema</vt:lpstr>
      <vt:lpstr>Información general del Proyecto</vt:lpstr>
      <vt:lpstr>Investigación</vt:lpstr>
      <vt:lpstr>Variables</vt:lpstr>
      <vt:lpstr>Hipótesis</vt:lpstr>
      <vt:lpstr>Materiales</vt:lpstr>
      <vt:lpstr>Procedimiento</vt:lpstr>
      <vt:lpstr>Procedimiento</vt:lpstr>
      <vt:lpstr>Procedimiento</vt:lpstr>
      <vt:lpstr>Procedimiento</vt:lpstr>
      <vt:lpstr>Procedimiento</vt:lpstr>
      <vt:lpstr>Procedimiento</vt:lpstr>
      <vt:lpstr>Procedimiento</vt:lpstr>
      <vt:lpstr>Conclusión </vt:lpstr>
      <vt:lpstr>Referencias Bibliográficas (APA)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trabajo de Ciencias</dc:title>
  <dc:creator>Kenichi Casana Chen</dc:creator>
  <cp:lastModifiedBy>Kenichi Casana Chen</cp:lastModifiedBy>
  <cp:revision>7</cp:revision>
  <dcterms:created xsi:type="dcterms:W3CDTF">2022-05-18T04:48:10Z</dcterms:created>
  <dcterms:modified xsi:type="dcterms:W3CDTF">2022-05-19T07:43:37Z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