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0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1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4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0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8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3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4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6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November 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November 3,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5839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D80E38-54E0-41C6-91C0-1D8FA0BEB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15127"/>
            <a:ext cx="10614211" cy="1152712"/>
          </a:xfrm>
        </p:spPr>
        <p:txBody>
          <a:bodyPr>
            <a:norm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El hijo del viento</a:t>
            </a:r>
          </a:p>
        </p:txBody>
      </p:sp>
      <p:sp>
        <p:nvSpPr>
          <p:cNvPr id="1032" name="Freeform: Shape 78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Fondos de pantalla super grandes - FondosMil">
            <a:extLst>
              <a:ext uri="{FF2B5EF4-FFF2-40B4-BE49-F238E27FC236}">
                <a16:creationId xmlns:a16="http://schemas.microsoft.com/office/drawing/2014/main" id="{7F2019C2-B9E4-406A-A710-279E347BF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 r="1" b="12914"/>
          <a:stretch/>
        </p:blipFill>
        <p:spPr bwMode="auto">
          <a:xfrm>
            <a:off x="2336220" y="3402364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omunicado Administración | Colegio Algarrobos">
            <a:extLst>
              <a:ext uri="{FF2B5EF4-FFF2-40B4-BE49-F238E27FC236}">
                <a16:creationId xmlns:a16="http://schemas.microsoft.com/office/drawing/2014/main" id="{98D3F5EF-CC62-4051-9DF7-2C15A638C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9" y="491007"/>
            <a:ext cx="989058" cy="154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l hijo del viento | MANKELL, HENNING | Comprar libro en Librería CRISOL">
            <a:extLst>
              <a:ext uri="{FF2B5EF4-FFF2-40B4-BE49-F238E27FC236}">
                <a16:creationId xmlns:a16="http://schemas.microsoft.com/office/drawing/2014/main" id="{52816169-3E6B-4C52-96FD-6C8DE0383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616" y="1305251"/>
            <a:ext cx="26003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BC67455E-1FBB-46B1-86B8-9B78EEB26876}"/>
              </a:ext>
            </a:extLst>
          </p:cNvPr>
          <p:cNvSpPr txBox="1"/>
          <p:nvPr/>
        </p:nvSpPr>
        <p:spPr>
          <a:xfrm>
            <a:off x="402869" y="2926193"/>
            <a:ext cx="6097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PE" sz="1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badi" panose="020B0604020104020204" pitchFamily="34" charset="0"/>
              </a:rPr>
              <a:t>AUTOR: </a:t>
            </a:r>
            <a:r>
              <a:rPr lang="es-PE" i="0" u="none" strike="noStrike" dirty="0">
                <a:solidFill>
                  <a:srgbClr val="BDC1C6"/>
                </a:solidFill>
                <a:effectLst/>
                <a:latin typeface="Abadi" panose="020B0604020104020204" pitchFamily="34" charset="0"/>
              </a:rPr>
              <a:t>Henning </a:t>
            </a:r>
            <a:r>
              <a:rPr lang="es-PE" i="0" u="none" strike="noStrike" dirty="0" err="1">
                <a:solidFill>
                  <a:srgbClr val="BDC1C6"/>
                </a:solidFill>
                <a:effectLst/>
                <a:latin typeface="Abadi" panose="020B0604020104020204" pitchFamily="34" charset="0"/>
              </a:rPr>
              <a:t>Mankell</a:t>
            </a:r>
            <a:endParaRPr lang="es-PE" sz="1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algn="l"/>
            <a:r>
              <a:rPr lang="es-PE" sz="1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badi" panose="020B0604020104020204" pitchFamily="34" charset="0"/>
              </a:rPr>
              <a:t>GRADO Y SECCIÓN: 6° A</a:t>
            </a:r>
          </a:p>
          <a:p>
            <a:pPr algn="l"/>
            <a:r>
              <a:rPr lang="es-PE" sz="1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badi" panose="020B0604020104020204" pitchFamily="34" charset="0"/>
              </a:rPr>
              <a:t>ALUMNO: Carlo Sebastian Davila Fernandez</a:t>
            </a:r>
          </a:p>
          <a:p>
            <a:pPr algn="l"/>
            <a:r>
              <a:rPr lang="es-PE" sz="1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badi" panose="020B0604020104020204" pitchFamily="34" charset="0"/>
              </a:rPr>
              <a:t>ÁREA: Comunicaci</a:t>
            </a:r>
            <a:r>
              <a:rPr lang="es-PE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badi" panose="020B0604020104020204" pitchFamily="34" charset="0"/>
              </a:rPr>
              <a:t>ón</a:t>
            </a:r>
            <a:endParaRPr lang="en-US" sz="1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3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D4CE24-2070-4962-AB26-22BF62A3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es-PE" sz="2700" dirty="0">
                <a:solidFill>
                  <a:schemeClr val="bg1"/>
                </a:solidFill>
              </a:rPr>
              <a:t>Personajes principales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BCFEC7-C17B-4E06-9B6F-2D709BC0C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273972" cy="484346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s-PE" sz="1600" b="0" i="0" dirty="0">
                <a:effectLst/>
                <a:latin typeface="Google Sans"/>
              </a:rPr>
              <a:t>Agnes Kamkwamba (Mamá de William)</a:t>
            </a:r>
          </a:p>
          <a:p>
            <a:pPr marL="342900" indent="-342900">
              <a:buAutoNum type="arabicPeriod"/>
            </a:pPr>
            <a:r>
              <a:rPr lang="es-PE" sz="1600" dirty="0">
                <a:latin typeface="Google Sans"/>
              </a:rPr>
              <a:t>William Kamkwamba (personaje principal)</a:t>
            </a:r>
          </a:p>
          <a:p>
            <a:pPr marL="342900" indent="-342900">
              <a:buAutoNum type="arabicPeriod"/>
            </a:pPr>
            <a:r>
              <a:rPr lang="es-PE" sz="1600" b="0" i="0" dirty="0" err="1">
                <a:effectLst/>
                <a:latin typeface="Google Sans"/>
              </a:rPr>
              <a:t>Trywell</a:t>
            </a:r>
            <a:r>
              <a:rPr lang="es-PE" sz="1600" b="0" i="0" dirty="0">
                <a:effectLst/>
                <a:latin typeface="Google Sans"/>
              </a:rPr>
              <a:t> Kamkwamba (Papá de William)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57070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25640C-0D04-48DA-8326-EB22BFE9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es-PE" sz="2200">
                <a:solidFill>
                  <a:schemeClr val="bg1"/>
                </a:solidFill>
              </a:rPr>
              <a:t>Personajes secundarios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85B829-B146-4983-BCE3-BBF2FDAC8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273972" cy="4843462"/>
          </a:xfrm>
        </p:spPr>
        <p:txBody>
          <a:bodyPr>
            <a:normAutofit/>
          </a:bodyPr>
          <a:lstStyle/>
          <a:p>
            <a:r>
              <a:rPr lang="es-PE" sz="1800" dirty="0"/>
              <a:t>1. </a:t>
            </a:r>
            <a:r>
              <a:rPr lang="es-PE" sz="1600" b="0" i="0" dirty="0">
                <a:effectLst/>
                <a:latin typeface="Google Sans"/>
              </a:rPr>
              <a:t>Edith </a:t>
            </a:r>
            <a:r>
              <a:rPr lang="es-PE" sz="1600" b="0" i="0" dirty="0" err="1">
                <a:effectLst/>
                <a:latin typeface="Google Sans"/>
              </a:rPr>
              <a:t>Sikelo</a:t>
            </a:r>
            <a:r>
              <a:rPr lang="es-PE" sz="1600" b="0" i="0" dirty="0">
                <a:effectLst/>
                <a:latin typeface="Google Sans"/>
              </a:rPr>
              <a:t> (profesor)</a:t>
            </a:r>
          </a:p>
          <a:p>
            <a:r>
              <a:rPr lang="es-PE" sz="1600" dirty="0">
                <a:latin typeface="Google Sans"/>
              </a:rPr>
              <a:t> 2. </a:t>
            </a:r>
            <a:r>
              <a:rPr lang="es-PE" sz="1600" b="0" i="0" dirty="0" err="1">
                <a:effectLst/>
                <a:latin typeface="Google Sans"/>
              </a:rPr>
              <a:t>Chief</a:t>
            </a:r>
            <a:r>
              <a:rPr lang="es-PE" sz="1600" b="0" i="0" dirty="0">
                <a:effectLst/>
                <a:latin typeface="Google Sans"/>
              </a:rPr>
              <a:t> </a:t>
            </a:r>
            <a:r>
              <a:rPr lang="es-PE" sz="1600" b="0" i="0" dirty="0" err="1">
                <a:effectLst/>
                <a:latin typeface="Google Sans"/>
              </a:rPr>
              <a:t>Wimbe</a:t>
            </a:r>
            <a:r>
              <a:rPr lang="es-PE" sz="1600" b="0" i="0" dirty="0">
                <a:effectLst/>
                <a:latin typeface="Google Sans"/>
              </a:rPr>
              <a:t> ( director)</a:t>
            </a:r>
          </a:p>
          <a:p>
            <a:r>
              <a:rPr lang="es-PE" sz="1600" dirty="0">
                <a:latin typeface="Google Sans"/>
              </a:rPr>
              <a:t> 3. </a:t>
            </a:r>
            <a:r>
              <a:rPr lang="es-PE" sz="1600" b="0" i="0" dirty="0">
                <a:effectLst/>
                <a:latin typeface="Google Sans"/>
              </a:rPr>
              <a:t>Gilbert </a:t>
            </a:r>
            <a:r>
              <a:rPr lang="es-PE" sz="1600" b="0" i="0" dirty="0" err="1">
                <a:effectLst/>
                <a:latin typeface="Google Sans"/>
              </a:rPr>
              <a:t>Wimbe</a:t>
            </a:r>
            <a:r>
              <a:rPr lang="es-PE" sz="1600" b="0" i="0" dirty="0">
                <a:effectLst/>
                <a:latin typeface="Google Sans"/>
              </a:rPr>
              <a:t> ( bibliotecario)</a:t>
            </a:r>
          </a:p>
        </p:txBody>
      </p:sp>
    </p:spTree>
    <p:extLst>
      <p:ext uri="{BB962C8B-B14F-4D97-AF65-F5344CB8AC3E}">
        <p14:creationId xmlns:p14="http://schemas.microsoft.com/office/powerpoint/2010/main" val="110540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7404E292-5FAB-47E8-A663-A07530CED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D80FF8ED-64CE-400C-A4D5-9F943FC26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568868AD-100D-45F3-B11E-8A2936712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191999" cy="6858000"/>
          </a:xfrm>
          <a:prstGeom prst="rect">
            <a:avLst/>
          </a:prstGeom>
          <a:gradFill>
            <a:gsLst>
              <a:gs pos="49000">
                <a:schemeClr val="accent5">
                  <a:alpha val="50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714742CC-05F9-44AC-AF98-AB6EF810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85000">
                <a:schemeClr val="accent4">
                  <a:alpha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3">
            <a:extLst>
              <a:ext uri="{FF2B5EF4-FFF2-40B4-BE49-F238E27FC236}">
                <a16:creationId xmlns:a16="http://schemas.microsoft.com/office/drawing/2014/main" id="{853C77DB-C7E3-4B1F-9AD0-1EB2982A8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60656" y="-2569189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accent4">
                  <a:lumMod val="60000"/>
                  <a:lumOff val="40000"/>
                  <a:alpha val="3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923835-3FC2-411C-A65D-0123FB40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04445"/>
            <a:ext cx="9144000" cy="2826182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sz="4400" spc="750" dirty="0">
                <a:solidFill>
                  <a:schemeClr val="bg1"/>
                </a:solidFill>
              </a:rPr>
              <a:t>Escenarios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3D1DE3-5C7E-4DAC-93DB-6DF3F6EBA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582" y="5369289"/>
            <a:ext cx="8138765" cy="756919"/>
          </a:xfrm>
        </p:spPr>
        <p:txBody>
          <a:bodyPr vert="horz" lIns="0" tIns="0" rIns="0" bIns="0" rtlCol="0"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400" b="1" cap="all" spc="600" dirty="0">
                <a:solidFill>
                  <a:schemeClr val="bg1"/>
                </a:solidFill>
              </a:rPr>
              <a:t>Escenario principal: </a:t>
            </a:r>
            <a:r>
              <a:rPr lang="en-US" sz="1400" b="1" i="0" cap="all" spc="600" dirty="0">
                <a:solidFill>
                  <a:schemeClr val="bg1"/>
                </a:solidFill>
                <a:effectLst/>
              </a:rPr>
              <a:t>República de Malaui  </a:t>
            </a:r>
            <a:r>
              <a:rPr lang="en-US" sz="1400" b="1" cap="all" spc="600" dirty="0">
                <a:solidFill>
                  <a:schemeClr val="bg1"/>
                </a:solidFill>
              </a:rPr>
              <a:t>Escenario Relevante : MPHEPO(pueblo)</a:t>
            </a:r>
          </a:p>
        </p:txBody>
      </p:sp>
    </p:spTree>
    <p:extLst>
      <p:ext uri="{BB962C8B-B14F-4D97-AF65-F5344CB8AC3E}">
        <p14:creationId xmlns:p14="http://schemas.microsoft.com/office/powerpoint/2010/main" val="13333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E7F0FE-2331-4958-8964-B660FDF4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anchor="t">
            <a:normAutofit/>
          </a:bodyPr>
          <a:lstStyle/>
          <a:p>
            <a:r>
              <a:rPr lang="es-PE" sz="2800" dirty="0"/>
              <a:t>Hechos relevantes</a:t>
            </a:r>
          </a:p>
        </p:txBody>
      </p:sp>
      <p:pic>
        <p:nvPicPr>
          <p:cNvPr id="2050" name="Picture 2" descr="El niño que domó el viento&amp;quot;: ingenio contra la crisis alimentaria">
            <a:extLst>
              <a:ext uri="{FF2B5EF4-FFF2-40B4-BE49-F238E27FC236}">
                <a16:creationId xmlns:a16="http://schemas.microsoft.com/office/drawing/2014/main" id="{42EFA4A1-3B45-4358-AA25-4F4088FA8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 b="35299"/>
          <a:stretch/>
        </p:blipFill>
        <p:spPr bwMode="auto">
          <a:xfrm>
            <a:off x="20" y="432"/>
            <a:ext cx="12191980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4043BE-C2C3-4974-A063-E09CC8CB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83953"/>
            <a:ext cx="5638800" cy="1465973"/>
          </a:xfrm>
        </p:spPr>
        <p:txBody>
          <a:bodyPr>
            <a:normAutofit fontScale="70000" lnSpcReduction="20000"/>
          </a:bodyPr>
          <a:lstStyle/>
          <a:p>
            <a:r>
              <a:rPr lang="es-PE" sz="1400" dirty="0"/>
              <a:t>1° Hecho: Hubieron lluvias torrenciales que originaron sequias, y ello conllevo a que haya escasez de alimentos.</a:t>
            </a:r>
            <a:br>
              <a:rPr lang="es-PE" sz="1400" dirty="0"/>
            </a:br>
            <a:r>
              <a:rPr lang="es-PE" sz="1400" dirty="0"/>
              <a:t>2° Hecho: No pagaron la colegiatura de William, lo que produjo que ya no asista a la escuela.</a:t>
            </a:r>
            <a:br>
              <a:rPr lang="es-PE" sz="1400" dirty="0"/>
            </a:br>
            <a:r>
              <a:rPr lang="es-PE" sz="1400" dirty="0"/>
              <a:t>3° Hecho: William se interesa en el tema de la electricidad para poder hacer un mecanismo que produzca electricidad y esta pueda mover un molino de viento.</a:t>
            </a:r>
          </a:p>
          <a:p>
            <a:r>
              <a:rPr lang="es-PE" sz="1400" dirty="0"/>
              <a:t>° Hecho: La familia de William se libera con su pueblo de la Ambrona con ingenioso invento.</a:t>
            </a:r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7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BCCB3-160B-4FFA-A3C4-B6284FB9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Apreciación personal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1FE874-09DB-4CFC-82D9-9686F3A80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03120"/>
            <a:ext cx="10241280" cy="3959352"/>
          </a:xfrm>
        </p:spPr>
        <p:txBody>
          <a:bodyPr/>
          <a:lstStyle/>
          <a:p>
            <a:r>
              <a:rPr lang="es-PE" dirty="0"/>
              <a:t>Opinión Critica: Aunque la limitaciones socioeconómicas no te ayuden a avanzar con tu sueños, </a:t>
            </a:r>
            <a:r>
              <a:rPr lang="es-PE" dirty="0" err="1"/>
              <a:t>manten</a:t>
            </a:r>
            <a:r>
              <a:rPr lang="es-PE" dirty="0"/>
              <a:t> siempre la fe y la perseverancia que los logros siempre llegan.</a:t>
            </a:r>
          </a:p>
          <a:p>
            <a:r>
              <a:rPr lang="es-PE" dirty="0"/>
              <a:t>Mensaje: Que nunca pero nunca dejes tus sueños de lado (No redecirse).</a:t>
            </a:r>
          </a:p>
          <a:p>
            <a:r>
              <a:rPr lang="es-PE" dirty="0"/>
              <a:t>Valores Rescatables: </a:t>
            </a:r>
            <a:r>
              <a:rPr lang="es-ES" dirty="0">
                <a:latin typeface="+mj-lt"/>
              </a:rPr>
              <a:t>El amor (familia y sociedad), La perseverancia, el respeto, la voluntad, la honestidad .</a:t>
            </a:r>
            <a:endParaRPr lang="es-P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191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Una persona sentado frente a una computadora&#10;&#10;Descripción generada automáticamente con confianza baja">
            <a:extLst>
              <a:ext uri="{FF2B5EF4-FFF2-40B4-BE49-F238E27FC236}">
                <a16:creationId xmlns:a16="http://schemas.microsoft.com/office/drawing/2014/main" id="{582B5013-6EAA-4AE2-BE5E-A02DFB4D0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56" y="1696840"/>
            <a:ext cx="5144052" cy="2893529"/>
          </a:xfrm>
        </p:spPr>
      </p:pic>
      <p:pic>
        <p:nvPicPr>
          <p:cNvPr id="7" name="Imagen 6" descr="Una persona con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8C5B6130-6B94-474E-9775-AA77AF191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2" y="3384194"/>
            <a:ext cx="4761383" cy="2678278"/>
          </a:xfrm>
          <a:prstGeom prst="rect">
            <a:avLst/>
          </a:prstGeom>
        </p:spPr>
      </p:pic>
      <p:pic>
        <p:nvPicPr>
          <p:cNvPr id="9" name="Imagen 8" descr="Una persona sentado en un escritorio&#10;&#10;Descripción generada automáticamente con confianza media">
            <a:extLst>
              <a:ext uri="{FF2B5EF4-FFF2-40B4-BE49-F238E27FC236}">
                <a16:creationId xmlns:a16="http://schemas.microsoft.com/office/drawing/2014/main" id="{EAB8CD46-88E3-4A67-881C-CF581D117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2" y="420074"/>
            <a:ext cx="4841833" cy="272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0885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249</Words>
  <Application>Microsoft Office PowerPoint</Application>
  <PresentationFormat>Panorámica</PresentationFormat>
  <Paragraphs>22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Abadi</vt:lpstr>
      <vt:lpstr>Arial</vt:lpstr>
      <vt:lpstr>Avenir Next LT Pro</vt:lpstr>
      <vt:lpstr>Google Sans</vt:lpstr>
      <vt:lpstr>GradientRiseVTI</vt:lpstr>
      <vt:lpstr>El hijo del viento</vt:lpstr>
      <vt:lpstr>Personajes principales</vt:lpstr>
      <vt:lpstr>Personajes secundarios </vt:lpstr>
      <vt:lpstr>Escenarios </vt:lpstr>
      <vt:lpstr>Hechos relevantes</vt:lpstr>
      <vt:lpstr>Apreciación personal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hijo del viento</dc:title>
  <dc:creator>CARLO SEBASTIAN DAVILA FERNANDEZ</dc:creator>
  <cp:lastModifiedBy>CARLO SEBASTIAN DAVILA FERNANDEZ</cp:lastModifiedBy>
  <cp:revision>7</cp:revision>
  <dcterms:created xsi:type="dcterms:W3CDTF">2021-11-02T23:54:51Z</dcterms:created>
  <dcterms:modified xsi:type="dcterms:W3CDTF">2021-11-03T23:59:37Z</dcterms:modified>
</cp:coreProperties>
</file>