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tumbes.edu.pe/bmedicina/libros/Libros12/libro148.pdf" TargetMode="External"/><Relationship Id="rId2" Type="http://schemas.openxmlformats.org/officeDocument/2006/relationships/hyperlink" Target="https://www.paho.org/hq/dmdocuments/2008/Trastornos_Neurologico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edlineplus.gov/spanish/peripheralnervedisorder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58491" y="1031966"/>
            <a:ext cx="7067006" cy="3745415"/>
          </a:xfrm>
        </p:spPr>
        <p:txBody>
          <a:bodyPr/>
          <a:lstStyle/>
          <a:p>
            <a:r>
              <a:rPr lang="es-ES" dirty="0" smtClean="0"/>
              <a:t>Enfermedades del sistema nervioso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3989" y="5051700"/>
            <a:ext cx="8347756" cy="861420"/>
          </a:xfrm>
        </p:spPr>
        <p:txBody>
          <a:bodyPr/>
          <a:lstStyle/>
          <a:p>
            <a:r>
              <a:rPr lang="es-ES" dirty="0" smtClean="0"/>
              <a:t>Nombre: </a:t>
            </a:r>
            <a:r>
              <a:rPr lang="es-ES" dirty="0" err="1" smtClean="0"/>
              <a:t>Greggory</a:t>
            </a:r>
            <a:r>
              <a:rPr lang="es-ES" dirty="0" smtClean="0"/>
              <a:t> </a:t>
            </a:r>
            <a:r>
              <a:rPr lang="es-ES" dirty="0" err="1" smtClean="0"/>
              <a:t>vasquez</a:t>
            </a:r>
            <a:r>
              <a:rPr lang="es-ES" dirty="0" smtClean="0"/>
              <a:t> </a:t>
            </a:r>
            <a:r>
              <a:rPr lang="es-ES" dirty="0" err="1" smtClean="0"/>
              <a:t>gomez</a:t>
            </a:r>
            <a:endParaRPr lang="es-ES" dirty="0" smtClean="0"/>
          </a:p>
          <a:p>
            <a:r>
              <a:rPr lang="es-ES" dirty="0" smtClean="0"/>
              <a:t>Curso: biología </a:t>
            </a:r>
            <a:endParaRPr lang="en-US" dirty="0"/>
          </a:p>
        </p:txBody>
      </p:sp>
      <p:pic>
        <p:nvPicPr>
          <p:cNvPr id="1026" name="Picture 2" descr="Enfermedades del sistema nervio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6" r="70520"/>
          <a:stretch/>
        </p:blipFill>
        <p:spPr bwMode="auto">
          <a:xfrm>
            <a:off x="430996" y="1380857"/>
            <a:ext cx="3435609" cy="38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5122" y="1669868"/>
            <a:ext cx="3573800" cy="1008017"/>
          </a:xfrm>
        </p:spPr>
        <p:txBody>
          <a:bodyPr/>
          <a:lstStyle/>
          <a:p>
            <a:r>
              <a:rPr lang="es-ES" dirty="0" smtClean="0"/>
              <a:t>Causas?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01337" y="3030582"/>
            <a:ext cx="4963886" cy="3132909"/>
          </a:xfrm>
        </p:spPr>
        <p:txBody>
          <a:bodyPr>
            <a:normAutofit/>
          </a:bodyPr>
          <a:lstStyle/>
          <a:p>
            <a:r>
              <a:rPr lang="es-ES" sz="2400" dirty="0"/>
              <a:t>Hay múltiples causas que pueden provocar epilepsia; desde enfermedades, lesiones cerebrales y desarrollo cerebral anormal. Sin embargo, en muchos casos se desconoce la causa que la produce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435" y="2279331"/>
            <a:ext cx="5311223" cy="254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92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4625" y="1722120"/>
            <a:ext cx="4017937" cy="1008017"/>
          </a:xfrm>
        </p:spPr>
        <p:txBody>
          <a:bodyPr/>
          <a:lstStyle/>
          <a:p>
            <a:r>
              <a:rPr lang="es-ES" dirty="0" smtClean="0"/>
              <a:t>Tratamiento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975566" y="3017521"/>
            <a:ext cx="4376057" cy="2495006"/>
          </a:xfrm>
        </p:spPr>
        <p:txBody>
          <a:bodyPr>
            <a:normAutofit/>
          </a:bodyPr>
          <a:lstStyle/>
          <a:p>
            <a:r>
              <a:rPr lang="es-ES" sz="2400" dirty="0"/>
              <a:t>El tratamiento para la epilepsia consiste en tomar medicinas, cambiar el estilo de vida y, incluso, la cirugía en algunas ocasiones.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9" y="2730137"/>
            <a:ext cx="6160992" cy="262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46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5847" y="1865811"/>
            <a:ext cx="3351732" cy="1073331"/>
          </a:xfrm>
        </p:spPr>
        <p:txBody>
          <a:bodyPr/>
          <a:lstStyle/>
          <a:p>
            <a:r>
              <a:rPr lang="es-ES" dirty="0" smtClean="0"/>
              <a:t>Parkinson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97279" y="3161211"/>
            <a:ext cx="5264332" cy="2518954"/>
          </a:xfrm>
        </p:spPr>
        <p:txBody>
          <a:bodyPr/>
          <a:lstStyle/>
          <a:p>
            <a:r>
              <a:rPr lang="es-ES" dirty="0"/>
              <a:t>La enfermedad de Parkinson es un trastorno frecuente dentro de las enfermedades neurodegenerativas, como la enfermedad de Huntington o el Alzheimer. Normalmente este trastorno se desarrolla lentamente en las personas a partir de los 55 y los 65 años de edad.</a:t>
            </a:r>
            <a:endParaRPr lang="en-US" dirty="0"/>
          </a:p>
        </p:txBody>
      </p:sp>
      <p:sp>
        <p:nvSpPr>
          <p:cNvPr id="4" name="AutoShape 2" descr="Gráfico vectorial Parkinson ▷ Imagen vectorial Parkinson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5" y="1674491"/>
            <a:ext cx="3840480" cy="425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9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0751" y="1748246"/>
            <a:ext cx="3482360" cy="1021080"/>
          </a:xfrm>
        </p:spPr>
        <p:txBody>
          <a:bodyPr/>
          <a:lstStyle/>
          <a:p>
            <a:r>
              <a:rPr lang="es-ES" dirty="0" smtClean="0"/>
              <a:t>Síntomas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439988" y="3108960"/>
            <a:ext cx="4963886" cy="3119846"/>
          </a:xfrm>
        </p:spPr>
        <p:txBody>
          <a:bodyPr/>
          <a:lstStyle/>
          <a:p>
            <a:r>
              <a:rPr lang="es-ES" sz="2000" dirty="0"/>
              <a:t>Este trastorno provoca un deterioro progresivo de ciertas funciones cerebrales en el paciente que se manifiestan con diversos síntomas, siendo los principales los temblores en los brazos, en las piernas y en la cara; y la rigidez de las extremidades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88" y="2403566"/>
            <a:ext cx="4353197" cy="3264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79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9259" y="1199606"/>
            <a:ext cx="3168852" cy="1112520"/>
          </a:xfrm>
        </p:spPr>
        <p:txBody>
          <a:bodyPr/>
          <a:lstStyle/>
          <a:p>
            <a:r>
              <a:rPr lang="es-ES" dirty="0" smtClean="0"/>
              <a:t>Causas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58092" y="2573383"/>
            <a:ext cx="4480560" cy="3474720"/>
          </a:xfrm>
        </p:spPr>
        <p:txBody>
          <a:bodyPr>
            <a:normAutofit/>
          </a:bodyPr>
          <a:lstStyle/>
          <a:p>
            <a:r>
              <a:rPr lang="es-ES" sz="2400" dirty="0"/>
              <a:t>Se desconoce la causa del Parkinson; exceptuando los casos inducidos por traumatismos, drogodependencias y medicamentos. Además, en ciertos grupos familiares también se presenta de forma hereditaria</a:t>
            </a:r>
            <a:r>
              <a:rPr lang="es-ES" sz="2000" dirty="0"/>
              <a:t>.</a:t>
            </a:r>
            <a:endParaRPr lang="en-US" sz="2000" dirty="0"/>
          </a:p>
        </p:txBody>
      </p:sp>
      <p:pic>
        <p:nvPicPr>
          <p:cNvPr id="5122" name="Picture 2" descr="Qué tipos de Párkinson existen? Clases y síntomas | Spain - Park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21" y="2076994"/>
            <a:ext cx="4797515" cy="301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2165" y="1656806"/>
            <a:ext cx="4435949" cy="1164771"/>
          </a:xfrm>
        </p:spPr>
        <p:txBody>
          <a:bodyPr/>
          <a:lstStyle/>
          <a:p>
            <a:r>
              <a:rPr lang="es-ES" dirty="0" smtClean="0"/>
              <a:t>Tratamiento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361612" y="2821577"/>
            <a:ext cx="4467497" cy="2481942"/>
          </a:xfrm>
        </p:spPr>
        <p:txBody>
          <a:bodyPr>
            <a:normAutofit/>
          </a:bodyPr>
          <a:lstStyle/>
          <a:p>
            <a:r>
              <a:rPr lang="es-ES" sz="2400" dirty="0"/>
              <a:t>Su tratamiento se basa en el control de los síntomas; ya que no existe ninguna cura para esta enfermedad.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0" y="1869621"/>
            <a:ext cx="5343525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5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9960" y="1291046"/>
            <a:ext cx="4514326" cy="1243149"/>
          </a:xfrm>
        </p:spPr>
        <p:txBody>
          <a:bodyPr/>
          <a:lstStyle/>
          <a:p>
            <a:r>
              <a:rPr lang="es-ES" dirty="0" smtClean="0"/>
              <a:t>Conclusión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860766"/>
            <a:ext cx="9935412" cy="3159034"/>
          </a:xfrm>
        </p:spPr>
        <p:txBody>
          <a:bodyPr>
            <a:noAutofit/>
          </a:bodyPr>
          <a:lstStyle/>
          <a:p>
            <a:r>
              <a:rPr lang="es-ES" sz="2400" dirty="0"/>
              <a:t>El sistema nervioso es importante porque es el que conecta al ser humano con el medio ambiente y le permite interactuar en él; además de que el sistema nervioso es el que da la capacidad de movimiento, ya sean involuntarios, como pestañar o respirar o voluntarios como mover la mano, y permite la reacción a los estímulos tanto internos como externos, mandando señales al cerebro para una respuesta rápida.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87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097" y="1304108"/>
            <a:ext cx="8825659" cy="1151709"/>
          </a:xfrm>
        </p:spPr>
        <p:txBody>
          <a:bodyPr/>
          <a:lstStyle/>
          <a:p>
            <a:r>
              <a:rPr lang="es-ES" dirty="0" smtClean="0"/>
              <a:t>Referencias Bibliográficas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89640" y="2821577"/>
            <a:ext cx="9047137" cy="2362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www.paho.org/hq/dmdocuments/2008/Trastornos_Neurologicos.pdf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www.untumbes.edu.pe/bmedicina/libros/Libros12/libro148.pdf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medlineplus.gov/spanish/peripheralnervedisorders.html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2505" y="870342"/>
            <a:ext cx="4447091" cy="1271197"/>
          </a:xfrm>
        </p:spPr>
        <p:txBody>
          <a:bodyPr/>
          <a:lstStyle/>
          <a:p>
            <a:r>
              <a:rPr lang="es-ES" dirty="0" smtClean="0"/>
              <a:t>Introducción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342709" y="2259106"/>
            <a:ext cx="5993162" cy="4115568"/>
          </a:xfrm>
        </p:spPr>
        <p:txBody>
          <a:bodyPr>
            <a:noAutofit/>
          </a:bodyPr>
          <a:lstStyle/>
          <a:p>
            <a:r>
              <a:rPr lang="es-ES" sz="2000" dirty="0"/>
              <a:t>El sistema nervioso tiene tres funciones principales: la entrada sensorial, la integración de datos y la respuesta del sistema motor. La entrada sensorial ocurre cuando el cuerpo recopila información o datos utilizando </a:t>
            </a:r>
            <a:r>
              <a:rPr lang="es-ES" sz="2000" b="1" dirty="0"/>
              <a:t>neuronas</a:t>
            </a:r>
            <a:r>
              <a:rPr lang="es-ES" sz="2000" dirty="0"/>
              <a:t>, células de la </a:t>
            </a:r>
            <a:r>
              <a:rPr lang="es-ES" sz="2000" b="1" dirty="0"/>
              <a:t>glía </a:t>
            </a:r>
            <a:r>
              <a:rPr lang="es-ES" sz="2000" dirty="0"/>
              <a:t>y espacios </a:t>
            </a:r>
            <a:r>
              <a:rPr lang="es-ES" sz="2000" b="1" dirty="0"/>
              <a:t>sinápticos</a:t>
            </a:r>
            <a:r>
              <a:rPr lang="es-ES" sz="2000" dirty="0"/>
              <a:t>. Entonces, el cerebro procesa e integra estos datos. Después de que el cerebro haya procesado la información, los impulsos se conducen desde el cerebro y la médula espinal a los músculos y las glándulas, lo que es conocido como respuesta motora o efectora.</a:t>
            </a:r>
            <a:endParaRPr lang="en-US" sz="2000" dirty="0"/>
          </a:p>
        </p:txBody>
      </p:sp>
      <p:pic>
        <p:nvPicPr>
          <p:cNvPr id="2050" name="Picture 2" descr="Leslie Valiant, informático de Harvard: &quot;No creo que sepamos qué es una  mente humana&quot; - La Terc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" y="2634661"/>
            <a:ext cx="4152897" cy="3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1720" y="1395549"/>
            <a:ext cx="3260292" cy="1060269"/>
          </a:xfrm>
        </p:spPr>
        <p:txBody>
          <a:bodyPr/>
          <a:lstStyle/>
          <a:p>
            <a:r>
              <a:rPr lang="es-ES" dirty="0" smtClean="0"/>
              <a:t>Que es?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577839" y="2586445"/>
            <a:ext cx="5734595" cy="2950029"/>
          </a:xfrm>
        </p:spPr>
        <p:txBody>
          <a:bodyPr>
            <a:noAutofit/>
          </a:bodyPr>
          <a:lstStyle/>
          <a:p>
            <a:r>
              <a:rPr lang="es-ES" sz="2000" dirty="0"/>
              <a:t>Se llama sistema nervioso al conjunto de órganos y estructuras de control e información del cuerpo humano, constituido por células altamente diferenciadas, conocidas como neuronas, que son capaces de transmitir impulsos eléctricos a lo largo de una gran red de terminaciones nerviosas.</a:t>
            </a:r>
            <a:endParaRPr lang="en-US" sz="2000" dirty="0"/>
          </a:p>
        </p:txBody>
      </p:sp>
      <p:sp>
        <p:nvSpPr>
          <p:cNvPr id="4" name="AutoShape 2" descr="Enfermedades del Sistema Nervioso - Plus Vita"/>
          <p:cNvSpPr>
            <a:spLocks noChangeAspect="1" noChangeArrowheads="1"/>
          </p:cNvSpPr>
          <p:nvPr/>
        </p:nvSpPr>
        <p:spPr bwMode="auto">
          <a:xfrm>
            <a:off x="1422671" y="2307770"/>
            <a:ext cx="2430871" cy="24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28" y="2700744"/>
            <a:ext cx="4248455" cy="27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834" y="1826623"/>
            <a:ext cx="5977366" cy="1151709"/>
          </a:xfrm>
        </p:spPr>
        <p:txBody>
          <a:bodyPr/>
          <a:lstStyle/>
          <a:p>
            <a:r>
              <a:rPr lang="es-ES" dirty="0" smtClean="0"/>
              <a:t>Esclerosis Múltiple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40525" y="3200399"/>
            <a:ext cx="4677093" cy="2362200"/>
          </a:xfrm>
        </p:spPr>
        <p:txBody>
          <a:bodyPr/>
          <a:lstStyle/>
          <a:p>
            <a:r>
              <a:rPr lang="es-ES" sz="2400" dirty="0"/>
              <a:t>La esclerosis </a:t>
            </a:r>
            <a:r>
              <a:rPr lang="es-ES" sz="2400" dirty="0" smtClean="0"/>
              <a:t>múltiple </a:t>
            </a:r>
            <a:r>
              <a:rPr lang="es-ES" sz="2400" dirty="0"/>
              <a:t>es una enfermedad </a:t>
            </a:r>
            <a:r>
              <a:rPr lang="es-ES" sz="2400" dirty="0" smtClean="0"/>
              <a:t>auto inmunitaria </a:t>
            </a:r>
            <a:r>
              <a:rPr lang="es-ES" sz="2400" dirty="0"/>
              <a:t>que afecta al cerebro y a la médula espinal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136" y="2978332"/>
            <a:ext cx="5558769" cy="3160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1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9247" y="1382486"/>
            <a:ext cx="3691366" cy="955765"/>
          </a:xfrm>
        </p:spPr>
        <p:txBody>
          <a:bodyPr/>
          <a:lstStyle/>
          <a:p>
            <a:r>
              <a:rPr lang="es-ES" dirty="0" smtClean="0"/>
              <a:t>Síntomas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865223" y="2429691"/>
            <a:ext cx="4924697" cy="3159035"/>
          </a:xfrm>
        </p:spPr>
        <p:txBody>
          <a:bodyPr>
            <a:normAutofit/>
          </a:bodyPr>
          <a:lstStyle/>
          <a:p>
            <a:r>
              <a:rPr lang="es-ES" dirty="0"/>
              <a:t> </a:t>
            </a:r>
            <a:endParaRPr lang="es-ES" dirty="0" smtClean="0"/>
          </a:p>
          <a:p>
            <a:r>
              <a:rPr lang="es-ES" sz="2400" dirty="0"/>
              <a:t>Los síntomas varían según la localización y magnitud de cada ataque. Los episodios pueden tener distinta duración y puede variar en días, semanas o meses.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7" y="2794217"/>
            <a:ext cx="5028386" cy="2428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4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274" y="1891938"/>
            <a:ext cx="2999035" cy="1047206"/>
          </a:xfrm>
        </p:spPr>
        <p:txBody>
          <a:bodyPr/>
          <a:lstStyle/>
          <a:p>
            <a:r>
              <a:rPr lang="es-ES" dirty="0" smtClean="0"/>
              <a:t>Causas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008255" y="3122023"/>
            <a:ext cx="4739402" cy="2743200"/>
          </a:xfrm>
        </p:spPr>
        <p:txBody>
          <a:bodyPr>
            <a:noAutofit/>
          </a:bodyPr>
          <a:lstStyle/>
          <a:p>
            <a:r>
              <a:rPr lang="es-ES" sz="2400" dirty="0"/>
              <a:t>Se desconoce la causa de la esclerosis múltiple, pese a que existen diversos indicios relacionados con mecanismos autoinmunes dañados.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93" y="1891938"/>
            <a:ext cx="5299175" cy="303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93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7864" y="1500051"/>
            <a:ext cx="4579640" cy="1112520"/>
          </a:xfrm>
        </p:spPr>
        <p:txBody>
          <a:bodyPr/>
          <a:lstStyle/>
          <a:p>
            <a:r>
              <a:rPr lang="es-ES" dirty="0" smtClean="0"/>
              <a:t>Tratamientos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789852" y="2612571"/>
            <a:ext cx="6048103" cy="3422469"/>
          </a:xfrm>
        </p:spPr>
        <p:txBody>
          <a:bodyPr>
            <a:noAutofit/>
          </a:bodyPr>
          <a:lstStyle/>
          <a:p>
            <a:r>
              <a:rPr lang="es-ES" sz="2400" dirty="0"/>
              <a:t>En la actualidad, </a:t>
            </a:r>
            <a:r>
              <a:rPr lang="es-ES" sz="2400" b="1" dirty="0"/>
              <a:t>no se conoce ninguna cura definitiva</a:t>
            </a:r>
            <a:r>
              <a:rPr lang="es-ES" sz="2400" dirty="0"/>
              <a:t> para la esclerosis múltiple. Sin embargo, existen diversos tratamientos que pueden retrasar la enfermedad. El objetivo del tratamiento es evitar la evolución de los síntomas y mantener la calidad de vida del paciente.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" y="2612571"/>
            <a:ext cx="4807132" cy="270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12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9052" y="1787434"/>
            <a:ext cx="3456235" cy="1125583"/>
          </a:xfrm>
        </p:spPr>
        <p:txBody>
          <a:bodyPr/>
          <a:lstStyle/>
          <a:p>
            <a:r>
              <a:rPr lang="es-ES" dirty="0" smtClean="0"/>
              <a:t>Epilepsia 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5544" y="3344092"/>
            <a:ext cx="4304731" cy="2325188"/>
          </a:xfrm>
        </p:spPr>
        <p:txBody>
          <a:bodyPr>
            <a:normAutofit/>
          </a:bodyPr>
          <a:lstStyle/>
          <a:p>
            <a:r>
              <a:rPr lang="es-ES" sz="2400" dirty="0"/>
              <a:t>La epilepsia es un trastorno cerebral que provoca convulsiones recurrentes en la persona que lo padece</a:t>
            </a:r>
            <a:r>
              <a:rPr lang="es-ES" dirty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32" y="2147343"/>
            <a:ext cx="5207716" cy="390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1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3423" y="1513114"/>
            <a:ext cx="3835057" cy="1021080"/>
          </a:xfrm>
        </p:spPr>
        <p:txBody>
          <a:bodyPr/>
          <a:lstStyle/>
          <a:p>
            <a:r>
              <a:rPr lang="es-ES" dirty="0" smtClean="0"/>
              <a:t>Síntomas?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335485" y="2769326"/>
            <a:ext cx="4362995" cy="2754086"/>
          </a:xfrm>
        </p:spPr>
        <p:txBody>
          <a:bodyPr>
            <a:noAutofit/>
          </a:bodyPr>
          <a:lstStyle/>
          <a:p>
            <a:r>
              <a:rPr lang="es-ES" sz="2400" dirty="0"/>
              <a:t>Los síntomas de la epilepsia varían de una persona a otra. Destacan los episodios de ausencia, la pérdida del conocimiento y los temblores violentos.</a:t>
            </a: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62" y="1513114"/>
            <a:ext cx="4762500" cy="428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95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412</TotalTime>
  <Words>620</Words>
  <Application>Microsoft Office PowerPoint</Application>
  <PresentationFormat>Panorámica</PresentationFormat>
  <Paragraphs>38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Enfermedades del sistema nervioso</vt:lpstr>
      <vt:lpstr>Introducción </vt:lpstr>
      <vt:lpstr>Que es?</vt:lpstr>
      <vt:lpstr>Esclerosis Múltiple </vt:lpstr>
      <vt:lpstr>Síntomas </vt:lpstr>
      <vt:lpstr>Causas </vt:lpstr>
      <vt:lpstr>Tratamientos </vt:lpstr>
      <vt:lpstr>Epilepsia </vt:lpstr>
      <vt:lpstr>Síntomas?</vt:lpstr>
      <vt:lpstr>Causas?</vt:lpstr>
      <vt:lpstr>Tratamiento </vt:lpstr>
      <vt:lpstr>Parkinson </vt:lpstr>
      <vt:lpstr>Síntomas </vt:lpstr>
      <vt:lpstr>Causas </vt:lpstr>
      <vt:lpstr>Tratamiento </vt:lpstr>
      <vt:lpstr>Conclusión </vt:lpstr>
      <vt:lpstr>Referencias Bibliográficas </vt:lpstr>
    </vt:vector>
  </TitlesOfParts>
  <Company>Microsoft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del sistema nervioso</dc:title>
  <dc:creator>GREGGORY</dc:creator>
  <cp:lastModifiedBy>GREGGORY</cp:lastModifiedBy>
  <cp:revision>12</cp:revision>
  <dcterms:created xsi:type="dcterms:W3CDTF">2022-05-17T20:28:52Z</dcterms:created>
  <dcterms:modified xsi:type="dcterms:W3CDTF">2022-05-18T03:21:17Z</dcterms:modified>
</cp:coreProperties>
</file>