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2" r:id="rId4"/>
    <p:sldId id="263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068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361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894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4504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231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212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268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917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813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597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0158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E4ADE-0256-41DD-BC6C-8E1EC830F151}" type="datetimeFigureOut">
              <a:rPr lang="es-PE" smtClean="0"/>
              <a:t>11/12/2023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D7FE-8686-4A69-ABB9-FCBBF9CBB044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5548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eña de 'Magnus Chase y los dioses de Asgard: El barco de los muertos',  de Rick Riordan, el fin de la trilogía nórdica ha llegado">
            <a:extLst>
              <a:ext uri="{FF2B5EF4-FFF2-40B4-BE49-F238E27FC236}">
                <a16:creationId xmlns:a16="http://schemas.microsoft.com/office/drawing/2014/main" id="{B3809874-874F-A5A8-270E-B27351439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894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B0C382C-E20C-EF7F-ABFC-994352D8A319}"/>
              </a:ext>
            </a:extLst>
          </p:cNvPr>
          <p:cNvSpPr/>
          <p:nvPr/>
        </p:nvSpPr>
        <p:spPr>
          <a:xfrm>
            <a:off x="0" y="2941984"/>
            <a:ext cx="12192000" cy="3916016"/>
          </a:xfrm>
          <a:prstGeom prst="rect">
            <a:avLst/>
          </a:prstGeom>
          <a:gradFill>
            <a:gsLst>
              <a:gs pos="12000">
                <a:schemeClr val="bg1">
                  <a:alpha val="0"/>
                </a:schemeClr>
              </a:gs>
              <a:gs pos="100000">
                <a:schemeClr val="bg1">
                  <a:alpha val="65000"/>
                </a:schemeClr>
              </a:gs>
              <a:gs pos="95000">
                <a:schemeClr val="bg1">
                  <a:alpha val="79000"/>
                </a:schemeClr>
              </a:gs>
              <a:gs pos="66000">
                <a:schemeClr val="bg1">
                  <a:alpha val="8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F6C48E7-BBFA-2E5B-1756-4B67EB9A5191}"/>
              </a:ext>
            </a:extLst>
          </p:cNvPr>
          <p:cNvSpPr txBox="1"/>
          <p:nvPr/>
        </p:nvSpPr>
        <p:spPr>
          <a:xfrm>
            <a:off x="6202016" y="148406"/>
            <a:ext cx="60118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MAGNUS CHASE</a:t>
            </a:r>
          </a:p>
          <a:p>
            <a:pPr algn="ctr"/>
            <a:r>
              <a:rPr lang="es-PE" sz="2400" i="1" dirty="0">
                <a:solidFill>
                  <a:srgbClr val="FF0000"/>
                </a:solidFill>
                <a:latin typeface="Algerian" panose="04020705040A02060702" pitchFamily="82" charset="0"/>
              </a:rPr>
              <a:t>LOS</a:t>
            </a:r>
            <a:r>
              <a:rPr lang="es-PE" sz="4000" i="1" dirty="0">
                <a:solidFill>
                  <a:srgbClr val="FF0000"/>
                </a:solidFill>
                <a:latin typeface="Algerian" panose="04020705040A02060702" pitchFamily="82" charset="0"/>
              </a:rPr>
              <a:t> Dioses </a:t>
            </a:r>
            <a:r>
              <a:rPr lang="es-PE" sz="2400" i="1" dirty="0">
                <a:solidFill>
                  <a:srgbClr val="FF0000"/>
                </a:solidFill>
                <a:latin typeface="Algerian" panose="04020705040A02060702" pitchFamily="82" charset="0"/>
              </a:rPr>
              <a:t>de</a:t>
            </a:r>
            <a:r>
              <a:rPr lang="es-PE" sz="4000" i="1" dirty="0">
                <a:solidFill>
                  <a:srgbClr val="FF0000"/>
                </a:solidFill>
                <a:latin typeface="Algerian" panose="04020705040A02060702" pitchFamily="82" charset="0"/>
              </a:rPr>
              <a:t> asgard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AEAC76-AB8E-705B-2CBD-363FC437CCA1}"/>
              </a:ext>
            </a:extLst>
          </p:cNvPr>
          <p:cNvSpPr txBox="1"/>
          <p:nvPr/>
        </p:nvSpPr>
        <p:spPr>
          <a:xfrm>
            <a:off x="6285821" y="1779622"/>
            <a:ext cx="5844209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PE" sz="32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EL BARCO DE LOS MUERTOS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CC923D-2735-2827-58BF-DDA3E656299B}"/>
              </a:ext>
            </a:extLst>
          </p:cNvPr>
          <p:cNvSpPr txBox="1"/>
          <p:nvPr/>
        </p:nvSpPr>
        <p:spPr>
          <a:xfrm>
            <a:off x="357807" y="3178390"/>
            <a:ext cx="5844209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Estudiante:</a:t>
            </a:r>
            <a:r>
              <a:rPr lang="es-E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ES" dirty="0"/>
              <a:t>		</a:t>
            </a:r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Carrera Montero Óscar Jesús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Curso: 			</a:t>
            </a:r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Comunicación</a:t>
            </a:r>
          </a:p>
          <a:p>
            <a:pPr>
              <a:lnSpc>
                <a:spcPct val="150000"/>
              </a:lnSpc>
            </a:pPr>
            <a:r>
              <a:rPr lang="es-ES" sz="2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Docente: 		</a:t>
            </a:r>
            <a:r>
              <a:rPr lang="es-ES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Periche Chaquila Luis Baltazar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855D38-3190-415F-FEB7-C598084F8A4B}"/>
              </a:ext>
            </a:extLst>
          </p:cNvPr>
          <p:cNvSpPr txBox="1"/>
          <p:nvPr/>
        </p:nvSpPr>
        <p:spPr>
          <a:xfrm>
            <a:off x="3935895" y="5310754"/>
            <a:ext cx="4320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800" i="1" dirty="0">
                <a:ln>
                  <a:solidFill>
                    <a:srgbClr val="002060"/>
                  </a:solidFill>
                </a:ln>
                <a:latin typeface="Algerian" panose="04020705040A02060702" pitchFamily="82" charset="0"/>
              </a:rPr>
              <a:t>2023</a:t>
            </a:r>
            <a:endParaRPr lang="es-PE" sz="8800" i="1" dirty="0">
              <a:ln>
                <a:solidFill>
                  <a:srgbClr val="002060"/>
                </a:solidFill>
              </a:ln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F6C48E7-BBFA-2E5B-1756-4B67EB9A5191}"/>
              </a:ext>
            </a:extLst>
          </p:cNvPr>
          <p:cNvSpPr txBox="1"/>
          <p:nvPr/>
        </p:nvSpPr>
        <p:spPr>
          <a:xfrm>
            <a:off x="92765" y="225287"/>
            <a:ext cx="584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INTRODUCCIÓN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A1110E-5476-DBA6-DC04-3707EC9D45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171" y="4694252"/>
            <a:ext cx="3180521" cy="2116493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19D435E-ABE7-8D24-EE6E-F5646AC39103}"/>
              </a:ext>
            </a:extLst>
          </p:cNvPr>
          <p:cNvSpPr txBox="1"/>
          <p:nvPr/>
        </p:nvSpPr>
        <p:spPr>
          <a:xfrm>
            <a:off x="384312" y="1582340"/>
            <a:ext cx="1160890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Loki, el dios tramposo, está libre de sus cadenas. Ahora está </a:t>
            </a:r>
            <a:r>
              <a:rPr lang="es-ES" sz="1600" i="0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preparando </a:t>
            </a:r>
            <a:r>
              <a:rPr lang="es-ES" sz="16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Naglfar, el </a:t>
            </a:r>
            <a:r>
              <a:rPr lang="es-ES" sz="1600" i="0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Barco</a:t>
            </a:r>
          </a:p>
          <a:p>
            <a:pPr algn="just">
              <a:lnSpc>
                <a:spcPct val="150000"/>
              </a:lnSpc>
            </a:pPr>
            <a:r>
              <a:rPr lang="es-ES" sz="1600" i="0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</a:t>
            </a:r>
            <a:r>
              <a:rPr lang="es-ES" sz="16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Muertos, armado con una </a:t>
            </a:r>
            <a:r>
              <a:rPr lang="es-ES" sz="1600" i="0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hueste </a:t>
            </a:r>
            <a:r>
              <a:rPr lang="es-ES" sz="16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gigantes y zombis, para navegar contra los dioses </a:t>
            </a:r>
          </a:p>
          <a:p>
            <a:pPr algn="just">
              <a:lnSpc>
                <a:spcPct val="150000"/>
              </a:lnSpc>
            </a:pPr>
            <a:r>
              <a:rPr lang="es-ES" sz="16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nórdicos y comenzar la batalla final de Ragnarok. Depende de Magnus </a:t>
            </a:r>
            <a:r>
              <a:rPr lang="es-ES" sz="1600" i="0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Chase </a:t>
            </a:r>
            <a:r>
              <a:rPr lang="es-ES" sz="16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sus amigos </a:t>
            </a:r>
            <a:endParaRPr lang="es-ES" sz="1600" i="0" dirty="0" smtClean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i="0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detener </a:t>
            </a:r>
            <a:r>
              <a:rPr lang="es-ES" sz="16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los planes de Loki, pero para hacerlo </a:t>
            </a:r>
            <a:r>
              <a:rPr lang="es-ES" sz="1600" i="0" dirty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tendrán </a:t>
            </a:r>
            <a:r>
              <a:rPr lang="es-ES" sz="16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navegar a través de los océanos de </a:t>
            </a:r>
            <a:endParaRPr lang="es-ES" sz="1600" i="0" dirty="0" smtClean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ES" sz="1600" i="0" dirty="0" err="1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Midgard</a:t>
            </a:r>
            <a:r>
              <a:rPr lang="es-ES" sz="16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Jotunheim y Niflheim en una carrera desesperada por llegar a Naglfar antes de que esté listo para navegar. En el camino, se enfrentarán a dioses del mar enfadados, gigantes hostiles y un malvado dragón que escupe fuego, que resulta ser un antiguo conocido. Pero el mayor desafío de Magnus será enfrentar sus propios demonios internos. Para vencer a Loki, Magnus necesitará usar palabras, no la fuerza. Esto requerirá encontrar un elixir mágico tan letal que hará que Magnus Chase sea lo suficientemente poderoso como para vencer a un Loki que, en cuestión de palabras, jamás ha perdido, o destruir a Magnus y la oportunidad de evitar el Ragnarok un poco más por completo.</a:t>
            </a:r>
          </a:p>
          <a:p>
            <a:r>
              <a:rPr lang="es-ES" dirty="0"/>
              <a:t/>
            </a:r>
            <a:br>
              <a:rPr lang="es-ES" dirty="0"/>
            </a:br>
            <a:endParaRPr lang="es-PE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B08A170-3132-27BE-B97B-26E727A87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461" y="64388"/>
            <a:ext cx="4810539" cy="269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F6C48E7-BBFA-2E5B-1756-4B67EB9A5191}"/>
              </a:ext>
            </a:extLst>
          </p:cNvPr>
          <p:cNvSpPr txBox="1"/>
          <p:nvPr/>
        </p:nvSpPr>
        <p:spPr>
          <a:xfrm>
            <a:off x="251791" y="259383"/>
            <a:ext cx="584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DESARROLLO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CC923D-2735-2827-58BF-DDA3E656299B}"/>
              </a:ext>
            </a:extLst>
          </p:cNvPr>
          <p:cNvSpPr txBox="1"/>
          <p:nvPr/>
        </p:nvSpPr>
        <p:spPr>
          <a:xfrm>
            <a:off x="579550" y="1405103"/>
            <a:ext cx="114106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protagonista se une a sus amigos semidioses, </a:t>
            </a:r>
            <a:r>
              <a:rPr lang="es-PE" sz="16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Samirah</a:t>
            </a: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(una valquiria), </a:t>
            </a:r>
            <a:r>
              <a:rPr lang="es-PE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Hearthstone</a:t>
            </a:r>
            <a:r>
              <a:rPr lang="es-PE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(un elfo) y </a:t>
            </a:r>
            <a:endParaRPr lang="es-PE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1600" dirty="0" err="1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Blitz</a:t>
            </a:r>
            <a:r>
              <a:rPr lang="es-PE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(un enano), así como a otros aliados, para evitar </a:t>
            </a:r>
            <a:r>
              <a:rPr lang="es-PE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 </a:t>
            </a: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Loki, el dios de las travesuras, desate el </a:t>
            </a:r>
            <a:endParaRPr lang="es-PE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caos </a:t>
            </a: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destrucción en el universo. La trama se </a:t>
            </a:r>
            <a:r>
              <a:rPr lang="es-PE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 en </a:t>
            </a: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búsqueda del Barco de los Muertos, una embarcación legendaria que puede transportar a los muertos a través de los nueve mundos.</a:t>
            </a:r>
          </a:p>
          <a:p>
            <a:pPr algn="just">
              <a:lnSpc>
                <a:spcPct val="150000"/>
              </a:lnSpc>
            </a:pP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lo largo de la historia, los personajes enfrentan desafíos, descubren secretos y forjan alianzas para enfrentarse a criaturas mitológicas y a las maquinaciones de Loki. Magnus debe usar sus habilidades y su ingenio para superar obstáculos y resolver enigmas mientras se dirige hacia el inevitable enfrentamiento final.</a:t>
            </a:r>
          </a:p>
        </p:txBody>
      </p:sp>
      <p:pic>
        <p:nvPicPr>
          <p:cNvPr id="1030" name="Picture 6" descr="Mes del Orgullo: El Loki de Tom Hiddleston, primer personaje bisexual en  Marvel">
            <a:extLst>
              <a:ext uri="{FF2B5EF4-FFF2-40B4-BE49-F238E27FC236}">
                <a16:creationId xmlns:a16="http://schemas.microsoft.com/office/drawing/2014/main" id="{48331BA2-1C72-6D80-6AFF-0FCC5D5E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89" y="0"/>
            <a:ext cx="3651710" cy="2054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 existieran, ¿cómo lanzarían fuego los dragones sin abrasarse?">
            <a:extLst>
              <a:ext uri="{FF2B5EF4-FFF2-40B4-BE49-F238E27FC236}">
                <a16:creationId xmlns:a16="http://schemas.microsoft.com/office/drawing/2014/main" id="{7262C3F0-AA04-B10D-2D89-9AE1E8F6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543"/>
            <a:ext cx="4069724" cy="241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069724" y="4516680"/>
            <a:ext cx="6472184" cy="2263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Magnus Chase, en particular, demuestra una combinación única de habilidades sobrenaturales y astucia humana. Su capacidad para resolver enigmas y pensar estratégicamente se convierte en un elemento crucial para superar los obstáculos planteados por los nueve mundos de la mitología nórdica. Además, a medida que se adentran en su misión, descubren secretos ocultos que revelan conexiones inesperadas entre los personajes y sus destinos.</a:t>
            </a:r>
          </a:p>
        </p:txBody>
      </p:sp>
    </p:spTree>
    <p:extLst>
      <p:ext uri="{BB962C8B-B14F-4D97-AF65-F5344CB8AC3E}">
        <p14:creationId xmlns:p14="http://schemas.microsoft.com/office/powerpoint/2010/main" val="3292053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F6C48E7-BBFA-2E5B-1756-4B67EB9A5191}"/>
              </a:ext>
            </a:extLst>
          </p:cNvPr>
          <p:cNvSpPr txBox="1"/>
          <p:nvPr/>
        </p:nvSpPr>
        <p:spPr>
          <a:xfrm>
            <a:off x="251791" y="259383"/>
            <a:ext cx="584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DESARROLLO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CC923D-2735-2827-58BF-DDA3E656299B}"/>
              </a:ext>
            </a:extLst>
          </p:cNvPr>
          <p:cNvSpPr txBox="1"/>
          <p:nvPr/>
        </p:nvSpPr>
        <p:spPr>
          <a:xfrm>
            <a:off x="579550" y="1405103"/>
            <a:ext cx="11410681" cy="263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 alianzas forjadas durante la historia no solo son fundamentales para la supervivencia de los </a:t>
            </a:r>
            <a:endParaRPr lang="es-PE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protagonistas</a:t>
            </a: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sino que también profundizan en la complejidad de las relaciones entre los </a:t>
            </a:r>
            <a:r>
              <a:rPr lang="es-PE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diferentes</a:t>
            </a:r>
          </a:p>
          <a:p>
            <a:pPr algn="just">
              <a:lnSpc>
                <a:spcPct val="150000"/>
              </a:lnSpc>
            </a:pPr>
            <a:r>
              <a:rPr lang="es-PE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seres mitológicos. La diversidad de criaturas mágicas que encuentran, desde gigantes y dragones hasta </a:t>
            </a:r>
            <a:endParaRPr lang="es-PE" sz="1600" dirty="0" smtClean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PE" sz="1600" dirty="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dioses </a:t>
            </a: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y espíritus, añade capas de intriga y desafío a su travesía.</a:t>
            </a:r>
          </a:p>
          <a:p>
            <a:pPr algn="just">
              <a:lnSpc>
                <a:spcPct val="150000"/>
              </a:lnSpc>
            </a:pPr>
            <a:r>
              <a:rPr lang="es-PE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antagonista principal, Loki, se revela como un manipulador astuto cuyas maquinaciones ponen a prueba la tenacidad y la lealtad de los héroes. Su influencia se extiende más allá de simples enfrentamientos físicos, ya que trabaja en las sombras para socavar la estabilidad de los nueve mundos y desencadenar el caos.</a:t>
            </a:r>
          </a:p>
        </p:txBody>
      </p:sp>
      <p:pic>
        <p:nvPicPr>
          <p:cNvPr id="1030" name="Picture 6" descr="Mes del Orgullo: El Loki de Tom Hiddleston, primer personaje bisexual en  Marvel">
            <a:extLst>
              <a:ext uri="{FF2B5EF4-FFF2-40B4-BE49-F238E27FC236}">
                <a16:creationId xmlns:a16="http://schemas.microsoft.com/office/drawing/2014/main" id="{48331BA2-1C72-6D80-6AFF-0FCC5D5EB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289" y="0"/>
            <a:ext cx="3651710" cy="2054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i existieran, ¿cómo lanzarían fuego los dragones sin abrasarse?">
            <a:extLst>
              <a:ext uri="{FF2B5EF4-FFF2-40B4-BE49-F238E27FC236}">
                <a16:creationId xmlns:a16="http://schemas.microsoft.com/office/drawing/2014/main" id="{7262C3F0-AA04-B10D-2D89-9AE1E8F66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6" y="4167676"/>
            <a:ext cx="4069724" cy="241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20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F6C48E7-BBFA-2E5B-1756-4B67EB9A5191}"/>
              </a:ext>
            </a:extLst>
          </p:cNvPr>
          <p:cNvSpPr txBox="1"/>
          <p:nvPr/>
        </p:nvSpPr>
        <p:spPr>
          <a:xfrm>
            <a:off x="251791" y="259383"/>
            <a:ext cx="584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Algerian" panose="04020705040A02060702" pitchFamily="82" charset="0"/>
              </a:rPr>
              <a:t>CONCLUSIÓN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2CC923D-2735-2827-58BF-DDA3E656299B}"/>
              </a:ext>
            </a:extLst>
          </p:cNvPr>
          <p:cNvSpPr txBox="1"/>
          <p:nvPr/>
        </p:nvSpPr>
        <p:spPr>
          <a:xfrm>
            <a:off x="251791" y="2300199"/>
            <a:ext cx="4565373" cy="2638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 definitiva, El barco de los muertos ha supuesto un punto y final a una trilogía que me ha encantado desde el principio, una historia que nos permite meternos en un mundo de mitología único que, a pesar de los fallos que comento, nos hace disfrutar como nunca.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49FE63-F891-0FF4-B512-BCCB39DB3983}"/>
              </a:ext>
            </a:extLst>
          </p:cNvPr>
          <p:cNvSpPr/>
          <p:nvPr/>
        </p:nvSpPr>
        <p:spPr>
          <a:xfrm>
            <a:off x="9939129" y="1736035"/>
            <a:ext cx="2252870" cy="1605406"/>
          </a:xfrm>
          <a:prstGeom prst="rect">
            <a:avLst/>
          </a:prstGeom>
          <a:gradFill>
            <a:gsLst>
              <a:gs pos="12000">
                <a:schemeClr val="bg1">
                  <a:alpha val="0"/>
                </a:schemeClr>
              </a:gs>
              <a:gs pos="100000">
                <a:schemeClr val="bg1">
                  <a:alpha val="65000"/>
                </a:schemeClr>
              </a:gs>
              <a:gs pos="95000">
                <a:schemeClr val="bg1">
                  <a:alpha val="79000"/>
                </a:schemeClr>
              </a:gs>
              <a:gs pos="66000">
                <a:schemeClr val="bg1">
                  <a:alpha val="8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8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43516A1-4B23-8499-FCBE-07999DEAC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9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81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102</TotalTime>
  <Words>540</Words>
  <Application>Microsoft Office PowerPoint</Application>
  <PresentationFormat>Panorámica</PresentationFormat>
  <Paragraphs>28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Aharoni</vt:lpstr>
      <vt:lpstr>Algerian</vt:lpstr>
      <vt:lpstr>Arial</vt:lpstr>
      <vt:lpstr>Calibri</vt:lpstr>
      <vt:lpstr>Calibri Light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Aarón</dc:creator>
  <cp:lastModifiedBy>Usuario</cp:lastModifiedBy>
  <cp:revision>19</cp:revision>
  <dcterms:created xsi:type="dcterms:W3CDTF">2023-12-12T01:33:44Z</dcterms:created>
  <dcterms:modified xsi:type="dcterms:W3CDTF">2023-12-12T03:20:05Z</dcterms:modified>
</cp:coreProperties>
</file>