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4F3D26-C6B0-FFB8-A2A4-0DBA81A9070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A459BE38-9BDE-1E58-4A34-839FC7629C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3598DAD2-B99D-44AA-10AA-A134E5EAC893}"/>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442E699A-ED7B-427B-5B28-99A68C5B28A8}"/>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2AB794D6-6383-4A99-E68C-FFB2DCE21FB4}"/>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239230771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EE0F91-91FA-975E-1CF4-5552E1C4257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5BF9C7E4-C113-E454-3504-C456F151D6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C8FA7F7-0777-376F-34F8-A57E8017382F}"/>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02D417E8-125E-06D9-B240-CDC845F583BC}"/>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C4FB3E69-AD75-3C2C-3B92-56A8BB25C384}"/>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391932222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D3AB797-F526-075D-0E55-0831602BDC2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255AF977-FC42-DB25-4CED-0AFE2DEB00B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D3D2479-AB03-1B8E-5852-38F8FF5D7BD2}"/>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4A2C16AD-CC6A-D1C1-A388-8C76E22C4192}"/>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FF210726-BEF1-8505-EC67-83A72770890C}"/>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17497421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833BFC-5093-2989-14FD-DAB5F0E167A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7D35CA78-803A-7A86-7621-B89FF4CA477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2999EF8-56B9-BEF2-2BA4-88D9EFE80FB4}"/>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AEC00717-2B53-DFC1-D209-A297FE9A346A}"/>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D07015D1-4D75-A394-7335-69D45C9C54F7}"/>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67340796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DF267F-7E8F-7C33-59EC-560840AF26B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DF85FB70-22C2-6D94-087C-45D0C726FD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C223645-D211-2E63-C3F3-2C9F9E608017}"/>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13AA8630-30F5-D672-0379-AA42ABA13A59}"/>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DB521530-D129-B5EF-905D-38EE7094F9CE}"/>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195944100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9E12B-373A-976E-C711-DB99F10D3DF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9790C47-325F-2E8F-FF55-241D2BD025D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0D2818F8-F98C-4331-C96F-B5D4FD8298A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1959B7E8-67E3-45AC-818B-93E81EF9D03A}"/>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6" name="Marcador de pie de página 5">
            <a:extLst>
              <a:ext uri="{FF2B5EF4-FFF2-40B4-BE49-F238E27FC236}">
                <a16:creationId xmlns:a16="http://schemas.microsoft.com/office/drawing/2014/main" id="{1B997D45-62C1-8FEA-6F50-C057D241F164}"/>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0BB5854E-A99C-59C1-4906-07C13B0CCBA4}"/>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317306178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A468C6-94AC-B1E5-3130-07CFDF79552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56460E5-2D2C-AD51-9133-D1B11CDC01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AD84363-0346-404C-C3B2-6C4D41020B3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F3603B74-BDCC-B6CB-735B-69AA73B93A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706EC77-56AD-627B-993D-F20C60B7303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99637EDE-04F4-55C5-F41D-DCF87F279705}"/>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8" name="Marcador de pie de página 7">
            <a:extLst>
              <a:ext uri="{FF2B5EF4-FFF2-40B4-BE49-F238E27FC236}">
                <a16:creationId xmlns:a16="http://schemas.microsoft.com/office/drawing/2014/main" id="{0853E1BB-BD10-E5AD-E730-511F6E498A00}"/>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6AC9BC29-033F-1062-0C23-8ACE2862B550}"/>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41036418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E5CD41-85BE-6A15-6F10-FE71B57EA08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1108394A-41CB-3850-3A3E-C70638DF77C8}"/>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4" name="Marcador de pie de página 3">
            <a:extLst>
              <a:ext uri="{FF2B5EF4-FFF2-40B4-BE49-F238E27FC236}">
                <a16:creationId xmlns:a16="http://schemas.microsoft.com/office/drawing/2014/main" id="{4ED18F0D-7AF0-5C7C-78BD-CB1EF501BAD8}"/>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0D812449-DE34-560D-9D8B-816878E9C7D3}"/>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247428088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6DAFD0F-1E86-AE9F-C368-97990C672ABE}"/>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3" name="Marcador de pie de página 2">
            <a:extLst>
              <a:ext uri="{FF2B5EF4-FFF2-40B4-BE49-F238E27FC236}">
                <a16:creationId xmlns:a16="http://schemas.microsoft.com/office/drawing/2014/main" id="{7B294583-7507-D68A-A01E-4434285572D0}"/>
              </a:ext>
            </a:extLst>
          </p:cNvPr>
          <p:cNvSpPr>
            <a:spLocks noGrp="1"/>
          </p:cNvSpPr>
          <p:nvPr>
            <p:ph type="ftr" sz="quarter" idx="11"/>
          </p:nvPr>
        </p:nvSpPr>
        <p:spPr/>
        <p:txBody>
          <a:bodyPr/>
          <a:lstStyle/>
          <a:p>
            <a:endParaRPr lang="en-US" dirty="0"/>
          </a:p>
        </p:txBody>
      </p:sp>
      <p:sp>
        <p:nvSpPr>
          <p:cNvPr id="4" name="Marcador de número de diapositiva 3">
            <a:extLst>
              <a:ext uri="{FF2B5EF4-FFF2-40B4-BE49-F238E27FC236}">
                <a16:creationId xmlns:a16="http://schemas.microsoft.com/office/drawing/2014/main" id="{147C57B4-AD8F-63A4-5C79-03751D9911E8}"/>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254778951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843ABA-4FEC-9FFA-4C55-CE6D18B24F7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6D729EB0-6248-37C6-3AE9-2967F98BF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EC972838-4A59-9C56-EC35-A91F06CC2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C1D9E0-BCD6-CFC3-CD9E-543472B928A6}"/>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6" name="Marcador de pie de página 5">
            <a:extLst>
              <a:ext uri="{FF2B5EF4-FFF2-40B4-BE49-F238E27FC236}">
                <a16:creationId xmlns:a16="http://schemas.microsoft.com/office/drawing/2014/main" id="{D3AE9DA0-DB43-74A9-D044-8361456775A0}"/>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A6EFF58D-55C8-3B79-7B2B-D0476C9F41D5}"/>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84586671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9E8BC4-44CD-DB57-4244-35ECCE39DA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02E30FB-B073-0A11-C8FA-594E570CF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F9371A51-DC81-201D-D8DB-00A2B9F26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FE1A9C-41BD-3846-1FB7-050ECCDC0530}"/>
              </a:ext>
            </a:extLst>
          </p:cNvPr>
          <p:cNvSpPr>
            <a:spLocks noGrp="1"/>
          </p:cNvSpPr>
          <p:nvPr>
            <p:ph type="dt" sz="half" idx="10"/>
          </p:nvPr>
        </p:nvSpPr>
        <p:spPr/>
        <p:txBody>
          <a:bodyPr/>
          <a:lstStyle/>
          <a:p>
            <a:fld id="{57E0CF6C-748E-4B7A-BC8B-3011EF78ED13}" type="datetime1">
              <a:rPr lang="en-US" smtClean="0"/>
              <a:pPr/>
              <a:t>11/23/2023</a:t>
            </a:fld>
            <a:endParaRPr lang="en-US" dirty="0"/>
          </a:p>
        </p:txBody>
      </p:sp>
      <p:sp>
        <p:nvSpPr>
          <p:cNvPr id="6" name="Marcador de pie de página 5">
            <a:extLst>
              <a:ext uri="{FF2B5EF4-FFF2-40B4-BE49-F238E27FC236}">
                <a16:creationId xmlns:a16="http://schemas.microsoft.com/office/drawing/2014/main" id="{627AEB4E-128C-5A81-63EA-FE443B7E1D42}"/>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08CBFC56-955C-E4DD-4DE4-470825789446}"/>
              </a:ext>
            </a:extLst>
          </p:cNvPr>
          <p:cNvSpPr>
            <a:spLocks noGrp="1"/>
          </p:cNvSpPr>
          <p:nvPr>
            <p:ph type="sldNum" sz="quarter" idx="12"/>
          </p:nvPr>
        </p:nvSpPr>
        <p:spPr/>
        <p:txBody>
          <a:body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32714930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5D0534B-0E59-12AE-4F3D-6E233892C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F596748-9B9E-BEB2-6C36-6D3D0991D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9FC9FC4-2E86-E7CD-727C-94C2A7A4A4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pPr/>
              <a:t>11/23/2023</a:t>
            </a:fld>
            <a:endParaRPr lang="en-US" dirty="0"/>
          </a:p>
        </p:txBody>
      </p:sp>
      <p:sp>
        <p:nvSpPr>
          <p:cNvPr id="5" name="Marcador de pie de página 4">
            <a:extLst>
              <a:ext uri="{FF2B5EF4-FFF2-40B4-BE49-F238E27FC236}">
                <a16:creationId xmlns:a16="http://schemas.microsoft.com/office/drawing/2014/main" id="{03469B90-97BA-7A9D-6BC8-B98BD69ABB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B42C3A46-EE7B-34C8-98D1-613EA97A16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‹Nº›</a:t>
            </a:fld>
            <a:endParaRPr lang="en-US" dirty="0"/>
          </a:p>
        </p:txBody>
      </p:sp>
    </p:spTree>
    <p:extLst>
      <p:ext uri="{BB962C8B-B14F-4D97-AF65-F5344CB8AC3E}">
        <p14:creationId xmlns:p14="http://schemas.microsoft.com/office/powerpoint/2010/main" val="1511935568"/>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2" name="Marcador de contenido 51" descr="Imagen que contiene tabla, hecho de madera, pequeño, vino&#10;&#10;Descripción generada automáticamente">
            <a:extLst>
              <a:ext uri="{FF2B5EF4-FFF2-40B4-BE49-F238E27FC236}">
                <a16:creationId xmlns:a16="http://schemas.microsoft.com/office/drawing/2014/main" id="{E7E9C7C6-E1DD-9026-0C40-7DA9B2F9BEC1}"/>
              </a:ext>
            </a:extLst>
          </p:cNvPr>
          <p:cNvPicPr>
            <a:picLocks noGrp="1" noChangeAspect="1"/>
          </p:cNvPicPr>
          <p:nvPr>
            <p:ph idx="1"/>
          </p:nvPr>
        </p:nvPicPr>
        <p:blipFill>
          <a:blip r:embed="rId2">
            <a:alphaModFix/>
            <a:extLst>
              <a:ext uri="{BEBA8EAE-BF5A-486C-A8C5-ECC9F3942E4B}">
                <a14:imgProps xmlns:a14="http://schemas.microsoft.com/office/drawing/2010/main">
                  <a14:imgLayer r:embed="rId3">
                    <a14:imgEffect>
                      <a14:sharpenSoften amount="-25000"/>
                    </a14:imgEffect>
                    <a14:imgEffect>
                      <a14:saturation sat="200000"/>
                    </a14:imgEffect>
                    <a14:imgEffect>
                      <a14:brightnessContrast bright="61000" contrast="-74000"/>
                    </a14:imgEffect>
                  </a14:imgLayer>
                </a14:imgProps>
              </a:ext>
              <a:ext uri="{28A0092B-C50C-407E-A947-70E740481C1C}">
                <a14:useLocalDpi xmlns:a14="http://schemas.microsoft.com/office/drawing/2010/main" val="0"/>
              </a:ext>
            </a:extLst>
          </a:blip>
          <a:stretch>
            <a:fillRect/>
          </a:stretch>
        </p:blipFill>
        <p:spPr>
          <a:xfrm>
            <a:off x="0" y="0"/>
            <a:ext cx="12192000" cy="6858000"/>
          </a:xfrm>
          <a:effectLst/>
        </p:spPr>
      </p:pic>
      <p:sp>
        <p:nvSpPr>
          <p:cNvPr id="16" name="Marcador de texto 15">
            <a:extLst>
              <a:ext uri="{FF2B5EF4-FFF2-40B4-BE49-F238E27FC236}">
                <a16:creationId xmlns:a16="http://schemas.microsoft.com/office/drawing/2014/main" id="{9C71D7BF-7910-73A5-56DF-504A8B6FA752}"/>
              </a:ext>
            </a:extLst>
          </p:cNvPr>
          <p:cNvSpPr>
            <a:spLocks noGrp="1"/>
          </p:cNvSpPr>
          <p:nvPr>
            <p:ph type="body" sz="half" idx="2"/>
          </p:nvPr>
        </p:nvSpPr>
        <p:spPr>
          <a:xfrm>
            <a:off x="382920" y="218799"/>
            <a:ext cx="11426160" cy="6341027"/>
          </a:xfrm>
        </p:spPr>
        <p:txBody>
          <a:bodyPr>
            <a:normAutofit lnSpcReduction="10000"/>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800" b="1"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Good morning, everyone.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2200" b="1"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Today I am going to talk about the World Red Wine day.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First, I would like to explain that wine making was introduced in Italy in 200 BC, the Romans changed the name of the god Dionysus to Bacchus, a symbol of the festival associated with the consumption of wine.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Next, every November 24th, World Red Wine day is celebrated. It is one of the favorite drinks used in international gastronomy, used in the preparation of dishes, giving it an exquisite flavor and aroma.</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2200" dirty="0">
              <a:solidFill>
                <a:schemeClr val="tx1">
                  <a:lumMod val="95000"/>
                  <a:lumOff val="5000"/>
                </a:schemeClr>
              </a:solidFill>
              <a:latin typeface="Arial" panose="020B0604020202020204" pitchFamily="34" charset="0"/>
              <a:cs typeface="Arial" panose="020B0604020202020204" pitchFamily="34" charset="0"/>
            </a:endParaRP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kumimoji="0" lang="es-ES" sz="220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Finally, </a:t>
            </a:r>
            <a:r>
              <a:rPr lang="es-PE" sz="2200" kern="0" dirty="0">
                <a:effectLst/>
                <a:latin typeface="Arial" panose="020B0604020202020204" pitchFamily="34" charset="0"/>
                <a:ea typeface="Times New Roman" panose="02020603050405020304" pitchFamily="18" charset="0"/>
                <a:cs typeface="Arial" panose="020B0604020202020204" pitchFamily="34" charset="0"/>
              </a:rPr>
              <a:t>World Red Wine Day seeks to disseminate the cultural characteristics involved in the production, elaboration and consumption of wine and its traditions.</a:t>
            </a: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PE" sz="2200" kern="0" dirty="0">
                <a:solidFill>
                  <a:srgbClr val="C00000"/>
                </a:solidFill>
                <a:latin typeface="Arial" panose="020B0604020202020204" pitchFamily="34" charset="0"/>
                <a:ea typeface="Times New Roman" panose="02020603050405020304" pitchFamily="18" charset="0"/>
                <a:cs typeface="Arial" panose="020B0604020202020204" pitchFamily="34" charset="0"/>
              </a:rPr>
              <a:t>Curious Fact: </a:t>
            </a: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PE" sz="2200" kern="0" dirty="0">
                <a:latin typeface="Arial" panose="020B0604020202020204" pitchFamily="34" charset="0"/>
                <a:ea typeface="Times New Roman" panose="02020603050405020304" pitchFamily="18" charset="0"/>
                <a:cs typeface="Arial" panose="020B0604020202020204" pitchFamily="34" charset="0"/>
              </a:rPr>
              <a:t>Some of the benefits of consuming Red Wine are reducing the risk of cancer, avoid heart disease and slowing down aging.</a:t>
            </a: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PE" sz="2200" kern="0"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PE" sz="2200" kern="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PE" sz="2200" kern="0" dirty="0">
              <a:latin typeface="Arial" panose="020B0604020202020204" pitchFamily="34" charset="0"/>
              <a:ea typeface="Calibri" panose="020F0502020204030204" pitchFamily="34" charset="0"/>
              <a:cs typeface="Arial" panose="020B0604020202020204" pitchFamily="34" charset="0"/>
            </a:endParaRP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PE" sz="2200" kern="0" dirty="0">
              <a:effectLst/>
              <a:latin typeface="Arial" panose="020B0604020202020204" pitchFamily="34" charset="0"/>
              <a:ea typeface="Calibri" panose="020F0502020204030204" pitchFamily="34" charset="0"/>
              <a:cs typeface="Arial" panose="020B0604020202020204" pitchFamily="34" charset="0"/>
            </a:endParaRPr>
          </a:p>
          <a:p>
            <a:pPr algn="just">
              <a:lnSpc>
                <a:spcPts val="27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PE" sz="2200" kern="100" dirty="0">
              <a:effectLst/>
              <a:latin typeface="Arial" panose="020B0604020202020204" pitchFamily="34" charset="0"/>
              <a:ea typeface="Calibri" panose="020F0502020204030204" pitchFamily="34" charset="0"/>
              <a:cs typeface="Arial" panose="020B0604020202020204" pitchFamily="34" charset="0"/>
            </a:endParaRPr>
          </a:p>
          <a:p>
            <a:endParaRPr lang="es-PE" dirty="0"/>
          </a:p>
        </p:txBody>
      </p:sp>
    </p:spTree>
    <p:extLst>
      <p:ext uri="{BB962C8B-B14F-4D97-AF65-F5344CB8AC3E}">
        <p14:creationId xmlns:p14="http://schemas.microsoft.com/office/powerpoint/2010/main" val="320837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A6C1565-1AC2-D272-4289-FFEB38F1B7D0}"/>
              </a:ext>
            </a:extLst>
          </p:cNvPr>
          <p:cNvPicPr>
            <a:picLocks noChangeAspect="1"/>
          </p:cNvPicPr>
          <p:nvPr/>
        </p:nvPicPr>
        <p:blipFill>
          <a:blip r:embed="rId2"/>
          <a:stretch>
            <a:fillRect/>
          </a:stretch>
        </p:blipFill>
        <p:spPr>
          <a:xfrm>
            <a:off x="0" y="0"/>
            <a:ext cx="12192000" cy="6858000"/>
          </a:xfrm>
          <a:prstGeom prst="rect">
            <a:avLst/>
          </a:prstGeom>
        </p:spPr>
      </p:pic>
      <p:sp>
        <p:nvSpPr>
          <p:cNvPr id="5" name="CuadroTexto 4">
            <a:extLst>
              <a:ext uri="{FF2B5EF4-FFF2-40B4-BE49-F238E27FC236}">
                <a16:creationId xmlns:a16="http://schemas.microsoft.com/office/drawing/2014/main" id="{C995F171-9738-6FF8-CC46-D54936996B9A}"/>
              </a:ext>
            </a:extLst>
          </p:cNvPr>
          <p:cNvSpPr txBox="1"/>
          <p:nvPr/>
        </p:nvSpPr>
        <p:spPr>
          <a:xfrm>
            <a:off x="172279" y="495748"/>
            <a:ext cx="5592416" cy="4154984"/>
          </a:xfrm>
          <a:prstGeom prst="rect">
            <a:avLst/>
          </a:prstGeom>
          <a:noFill/>
        </p:spPr>
        <p:txBody>
          <a:bodyPr wrap="square" rtlCol="0">
            <a:spAutoFit/>
          </a:bodyPr>
          <a:lstStyle/>
          <a:p>
            <a:r>
              <a:rPr lang="es-ES" sz="8800" i="1" dirty="0">
                <a:solidFill>
                  <a:schemeClr val="bg1"/>
                </a:solidFill>
                <a:latin typeface="Algerian" panose="04020705040A02060702" pitchFamily="82" charset="0"/>
              </a:rPr>
              <a:t>Thank you for listening</a:t>
            </a:r>
            <a:endParaRPr lang="es-PE" sz="8800" i="1" dirty="0">
              <a:solidFill>
                <a:schemeClr val="bg1"/>
              </a:solidFill>
              <a:latin typeface="Algerian" panose="04020705040A02060702" pitchFamily="82" charset="0"/>
            </a:endParaRPr>
          </a:p>
        </p:txBody>
      </p:sp>
    </p:spTree>
    <p:extLst>
      <p:ext uri="{BB962C8B-B14F-4D97-AF65-F5344CB8AC3E}">
        <p14:creationId xmlns:p14="http://schemas.microsoft.com/office/powerpoint/2010/main" val="114992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TotalTime>
  <Words>156</Words>
  <Application>Microsoft Office PowerPoint</Application>
  <PresentationFormat>Panorámica</PresentationFormat>
  <Paragraphs>16</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Algerian</vt: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Wiston Elias Perez Perez</dc:creator>
  <cp:lastModifiedBy>Wiston Elias Perez Perez</cp:lastModifiedBy>
  <cp:revision>5</cp:revision>
  <dcterms:created xsi:type="dcterms:W3CDTF">2023-11-24T02:28:08Z</dcterms:created>
  <dcterms:modified xsi:type="dcterms:W3CDTF">2023-11-24T04:45:54Z</dcterms:modified>
</cp:coreProperties>
</file>