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2" d="100"/>
          <a:sy n="112"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24/06/2022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78687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24/06/2022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463915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24/06/2022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3041945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69825660-89AD-4804-AFC3-D6D43C636961}" type="datetimeFigureOut">
              <a:rPr lang="es-PE" smtClean="0"/>
              <a:t>24/06/2022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2711361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9825660-89AD-4804-AFC3-D6D43C636961}" type="datetimeFigureOut">
              <a:rPr lang="es-PE" smtClean="0"/>
              <a:t>24/06/2022</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420750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69825660-89AD-4804-AFC3-D6D43C636961}" type="datetimeFigureOut">
              <a:rPr lang="es-PE" smtClean="0"/>
              <a:t>24/06/2022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3279455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69825660-89AD-4804-AFC3-D6D43C636961}" type="datetimeFigureOut">
              <a:rPr lang="es-PE" smtClean="0"/>
              <a:t>24/06/2022</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519408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69825660-89AD-4804-AFC3-D6D43C636961}" type="datetimeFigureOut">
              <a:rPr lang="es-PE" smtClean="0"/>
              <a:t>24/06/2022</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82700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9825660-89AD-4804-AFC3-D6D43C636961}" type="datetimeFigureOut">
              <a:rPr lang="es-PE" smtClean="0"/>
              <a:t>24/06/2022</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83738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9825660-89AD-4804-AFC3-D6D43C636961}" type="datetimeFigureOut">
              <a:rPr lang="es-PE" smtClean="0"/>
              <a:t>24/06/2022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194399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9825660-89AD-4804-AFC3-D6D43C636961}" type="datetimeFigureOut">
              <a:rPr lang="es-PE" smtClean="0"/>
              <a:t>24/06/2022</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E51631DE-D752-4B35-A73E-41303F27B085}" type="slidenum">
              <a:rPr lang="es-PE" smtClean="0"/>
              <a:t>‹Nº›</a:t>
            </a:fld>
            <a:endParaRPr lang="es-PE"/>
          </a:p>
        </p:txBody>
      </p:sp>
    </p:spTree>
    <p:extLst>
      <p:ext uri="{BB962C8B-B14F-4D97-AF65-F5344CB8AC3E}">
        <p14:creationId xmlns:p14="http://schemas.microsoft.com/office/powerpoint/2010/main" val="299569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25660-89AD-4804-AFC3-D6D43C636961}" type="datetimeFigureOut">
              <a:rPr lang="es-PE" smtClean="0"/>
              <a:t>24/06/2022</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631DE-D752-4B35-A73E-41303F27B085}" type="slidenum">
              <a:rPr lang="es-PE" smtClean="0"/>
              <a:t>‹Nº›</a:t>
            </a:fld>
            <a:endParaRPr lang="es-PE"/>
          </a:p>
        </p:txBody>
      </p:sp>
    </p:spTree>
    <p:extLst>
      <p:ext uri="{BB962C8B-B14F-4D97-AF65-F5344CB8AC3E}">
        <p14:creationId xmlns:p14="http://schemas.microsoft.com/office/powerpoint/2010/main" val="47292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Hipervínculos </a:t>
            </a:r>
            <a:r>
              <a:rPr lang="es-PE" dirty="0" err="1" smtClean="0"/>
              <a:t>html</a:t>
            </a:r>
            <a:endParaRPr lang="es-PE" dirty="0"/>
          </a:p>
        </p:txBody>
      </p:sp>
      <p:sp>
        <p:nvSpPr>
          <p:cNvPr id="3" name="Subtítulo 2"/>
          <p:cNvSpPr>
            <a:spLocks noGrp="1"/>
          </p:cNvSpPr>
          <p:nvPr>
            <p:ph type="subTitle" idx="1"/>
          </p:nvPr>
        </p:nvSpPr>
        <p:spPr/>
        <p:txBody>
          <a:bodyPr/>
          <a:lstStyle/>
          <a:p>
            <a:endParaRPr lang="es-PE"/>
          </a:p>
        </p:txBody>
      </p:sp>
    </p:spTree>
    <p:extLst>
      <p:ext uri="{BB962C8B-B14F-4D97-AF65-F5344CB8AC3E}">
        <p14:creationId xmlns:p14="http://schemas.microsoft.com/office/powerpoint/2010/main" val="1381740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302359"/>
            <a:ext cx="12077700" cy="6555641"/>
          </a:xfrm>
          <a:prstGeom prst="rect">
            <a:avLst/>
          </a:prstGeom>
        </p:spPr>
        <p:txBody>
          <a:bodyPr wrap="square">
            <a:spAutoFit/>
          </a:bodyPr>
          <a:lstStyle/>
          <a:p>
            <a:r>
              <a:rPr lang="es-MX" sz="1500" dirty="0"/>
              <a:t>&lt;!DOCTYPE </a:t>
            </a:r>
            <a:r>
              <a:rPr lang="es-MX" sz="1500" dirty="0" err="1"/>
              <a:t>html</a:t>
            </a:r>
            <a:r>
              <a:rPr lang="es-MX" sz="1500" dirty="0"/>
              <a:t>&gt;</a:t>
            </a:r>
          </a:p>
          <a:p>
            <a:r>
              <a:rPr lang="es-MX" sz="1500" dirty="0"/>
              <a:t>&lt;</a:t>
            </a:r>
            <a:r>
              <a:rPr lang="es-MX" sz="1500" dirty="0" err="1"/>
              <a:t>html</a:t>
            </a:r>
            <a:r>
              <a:rPr lang="es-MX" sz="1500" dirty="0"/>
              <a:t>&gt;</a:t>
            </a:r>
          </a:p>
          <a:p>
            <a:r>
              <a:rPr lang="es-MX" sz="1500" dirty="0"/>
              <a:t>&lt;head&gt;</a:t>
            </a:r>
          </a:p>
          <a:p>
            <a:r>
              <a:rPr lang="es-MX" sz="1500" dirty="0"/>
              <a:t>	&lt;meta </a:t>
            </a:r>
            <a:r>
              <a:rPr lang="es-MX" sz="1500" dirty="0" err="1"/>
              <a:t>charset</a:t>
            </a:r>
            <a:r>
              <a:rPr lang="es-MX" sz="1500" dirty="0"/>
              <a:t>="utf-8"&gt;</a:t>
            </a:r>
          </a:p>
          <a:p>
            <a:r>
              <a:rPr lang="es-MX" sz="1500" dirty="0"/>
              <a:t>	&lt;meta </a:t>
            </a:r>
            <a:r>
              <a:rPr lang="es-MX" sz="1500" dirty="0" err="1"/>
              <a:t>name</a:t>
            </a:r>
            <a:r>
              <a:rPr lang="es-MX" sz="1500" dirty="0"/>
              <a:t>="</a:t>
            </a:r>
            <a:r>
              <a:rPr lang="es-MX" sz="1500" dirty="0" err="1"/>
              <a:t>viewport</a:t>
            </a:r>
            <a:r>
              <a:rPr lang="es-MX" sz="1500" dirty="0"/>
              <a:t>" </a:t>
            </a:r>
            <a:r>
              <a:rPr lang="es-MX" sz="1500" dirty="0" err="1"/>
              <a:t>content</a:t>
            </a:r>
            <a:r>
              <a:rPr lang="es-MX" sz="1500" dirty="0"/>
              <a:t>="</a:t>
            </a:r>
            <a:r>
              <a:rPr lang="es-MX" sz="1500" dirty="0" err="1"/>
              <a:t>width</a:t>
            </a:r>
            <a:r>
              <a:rPr lang="es-MX" sz="1500" dirty="0"/>
              <a:t>=</a:t>
            </a:r>
            <a:r>
              <a:rPr lang="es-MX" sz="1500" dirty="0" err="1"/>
              <a:t>device-width</a:t>
            </a:r>
            <a:r>
              <a:rPr lang="es-MX" sz="1500" dirty="0"/>
              <a:t>, </a:t>
            </a:r>
            <a:r>
              <a:rPr lang="es-MX" sz="1500" dirty="0" err="1"/>
              <a:t>initial-scale</a:t>
            </a:r>
            <a:r>
              <a:rPr lang="es-MX" sz="1500" dirty="0"/>
              <a:t>=1"&gt;</a:t>
            </a:r>
          </a:p>
          <a:p>
            <a:r>
              <a:rPr lang="es-MX" sz="1500" dirty="0"/>
              <a:t>	&lt;</a:t>
            </a:r>
            <a:r>
              <a:rPr lang="es-MX" sz="1500" dirty="0" err="1"/>
              <a:t>title</a:t>
            </a:r>
            <a:r>
              <a:rPr lang="es-MX" sz="1500" dirty="0"/>
              <a:t>&gt;&lt;/</a:t>
            </a:r>
            <a:r>
              <a:rPr lang="es-MX" sz="1500" dirty="0" err="1"/>
              <a:t>title</a:t>
            </a:r>
            <a:r>
              <a:rPr lang="es-MX" sz="1500" dirty="0"/>
              <a:t>&gt;</a:t>
            </a:r>
          </a:p>
          <a:p>
            <a:r>
              <a:rPr lang="es-MX" sz="1500" dirty="0"/>
              <a:t>&lt;/head&gt;</a:t>
            </a:r>
          </a:p>
          <a:p>
            <a:r>
              <a:rPr lang="es-MX" sz="1500" dirty="0"/>
              <a:t>&lt;</a:t>
            </a:r>
            <a:r>
              <a:rPr lang="es-MX" sz="1500" dirty="0" err="1"/>
              <a:t>body</a:t>
            </a:r>
            <a:r>
              <a:rPr lang="es-MX" sz="1500" dirty="0"/>
              <a:t> </a:t>
            </a:r>
            <a:r>
              <a:rPr lang="es-MX" sz="1500" dirty="0" err="1"/>
              <a:t>style</a:t>
            </a:r>
            <a:r>
              <a:rPr lang="es-MX" sz="1500" dirty="0"/>
              <a:t> = "</a:t>
            </a:r>
            <a:r>
              <a:rPr lang="es-MX" sz="1500" dirty="0" err="1"/>
              <a:t>margin-left</a:t>
            </a:r>
            <a:r>
              <a:rPr lang="es-MX" sz="1500" dirty="0"/>
              <a:t>: 10px; margin-right:20px;text-align: </a:t>
            </a:r>
            <a:r>
              <a:rPr lang="es-MX" sz="1500" dirty="0" err="1"/>
              <a:t>justify</a:t>
            </a:r>
            <a:r>
              <a:rPr lang="es-MX" sz="1500" dirty="0"/>
              <a:t>; </a:t>
            </a:r>
            <a:r>
              <a:rPr lang="es-MX" sz="1500" dirty="0" err="1"/>
              <a:t>font-size</a:t>
            </a:r>
            <a:r>
              <a:rPr lang="es-MX" sz="1500" dirty="0"/>
              <a:t>: 28px;"&gt;</a:t>
            </a:r>
          </a:p>
          <a:p>
            <a:r>
              <a:rPr lang="es-MX" sz="1500" dirty="0"/>
              <a:t> &lt;a id="inicio"&gt;&lt;h1&gt; La Célula &lt;/h1&gt;&lt;/a&gt;</a:t>
            </a:r>
          </a:p>
          <a:p>
            <a:r>
              <a:rPr lang="es-MX" sz="1500" dirty="0"/>
              <a:t> &lt;</a:t>
            </a:r>
            <a:r>
              <a:rPr lang="es-MX" sz="1500" dirty="0" err="1"/>
              <a:t>hr</a:t>
            </a:r>
            <a:r>
              <a:rPr lang="es-MX" sz="1500" dirty="0"/>
              <a:t> color=red&gt;</a:t>
            </a:r>
          </a:p>
          <a:p>
            <a:r>
              <a:rPr lang="es-MX" sz="1500" dirty="0"/>
              <a:t> &lt;h2&gt; Contenido &lt;/h2&gt;</a:t>
            </a:r>
          </a:p>
          <a:p>
            <a:r>
              <a:rPr lang="es-MX" sz="1500" dirty="0"/>
              <a:t>  &lt;</a:t>
            </a:r>
            <a:r>
              <a:rPr lang="es-MX" sz="1500" dirty="0" err="1"/>
              <a:t>ul</a:t>
            </a:r>
            <a:r>
              <a:rPr lang="es-MX" sz="1500" dirty="0"/>
              <a:t>&gt;</a:t>
            </a:r>
          </a:p>
          <a:p>
            <a:r>
              <a:rPr lang="es-MX" sz="1500" dirty="0"/>
              <a:t> 	&lt;li&gt;&lt;a </a:t>
            </a:r>
            <a:r>
              <a:rPr lang="es-MX" sz="1500" dirty="0" err="1"/>
              <a:t>href</a:t>
            </a:r>
            <a:r>
              <a:rPr lang="es-MX" sz="1500" dirty="0"/>
              <a:t>="#</a:t>
            </a:r>
            <a:r>
              <a:rPr lang="es-MX" sz="1500" dirty="0" err="1"/>
              <a:t>definircélula</a:t>
            </a:r>
            <a:r>
              <a:rPr lang="es-MX" sz="1500" dirty="0"/>
              <a:t>"&gt;¿Qué es la célula?&lt;/a&gt;&lt;/li&gt;</a:t>
            </a:r>
          </a:p>
          <a:p>
            <a:r>
              <a:rPr lang="es-MX" sz="1500" dirty="0"/>
              <a:t> 	&lt;li&gt;&lt;a </a:t>
            </a:r>
            <a:r>
              <a:rPr lang="es-MX" sz="1500" dirty="0" err="1"/>
              <a:t>href</a:t>
            </a:r>
            <a:r>
              <a:rPr lang="es-MX" sz="1500" dirty="0"/>
              <a:t>="#</a:t>
            </a:r>
            <a:r>
              <a:rPr lang="es-MX" sz="1500" dirty="0" err="1"/>
              <a:t>característicascélulas</a:t>
            </a:r>
            <a:r>
              <a:rPr lang="es-MX" sz="1500" dirty="0"/>
              <a:t>"&gt;¿Características de las células?&lt;/a&gt;&lt;/li&gt;</a:t>
            </a:r>
          </a:p>
          <a:p>
            <a:r>
              <a:rPr lang="es-MX" sz="1500" dirty="0"/>
              <a:t> 	&lt;li&gt;&lt;a </a:t>
            </a:r>
            <a:r>
              <a:rPr lang="es-MX" sz="1500" dirty="0" err="1"/>
              <a:t>href</a:t>
            </a:r>
            <a:r>
              <a:rPr lang="es-MX" sz="1500" dirty="0"/>
              <a:t>="#</a:t>
            </a:r>
            <a:r>
              <a:rPr lang="es-MX" sz="1500" dirty="0" err="1"/>
              <a:t>partescélula</a:t>
            </a:r>
            <a:r>
              <a:rPr lang="es-MX" sz="1500" dirty="0"/>
              <a:t>"&gt;Partes de la célula&lt;/a&gt;&lt;/li&gt;</a:t>
            </a:r>
          </a:p>
          <a:p>
            <a:r>
              <a:rPr lang="es-MX" sz="1500" dirty="0"/>
              <a:t> &lt;/</a:t>
            </a:r>
            <a:r>
              <a:rPr lang="es-MX" sz="1500" dirty="0" err="1"/>
              <a:t>ul</a:t>
            </a:r>
            <a:r>
              <a:rPr lang="es-MX" sz="1500" dirty="0"/>
              <a:t>&gt;</a:t>
            </a:r>
          </a:p>
          <a:p>
            <a:r>
              <a:rPr lang="es-MX" sz="1500" dirty="0"/>
              <a:t>&lt;</a:t>
            </a:r>
            <a:r>
              <a:rPr lang="es-MX" sz="1500" dirty="0" err="1"/>
              <a:t>hr</a:t>
            </a:r>
            <a:r>
              <a:rPr lang="es-MX" sz="1500" dirty="0"/>
              <a:t> color=red&gt;</a:t>
            </a:r>
          </a:p>
          <a:p>
            <a:r>
              <a:rPr lang="es-MX" sz="1500" dirty="0"/>
              <a:t>&lt;a id="</a:t>
            </a:r>
            <a:r>
              <a:rPr lang="es-MX" sz="1500" dirty="0" err="1"/>
              <a:t>definircélula</a:t>
            </a:r>
            <a:r>
              <a:rPr lang="es-MX" sz="1500" dirty="0"/>
              <a:t>"&gt;&lt;h2&gt;Qué es la Célula&lt;/h2&gt;&lt;/a&gt; </a:t>
            </a:r>
          </a:p>
          <a:p>
            <a:r>
              <a:rPr lang="es-MX" sz="1500" dirty="0"/>
              <a:t>&lt;a </a:t>
            </a:r>
            <a:r>
              <a:rPr lang="es-MX" sz="1500" dirty="0" err="1"/>
              <a:t>href</a:t>
            </a:r>
            <a:r>
              <a:rPr lang="es-MX" sz="1500" dirty="0"/>
              <a:t>="#inicio"&gt;&lt;h6&gt;inicio&lt;/h6&gt;&lt;/a&gt;</a:t>
            </a:r>
          </a:p>
          <a:p>
            <a:r>
              <a:rPr lang="es-MX" sz="1500" dirty="0"/>
              <a:t>&lt;P </a:t>
            </a:r>
            <a:r>
              <a:rPr lang="es-MX" sz="1500" dirty="0" smtClean="0"/>
              <a:t>&gt;La </a:t>
            </a:r>
            <a:r>
              <a:rPr lang="es-MX" sz="1500" dirty="0"/>
              <a:t>célula es la unidad básica, estructural y funcional de los seres vivos. En su </a:t>
            </a:r>
            <a:r>
              <a:rPr lang="es-MX" sz="1500" dirty="0" smtClean="0"/>
              <a:t>interior se </a:t>
            </a:r>
            <a:r>
              <a:rPr lang="es-MX" sz="1500" dirty="0"/>
              <a:t>encuentran los componentes esenciales que hacen posible que los organismos se desarrollen adecuadamente y cumplan con sus funciones esenciales: respiración, nutrición, reproducción, etc.</a:t>
            </a:r>
          </a:p>
          <a:p>
            <a:r>
              <a:rPr lang="es-MX" sz="1500" dirty="0" smtClean="0"/>
              <a:t>En </a:t>
            </a:r>
            <a:r>
              <a:rPr lang="es-MX" sz="1500" dirty="0"/>
              <a:t>biología, las células se clasifican en dos grandes tipos: eucariotas, que son las que poseen núcleo celular y células procariotas, que no poseen núcleo celular. A su vez, las células eucariotas pueden ser de tipo animal o vegetal.</a:t>
            </a:r>
          </a:p>
          <a:p>
            <a:r>
              <a:rPr lang="es-MX" sz="1500" dirty="0" smtClean="0"/>
              <a:t>Las </a:t>
            </a:r>
            <a:r>
              <a:rPr lang="es-MX" sz="1500" dirty="0"/>
              <a:t>células tienen una estructura básica compuesta por una membrana celular, el citoplasma que contiene los componentes de la célula y el material genético. Este último puede estar concentrado en el núcleo, como en las células eucariotas o disperso en el citoplasma, como en las células procariotas.</a:t>
            </a:r>
          </a:p>
          <a:p>
            <a:r>
              <a:rPr lang="es-MX" sz="1500" dirty="0" smtClean="0"/>
              <a:t>El </a:t>
            </a:r>
            <a:r>
              <a:rPr lang="es-MX" sz="1500" dirty="0"/>
              <a:t>adecuado funcionamiento de la célula le permite cumplir con sus tareas básicas: interactuar con el ambiente, reproducirse para dar lugar a nuevas células y nutrirse para obtener la energía que necesita para funcionar. ¿Por qué es importante eso? Porque la célula es la unidad básica que hace posible la vida. Si no puede cumplir sus funciones vitales puede comprometer el desarrollo del organismo del cual forma parte.</a:t>
            </a:r>
            <a:endParaRPr lang="es-PE" sz="1500" dirty="0"/>
          </a:p>
        </p:txBody>
      </p:sp>
    </p:spTree>
    <p:extLst>
      <p:ext uri="{BB962C8B-B14F-4D97-AF65-F5344CB8AC3E}">
        <p14:creationId xmlns:p14="http://schemas.microsoft.com/office/powerpoint/2010/main" val="1124311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26802"/>
            <a:ext cx="12096750" cy="6786473"/>
          </a:xfrm>
          <a:prstGeom prst="rect">
            <a:avLst/>
          </a:prstGeom>
        </p:spPr>
        <p:txBody>
          <a:bodyPr wrap="square">
            <a:spAutoFit/>
          </a:bodyPr>
          <a:lstStyle/>
          <a:p>
            <a:r>
              <a:rPr lang="es-MX" sz="1500" dirty="0"/>
              <a:t>La estructura, características y funciones de las células comienzan a ser definidas con la teoría celular propuesta en 1839 por </a:t>
            </a:r>
            <a:r>
              <a:rPr lang="es-MX" sz="1500" dirty="0" err="1"/>
              <a:t>Matthias</a:t>
            </a:r>
            <a:r>
              <a:rPr lang="es-MX" sz="1500" dirty="0"/>
              <a:t> Jakob </a:t>
            </a:r>
            <a:r>
              <a:rPr lang="es-MX" sz="1500" dirty="0" err="1"/>
              <a:t>Shleiden</a:t>
            </a:r>
            <a:r>
              <a:rPr lang="es-MX" sz="1500" dirty="0"/>
              <a:t> y Theodor </a:t>
            </a:r>
            <a:r>
              <a:rPr lang="es-MX" sz="1500" dirty="0" err="1"/>
              <a:t>Schwann</a:t>
            </a:r>
            <a:r>
              <a:rPr lang="es-MX" sz="1500" dirty="0"/>
              <a:t>. Ambos afirmaron que todos los organismos están conformados por células, las cuales derivan de otra célula precedente.</a:t>
            </a:r>
          </a:p>
          <a:p>
            <a:r>
              <a:rPr lang="es-MX" sz="1500" dirty="0" smtClean="0"/>
              <a:t>La </a:t>
            </a:r>
            <a:r>
              <a:rPr lang="es-MX" sz="1500" dirty="0"/>
              <a:t>palabra célula viene del latín </a:t>
            </a:r>
            <a:r>
              <a:rPr lang="es-MX" sz="1500" dirty="0" err="1"/>
              <a:t>cellula</a:t>
            </a:r>
            <a:r>
              <a:rPr lang="es-MX" sz="1500" dirty="0"/>
              <a:t>, que significa “pequeña celda”. El término fue utilizado por primera vez en el área de la biología por el naturalista Robert Hooke en el siglo XVII. Hooke notó que, al microscopio, diversos organismos mostraban unas estructuras parecidas a la celda de un panal de abejas, y de allí surgió el uso del término.</a:t>
            </a:r>
          </a:p>
          <a:p>
            <a:r>
              <a:rPr lang="es-MX" sz="1500" dirty="0"/>
              <a:t>&lt;/P&gt;</a:t>
            </a:r>
          </a:p>
          <a:p>
            <a:r>
              <a:rPr lang="es-MX" sz="1500" dirty="0"/>
              <a:t>&lt;a id="</a:t>
            </a:r>
            <a:r>
              <a:rPr lang="es-MX" sz="1500" dirty="0" err="1"/>
              <a:t>característicascélulas</a:t>
            </a:r>
            <a:r>
              <a:rPr lang="es-MX" sz="1500" dirty="0"/>
              <a:t>"&gt;&lt;h2&gt; Características de las células&lt;/h2&gt;&lt;/a&gt;</a:t>
            </a:r>
          </a:p>
          <a:p>
            <a:r>
              <a:rPr lang="es-MX" sz="1500" dirty="0"/>
              <a:t>&lt;</a:t>
            </a:r>
            <a:r>
              <a:rPr lang="es-MX" sz="1500" dirty="0" err="1"/>
              <a:t>hr</a:t>
            </a:r>
            <a:r>
              <a:rPr lang="es-MX" sz="1500" dirty="0"/>
              <a:t> color=red&gt;</a:t>
            </a:r>
          </a:p>
          <a:p>
            <a:r>
              <a:rPr lang="es-MX" sz="1500" dirty="0"/>
              <a:t>Las células, independientemente de su tipo, contienen material genético, un interior acuoso, una membrana protectora y son capaces de evolucionar, entre otras características comunes.</a:t>
            </a:r>
          </a:p>
          <a:p>
            <a:r>
              <a:rPr lang="es-MX" sz="1500" dirty="0"/>
              <a:t>&lt;</a:t>
            </a:r>
            <a:r>
              <a:rPr lang="es-MX" sz="1500" dirty="0" err="1"/>
              <a:t>ol</a:t>
            </a:r>
            <a:r>
              <a:rPr lang="es-MX" sz="1500" dirty="0"/>
              <a:t>&gt;</a:t>
            </a:r>
          </a:p>
          <a:p>
            <a:r>
              <a:rPr lang="es-MX" sz="1500" dirty="0"/>
              <a:t>&lt;li&gt;Contienen ADN y ARN: El ADN o ácido desoxirribonucleico contiene información sobre el funcionamiento de las células y la transmisión hereditaria de ciertas características de los organismos. Mientras que el ARN o ácido ribonucleico es el componente que ayuda a que las instrucciones del ADN sean comprendidas por las células.&lt;/li&gt;</a:t>
            </a:r>
          </a:p>
          <a:p>
            <a:r>
              <a:rPr lang="es-MX" sz="1500" dirty="0"/>
              <a:t>&lt;li&gt;Su interior contiene fluidos: el interior de las células está formado en gran parte por </a:t>
            </a:r>
            <a:r>
              <a:rPr lang="es-MX" sz="1500" dirty="0" err="1"/>
              <a:t>citosol</a:t>
            </a:r>
            <a:r>
              <a:rPr lang="es-MX" sz="1500" dirty="0"/>
              <a:t>, un fluido compuesto por agua, proteínas y ADN. Este líquido rodea a todas las estructuras celulares pero no penetra en ellas.&lt;/li&gt;</a:t>
            </a:r>
          </a:p>
          <a:p>
            <a:r>
              <a:rPr lang="es-MX" sz="1500" dirty="0"/>
              <a:t>&lt;li&gt;Tienen una membrana protectora: su función es proteger las estructuras internas y al mismo tiempo permitir la comunicación con el medio exterior.&lt;/li</a:t>
            </a:r>
            <a:r>
              <a:rPr lang="es-MX" sz="1500" dirty="0" smtClean="0"/>
              <a:t>&gt;</a:t>
            </a:r>
          </a:p>
          <a:p>
            <a:r>
              <a:rPr lang="es-MX" sz="1500" dirty="0"/>
              <a:t>&lt;li&gt;Responden a estímulos: las células son capaces de reaccionar a estímulos generados por hormonas, neurotransmisores o de otras células cercanas, gracias a los receptores que contienen en su membrana protectora.&lt;/li</a:t>
            </a:r>
            <a:r>
              <a:rPr lang="es-MX" sz="1500" dirty="0" smtClean="0"/>
              <a:t>&gt;</a:t>
            </a:r>
          </a:p>
          <a:p>
            <a:r>
              <a:rPr lang="es-MX" sz="1500" dirty="0"/>
              <a:t>&lt;li&gt;Evolucionan: las células pueden modificarse para favorecer la adaptación de los organismos a nuevos entornos. Por ejemplo, las células de una especie de alga de agua dulce pueden evolucionar para adaptarse a un aumento de la salinidad en el agua.&lt;/li</a:t>
            </a:r>
            <a:r>
              <a:rPr lang="es-MX" sz="1500" dirty="0" smtClean="0"/>
              <a:t>&gt;</a:t>
            </a:r>
          </a:p>
          <a:p>
            <a:r>
              <a:rPr lang="es-MX" sz="1500" dirty="0"/>
              <a:t>&lt;li&gt;Pueden cambiar: las células pueden sufrir cambios en su composición o estructura según la función que vayan a ejecutar en el organismo. Este proceso se conoce como diferenciación celular. Por ejemplo, una célula ósea (encargada de la formación de huesos) tendrá una estructura distinta a una célula muscular.&lt;/li&gt;</a:t>
            </a:r>
          </a:p>
          <a:p>
            <a:r>
              <a:rPr lang="es-MX" sz="1500" dirty="0"/>
              <a:t>&lt;/</a:t>
            </a:r>
            <a:r>
              <a:rPr lang="es-MX" sz="1500" dirty="0" err="1"/>
              <a:t>ol</a:t>
            </a:r>
            <a:r>
              <a:rPr lang="es-MX" sz="1500" dirty="0"/>
              <a:t>&gt;</a:t>
            </a:r>
          </a:p>
          <a:p>
            <a:endParaRPr lang="es-MX" sz="1500" dirty="0"/>
          </a:p>
          <a:p>
            <a:r>
              <a:rPr lang="es-MX" sz="1500" dirty="0"/>
              <a:t>&lt;a id="</a:t>
            </a:r>
            <a:r>
              <a:rPr lang="es-MX" sz="1500" dirty="0" err="1"/>
              <a:t>partescélula</a:t>
            </a:r>
            <a:r>
              <a:rPr lang="es-MX" sz="1500" dirty="0"/>
              <a:t>"&gt;&lt;h2&gt;Partes de la célula&lt;/h2&gt;&lt;/a&gt;</a:t>
            </a:r>
          </a:p>
          <a:p>
            <a:r>
              <a:rPr lang="es-MX" sz="1500" dirty="0"/>
              <a:t>&lt;</a:t>
            </a:r>
            <a:r>
              <a:rPr lang="es-MX" sz="1500" dirty="0" err="1"/>
              <a:t>hr</a:t>
            </a:r>
            <a:r>
              <a:rPr lang="es-MX" sz="1500" dirty="0"/>
              <a:t> color=red&gt;</a:t>
            </a:r>
            <a:endParaRPr lang="es-PE" sz="1500" dirty="0"/>
          </a:p>
        </p:txBody>
      </p:sp>
    </p:spTree>
    <p:extLst>
      <p:ext uri="{BB962C8B-B14F-4D97-AF65-F5344CB8AC3E}">
        <p14:creationId xmlns:p14="http://schemas.microsoft.com/office/powerpoint/2010/main" val="3328664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12011025" cy="6555641"/>
          </a:xfrm>
          <a:prstGeom prst="rect">
            <a:avLst/>
          </a:prstGeom>
        </p:spPr>
        <p:txBody>
          <a:bodyPr wrap="square">
            <a:spAutoFit/>
          </a:bodyPr>
          <a:lstStyle/>
          <a:p>
            <a:r>
              <a:rPr lang="es-PE" sz="1500" dirty="0"/>
              <a:t>La célula tiene tres componentes básicos y algunos de ellos alojan a otras estructuras especializadas:</a:t>
            </a:r>
          </a:p>
          <a:p>
            <a:r>
              <a:rPr lang="es-PE" sz="1500" dirty="0"/>
              <a:t>&lt;</a:t>
            </a:r>
            <a:r>
              <a:rPr lang="es-PE" sz="1500" dirty="0" err="1"/>
              <a:t>ol</a:t>
            </a:r>
            <a:r>
              <a:rPr lang="es-PE" sz="1500" dirty="0"/>
              <a:t>&gt;</a:t>
            </a:r>
          </a:p>
          <a:p>
            <a:r>
              <a:rPr lang="es-PE" sz="1500" dirty="0"/>
              <a:t>&lt;li&gt;Membrana plasmática: llamada membrana celular en células animales y pared celular en células vegetales. Protege a la célula y al mismo tiempo permite el contacto con el exterior.&lt;/li&gt;</a:t>
            </a:r>
          </a:p>
          <a:p>
            <a:r>
              <a:rPr lang="es-PE" sz="1500" dirty="0"/>
              <a:t>&lt;li&gt;Núcleo celular: se encuentra presente solo en las células eucariotas y es donde se aloja el material genético (ADN). Las células procariotas no tienen núcleo, así que su material genético está disperso.&lt;/li&gt;</a:t>
            </a:r>
          </a:p>
          <a:p>
            <a:r>
              <a:rPr lang="es-PE" sz="1500" dirty="0"/>
              <a:t>&lt;li&gt;Citoplasma: es el líquido donde flotan todos los elementos particulares de cada célula (ADN, mitocondrias, ribosomas, </a:t>
            </a:r>
            <a:r>
              <a:rPr lang="es-PE" sz="1500" dirty="0" err="1"/>
              <a:t>etc</a:t>
            </a:r>
            <a:r>
              <a:rPr lang="es-PE" sz="1500" dirty="0"/>
              <a:t>). En el citoplasma de las células eucariotas se encuentran otras estructuras especializadas de la célula llamadas orgánulos. Algunas de ellas son:&lt;/li&gt;</a:t>
            </a:r>
          </a:p>
          <a:p>
            <a:r>
              <a:rPr lang="es-PE" sz="1500" dirty="0"/>
              <a:t>&lt;</a:t>
            </a:r>
            <a:r>
              <a:rPr lang="es-PE" sz="1500" dirty="0" err="1"/>
              <a:t>ul</a:t>
            </a:r>
            <a:r>
              <a:rPr lang="es-PE" sz="1500" dirty="0"/>
              <a:t>&gt;</a:t>
            </a:r>
          </a:p>
          <a:p>
            <a:r>
              <a:rPr lang="es-PE" sz="1500" dirty="0"/>
              <a:t>    &lt;li&gt;Aparato de Golgi: sintetiza los compuestos creados por la célula y los distribuye en el citoplasma.&lt;/li&gt;</a:t>
            </a:r>
          </a:p>
          <a:p>
            <a:r>
              <a:rPr lang="es-PE" sz="1500" dirty="0"/>
              <a:t>    &lt;li&gt;Mitocondrias: es el orgánulo donde se produce la energía que requiere la célula para cumplir con sus funciones.&lt;/li&gt;</a:t>
            </a:r>
          </a:p>
          <a:p>
            <a:r>
              <a:rPr lang="es-PE" sz="1500" dirty="0"/>
              <a:t>    &lt;li&gt;Ribosomas: es el lugar donde la célula sintetiza las proteínas.</a:t>
            </a:r>
          </a:p>
          <a:p>
            <a:r>
              <a:rPr lang="es-PE" sz="1500" dirty="0"/>
              <a:t>    Retículo </a:t>
            </a:r>
            <a:r>
              <a:rPr lang="es-PE" sz="1500" dirty="0" err="1"/>
              <a:t>endoplasmático</a:t>
            </a:r>
            <a:r>
              <a:rPr lang="es-PE" sz="1500" dirty="0"/>
              <a:t>: puede ser de dos tipos. El retículo rugoso sintetiza proteínas y el retículo plano sintetiza las grasas.&lt;/li&gt;</a:t>
            </a:r>
          </a:p>
          <a:p>
            <a:r>
              <a:rPr lang="es-PE" sz="1500" dirty="0"/>
              <a:t>    &lt;li&gt;</a:t>
            </a:r>
            <a:r>
              <a:rPr lang="es-PE" sz="1500" dirty="0" err="1"/>
              <a:t>Perixosomas</a:t>
            </a:r>
            <a:r>
              <a:rPr lang="es-PE" sz="1500" dirty="0"/>
              <a:t>: se encargan de degradar peróxido de hidrógeno (de allí su nombre) y de oxidar ácidos grasos.&lt;/li&gt;</a:t>
            </a:r>
          </a:p>
          <a:p>
            <a:r>
              <a:rPr lang="es-PE" sz="1500" dirty="0"/>
              <a:t>    &lt;li&gt;Lisosomas: es donde se produce la digestión o degradación de restos celulares.&lt;/li&gt;</a:t>
            </a:r>
          </a:p>
          <a:p>
            <a:r>
              <a:rPr lang="es-PE" sz="1500" dirty="0"/>
              <a:t>    &lt;li&gt;Cloroplastos: son orgánulos exclusivos de las células vegetales y se encargan del proceso de fotosíntesis.&lt;/li&gt;</a:t>
            </a:r>
          </a:p>
          <a:p>
            <a:r>
              <a:rPr lang="es-PE" sz="1500" dirty="0"/>
              <a:t>&lt;/</a:t>
            </a:r>
            <a:r>
              <a:rPr lang="es-PE" sz="1500" dirty="0" err="1"/>
              <a:t>ul</a:t>
            </a:r>
            <a:r>
              <a:rPr lang="es-PE" sz="1500" dirty="0"/>
              <a:t>&gt;</a:t>
            </a:r>
          </a:p>
          <a:p>
            <a:r>
              <a:rPr lang="es-PE" sz="1500" dirty="0"/>
              <a:t>&lt;/</a:t>
            </a:r>
            <a:r>
              <a:rPr lang="es-PE" sz="1500" dirty="0" err="1"/>
              <a:t>ol</a:t>
            </a:r>
            <a:r>
              <a:rPr lang="es-PE" sz="1500" dirty="0"/>
              <a:t>&gt;</a:t>
            </a:r>
          </a:p>
          <a:p>
            <a:r>
              <a:rPr lang="es-PE" sz="1500" dirty="0"/>
              <a:t>&lt;</a:t>
            </a:r>
            <a:r>
              <a:rPr lang="es-PE" sz="1500" dirty="0" err="1"/>
              <a:t>img</a:t>
            </a:r>
            <a:r>
              <a:rPr lang="es-PE" sz="1500" dirty="0"/>
              <a:t> </a:t>
            </a:r>
            <a:r>
              <a:rPr lang="es-PE" sz="1500" dirty="0" err="1"/>
              <a:t>src</a:t>
            </a:r>
            <a:r>
              <a:rPr lang="es-PE" sz="1500" dirty="0"/>
              <a:t>="</a:t>
            </a:r>
            <a:r>
              <a:rPr lang="es-PE" sz="1500" dirty="0" err="1"/>
              <a:t>images</a:t>
            </a:r>
            <a:r>
              <a:rPr lang="es-PE" sz="1500" dirty="0"/>
              <a:t>\celula-1.jpg"&gt;</a:t>
            </a:r>
          </a:p>
          <a:p>
            <a:r>
              <a:rPr lang="es-PE" sz="1500" dirty="0"/>
              <a:t>&lt;h2&gt;Tipos de célula&lt;/h2&gt;</a:t>
            </a:r>
          </a:p>
          <a:p>
            <a:r>
              <a:rPr lang="es-PE" sz="1500" dirty="0"/>
              <a:t>&lt;</a:t>
            </a:r>
            <a:r>
              <a:rPr lang="es-PE" sz="1500" dirty="0" err="1"/>
              <a:t>hr</a:t>
            </a:r>
            <a:r>
              <a:rPr lang="es-PE" sz="1500" dirty="0"/>
              <a:t> color=red&gt;</a:t>
            </a:r>
          </a:p>
          <a:p>
            <a:r>
              <a:rPr lang="es-PE" sz="1500" dirty="0"/>
              <a:t>Existen dos grandes tipos de células según la presencia o no de un núcleo celular: eucariotas y procariotas.</a:t>
            </a:r>
          </a:p>
          <a:p>
            <a:r>
              <a:rPr lang="es-PE" sz="1500" dirty="0"/>
              <a:t>&lt;h3&gt;&lt;u&gt;Células eucariotas&lt;/u&gt;&lt;/h3</a:t>
            </a:r>
            <a:r>
              <a:rPr lang="es-PE" sz="1500" dirty="0" smtClean="0"/>
              <a:t>&gt;</a:t>
            </a:r>
          </a:p>
          <a:p>
            <a:r>
              <a:rPr lang="es-MX" sz="1500" dirty="0"/>
              <a:t>Las células eucariotas son aquellas que tienen un núcleo celular definido. Este núcleo celular se encuentra dentro de una envoltura nuclear donde se mantiene la integridad del material genético (ADN).</a:t>
            </a:r>
          </a:p>
          <a:p>
            <a:r>
              <a:rPr lang="es-MX" sz="1500" dirty="0"/>
              <a:t>Los organismos formados por estas células reciben el nombre de "eucariontes" y son pluricelulares, es decir, tienen más de una célula. Es el caso del ser humano, los animales o las plantas.</a:t>
            </a:r>
          </a:p>
          <a:p>
            <a:r>
              <a:rPr lang="es-MX" sz="1500" dirty="0"/>
              <a:t>A su vez, las células eucariotas pueden ser de dos tipos:</a:t>
            </a:r>
            <a:endParaRPr lang="es-PE" sz="1500" dirty="0"/>
          </a:p>
        </p:txBody>
      </p:sp>
    </p:spTree>
    <p:extLst>
      <p:ext uri="{BB962C8B-B14F-4D97-AF65-F5344CB8AC3E}">
        <p14:creationId xmlns:p14="http://schemas.microsoft.com/office/powerpoint/2010/main" val="225986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302359"/>
            <a:ext cx="12011025" cy="6555641"/>
          </a:xfrm>
          <a:prstGeom prst="rect">
            <a:avLst/>
          </a:prstGeom>
        </p:spPr>
        <p:txBody>
          <a:bodyPr wrap="square">
            <a:spAutoFit/>
          </a:bodyPr>
          <a:lstStyle/>
          <a:p>
            <a:r>
              <a:rPr lang="es-MX" sz="1500" dirty="0"/>
              <a:t>&lt;</a:t>
            </a:r>
            <a:r>
              <a:rPr lang="es-MX" sz="1500" dirty="0" err="1"/>
              <a:t>ol</a:t>
            </a:r>
            <a:r>
              <a:rPr lang="es-MX" sz="1500" dirty="0"/>
              <a:t>&gt;&lt;li&gt;Célula animal: es un tipo de célula eucariota que forma los diferentes tejidos de los animales (músculos, huesos, neuronas, </a:t>
            </a:r>
            <a:r>
              <a:rPr lang="es-MX" sz="1500" dirty="0" err="1"/>
              <a:t>etc</a:t>
            </a:r>
            <a:r>
              <a:rPr lang="es-MX" sz="1500" dirty="0"/>
              <a:t>). La célula animal está compuesta por membrana celular, el citoplasma en donde se encuentran los orgánulos y el núcleo celular.&lt;/li&gt;</a:t>
            </a:r>
          </a:p>
          <a:p>
            <a:r>
              <a:rPr lang="es-MX" sz="1500" dirty="0"/>
              <a:t>&lt;li&gt;Célula vegetal: es un tipo de célula eucariota que forma las diferentes estructuras de las plantas. Se diferencia de la célula animal en que además de la membrana tiene otra estructura protectora llamada pared celular. Además, tiene cloroplastos, que son las estructuras donde se genera la clorofila, el componente indispensable para la fotosíntesis.&lt;/li&gt;</a:t>
            </a:r>
          </a:p>
          <a:p>
            <a:r>
              <a:rPr lang="es-MX" sz="1500" dirty="0"/>
              <a:t>&lt;/</a:t>
            </a:r>
            <a:r>
              <a:rPr lang="es-MX" sz="1500" dirty="0" err="1"/>
              <a:t>ol</a:t>
            </a:r>
            <a:r>
              <a:rPr lang="es-MX" sz="1500" dirty="0"/>
              <a:t>&gt;</a:t>
            </a:r>
          </a:p>
          <a:p>
            <a:r>
              <a:rPr lang="es-MX" sz="1500" dirty="0"/>
              <a:t>&lt;h2&gt;&lt;</a:t>
            </a:r>
            <a:r>
              <a:rPr lang="es-MX" sz="1500" dirty="0" err="1"/>
              <a:t>font</a:t>
            </a:r>
            <a:r>
              <a:rPr lang="es-MX" sz="1500" dirty="0"/>
              <a:t> color=red&gt;Células procariotas&lt;/</a:t>
            </a:r>
            <a:r>
              <a:rPr lang="es-MX" sz="1500" dirty="0" err="1"/>
              <a:t>font</a:t>
            </a:r>
            <a:r>
              <a:rPr lang="es-MX" sz="1500" dirty="0"/>
              <a:t>&gt;&lt;/h2&gt;</a:t>
            </a:r>
          </a:p>
          <a:p>
            <a:r>
              <a:rPr lang="es-MX" sz="1500" dirty="0"/>
              <a:t>Las células procariotas son aquellas que no poseen núcleo definido, por lo cual el material genético se encuentra disperso por el citoplasma. Se caracterizan porque su ADN y estructura son mucho más simples que los de las células eucariotas.</a:t>
            </a:r>
          </a:p>
          <a:p>
            <a:r>
              <a:rPr lang="es-MX" sz="1500" dirty="0"/>
              <a:t>Los organismos formados por este tipo de células son denominados como “procariontes” y son organismos unicelulares, es decir, solo tienen una célula, como las bacterias y las arqueas.</a:t>
            </a:r>
          </a:p>
          <a:p>
            <a:r>
              <a:rPr lang="es-MX" sz="1500" dirty="0" smtClean="0"/>
              <a:t>&lt;</a:t>
            </a:r>
            <a:r>
              <a:rPr lang="es-MX" sz="1500" dirty="0"/>
              <a:t>h3&gt;Función de la célula&lt;/h3&gt;</a:t>
            </a:r>
          </a:p>
          <a:p>
            <a:r>
              <a:rPr lang="es-MX" sz="1500" dirty="0" smtClean="0"/>
              <a:t>La </a:t>
            </a:r>
            <a:r>
              <a:rPr lang="es-MX" sz="1500" dirty="0"/>
              <a:t>célula cumple tres funciones vitales: interactúa con su medio ambiente, se reproduce y se nutre para obtener energía. Estas funciones son esenciales no solo para su supervivencia, sino para el correcto funcionamiento de los seres vivos de los cuales forma parte.</a:t>
            </a:r>
          </a:p>
          <a:p>
            <a:r>
              <a:rPr lang="es-MX" sz="1500" dirty="0"/>
              <a:t>&lt;</a:t>
            </a:r>
            <a:r>
              <a:rPr lang="es-MX" sz="1500" dirty="0" err="1"/>
              <a:t>ol</a:t>
            </a:r>
            <a:r>
              <a:rPr lang="es-MX" sz="1500" dirty="0"/>
              <a:t>&gt;&lt;li&gt;Función de relación</a:t>
            </a:r>
          </a:p>
          <a:p>
            <a:r>
              <a:rPr lang="es-MX" sz="1500" dirty="0" smtClean="0"/>
              <a:t>Las </a:t>
            </a:r>
            <a:r>
              <a:rPr lang="es-MX" sz="1500" dirty="0"/>
              <a:t>células relacionan a los seres vivos con el medio ambiente que los rodea. Lo hacen a través del reconocimiento y reacción a los estímulos externos (medio ambiente) o internos (otras células o componentes del organismo).&lt;/li&gt;</a:t>
            </a:r>
          </a:p>
          <a:p>
            <a:r>
              <a:rPr lang="es-MX" sz="1500" dirty="0"/>
              <a:t>&lt;li&gt;Función de </a:t>
            </a:r>
            <a:r>
              <a:rPr lang="es-MX" sz="1500" dirty="0" smtClean="0"/>
              <a:t>reproducción</a:t>
            </a:r>
          </a:p>
          <a:p>
            <a:r>
              <a:rPr lang="es-MX" sz="1500" dirty="0"/>
              <a:t>Para generar nuevas células, estas deben reproducirse. Y lo hacen mediante la mitosis, que es cuando la célula genera dos nuevas células idénticas, o por meiosis, cuando la célula genera cuatro nuevas células diferentes.&lt;/li&gt;</a:t>
            </a:r>
          </a:p>
          <a:p>
            <a:r>
              <a:rPr lang="es-MX" sz="1500" dirty="0"/>
              <a:t>&lt;li&gt;Función de nutrición</a:t>
            </a:r>
          </a:p>
          <a:p>
            <a:r>
              <a:rPr lang="es-MX" sz="1500" dirty="0" smtClean="0"/>
              <a:t>La </a:t>
            </a:r>
            <a:r>
              <a:rPr lang="es-MX" sz="1500" dirty="0"/>
              <a:t>célula necesita nutrirse de materia orgánica para obtener energía. Cuando produce su propia materia orgánica a partir de materia inorgánica (dióxido de carbono, agua, sales minerales) se llama célula autótrofa, y es el caso de algunos tipos de bacterias, algas y plantas.</a:t>
            </a:r>
          </a:p>
          <a:p>
            <a:r>
              <a:rPr lang="es-MX" sz="1500" dirty="0"/>
              <a:t>Y si la célula obtiene la materia orgánica de otros organismos, entonces es una célula heterótrofa. Es el caso de las células de los animales, el ser humano, los hongos y algunos tipos de bacterias.&lt;/li&gt;</a:t>
            </a:r>
          </a:p>
          <a:p>
            <a:r>
              <a:rPr lang="es-MX" sz="1500" dirty="0"/>
              <a:t>&lt;/</a:t>
            </a:r>
            <a:r>
              <a:rPr lang="es-MX" sz="1500" dirty="0" err="1"/>
              <a:t>ol</a:t>
            </a:r>
            <a:r>
              <a:rPr lang="es-MX" sz="1500" dirty="0"/>
              <a:t>&gt;</a:t>
            </a:r>
          </a:p>
          <a:p>
            <a:r>
              <a:rPr lang="es-MX" sz="1500" dirty="0"/>
              <a:t>&lt;/</a:t>
            </a:r>
            <a:r>
              <a:rPr lang="es-MX" sz="1500" dirty="0" err="1"/>
              <a:t>body</a:t>
            </a:r>
            <a:r>
              <a:rPr lang="es-MX" sz="1500" dirty="0"/>
              <a:t>&gt;</a:t>
            </a:r>
          </a:p>
          <a:p>
            <a:r>
              <a:rPr lang="es-MX" sz="1500" dirty="0"/>
              <a:t>&lt;/</a:t>
            </a:r>
            <a:r>
              <a:rPr lang="es-MX" sz="1500" dirty="0" err="1"/>
              <a:t>html</a:t>
            </a:r>
            <a:r>
              <a:rPr lang="es-MX" sz="1500" dirty="0"/>
              <a:t>&gt;</a:t>
            </a:r>
            <a:endParaRPr lang="es-PE" sz="1500" dirty="0"/>
          </a:p>
        </p:txBody>
      </p:sp>
    </p:spTree>
    <p:extLst>
      <p:ext uri="{BB962C8B-B14F-4D97-AF65-F5344CB8AC3E}">
        <p14:creationId xmlns:p14="http://schemas.microsoft.com/office/powerpoint/2010/main" val="2892289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3280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03900" y="896167"/>
            <a:ext cx="10992741" cy="1200329"/>
          </a:xfrm>
          <a:prstGeom prst="rect">
            <a:avLst/>
          </a:prstGeom>
        </p:spPr>
        <p:txBody>
          <a:bodyPr wrap="square">
            <a:spAutoFit/>
          </a:bodyPr>
          <a:lstStyle/>
          <a:p>
            <a:pPr algn="just"/>
            <a:r>
              <a:rPr lang="es-MX" dirty="0" smtClean="0"/>
              <a:t>Los hipervínculos nos permiten vincular documentos a otros documentos o recursos, vincular a partes específicas de documentos o hacer que las aplicaciones estén disponibles en una dirección web. Prácticamente cualquier contenido web se puede convertir en un enlace que, al pulsarlo (activarlo), dirija el navegador a la dirección web a la que apunta el enlace (URL)</a:t>
            </a:r>
            <a:endParaRPr lang="es-PE" dirty="0"/>
          </a:p>
        </p:txBody>
      </p:sp>
      <p:sp>
        <p:nvSpPr>
          <p:cNvPr id="5" name="Rectángulo 4"/>
          <p:cNvSpPr/>
          <p:nvPr/>
        </p:nvSpPr>
        <p:spPr>
          <a:xfrm>
            <a:off x="509801" y="372947"/>
            <a:ext cx="2220416" cy="523220"/>
          </a:xfrm>
          <a:prstGeom prst="rect">
            <a:avLst/>
          </a:prstGeom>
        </p:spPr>
        <p:txBody>
          <a:bodyPr wrap="none">
            <a:spAutoFit/>
          </a:bodyPr>
          <a:lstStyle/>
          <a:p>
            <a:r>
              <a:rPr lang="es-PE" sz="2800" b="1" dirty="0" smtClean="0">
                <a:solidFill>
                  <a:srgbClr val="FF0000"/>
                </a:solidFill>
                <a:effectLst>
                  <a:outerShdw blurRad="38100" dist="38100" dir="2700000" algn="tl">
                    <a:srgbClr val="000000">
                      <a:alpha val="43137"/>
                    </a:srgbClr>
                  </a:outerShdw>
                </a:effectLst>
              </a:rPr>
              <a:t>Hipervínculos</a:t>
            </a:r>
            <a:endParaRPr lang="es-PE" sz="2800" b="1" dirty="0">
              <a:solidFill>
                <a:srgbClr val="FF0000"/>
              </a:solidFill>
              <a:effectLst>
                <a:outerShdw blurRad="38100" dist="38100" dir="2700000" algn="tl">
                  <a:srgbClr val="000000">
                    <a:alpha val="43137"/>
                  </a:srgbClr>
                </a:outerShdw>
              </a:effectLst>
            </a:endParaRPr>
          </a:p>
        </p:txBody>
      </p:sp>
      <p:sp>
        <p:nvSpPr>
          <p:cNvPr id="6" name="Rectángulo 5"/>
          <p:cNvSpPr/>
          <p:nvPr/>
        </p:nvSpPr>
        <p:spPr>
          <a:xfrm>
            <a:off x="603900" y="3103492"/>
            <a:ext cx="8454639" cy="3139321"/>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Intranet alumnos &lt;/a&gt;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374195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78123" y="1324199"/>
            <a:ext cx="9685234"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3489365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7529" y="86828"/>
            <a:ext cx="11163656" cy="2031325"/>
          </a:xfrm>
          <a:prstGeom prst="rect">
            <a:avLst/>
          </a:prstGeom>
        </p:spPr>
        <p:txBody>
          <a:bodyPr wrap="square">
            <a:spAutoFit/>
          </a:bodyPr>
          <a:lstStyle/>
          <a:p>
            <a:pPr algn="just"/>
            <a:r>
              <a:rPr lang="es-MX" i="1" u="sng" dirty="0" smtClean="0">
                <a:effectLst>
                  <a:outerShdw blurRad="38100" dist="38100" dir="2700000" algn="tl">
                    <a:srgbClr val="000000">
                      <a:alpha val="43137"/>
                    </a:srgbClr>
                  </a:outerShdw>
                </a:effectLst>
              </a:rPr>
              <a:t>TARGET</a:t>
            </a:r>
          </a:p>
          <a:p>
            <a:pPr algn="just"/>
            <a:r>
              <a:rPr lang="es-MX" dirty="0" smtClean="0"/>
              <a:t>    </a:t>
            </a:r>
            <a:r>
              <a:rPr lang="es-MX" dirty="0"/>
              <a:t>Especifica en donde desplegar la URL enlazada. Es un nombre (</a:t>
            </a:r>
            <a:r>
              <a:rPr lang="es-MX" dirty="0" err="1"/>
              <a:t>name</a:t>
            </a:r>
            <a:r>
              <a:rPr lang="es-MX" dirty="0"/>
              <a:t> of), o palabra clave (</a:t>
            </a:r>
            <a:r>
              <a:rPr lang="es-MX" dirty="0" err="1"/>
              <a:t>keyword</a:t>
            </a:r>
            <a:r>
              <a:rPr lang="es-MX" dirty="0"/>
              <a:t> </a:t>
            </a:r>
            <a:r>
              <a:rPr lang="es-MX" dirty="0" err="1"/>
              <a:t>for</a:t>
            </a:r>
            <a:r>
              <a:rPr lang="es-MX" dirty="0"/>
              <a:t>), un contexto de navegación (</a:t>
            </a:r>
            <a:r>
              <a:rPr lang="es-MX" dirty="0" err="1"/>
              <a:t>browsing</a:t>
            </a:r>
            <a:r>
              <a:rPr lang="es-MX" dirty="0"/>
              <a:t> </a:t>
            </a:r>
            <a:r>
              <a:rPr lang="es-MX" dirty="0" err="1"/>
              <a:t>context</a:t>
            </a:r>
            <a:r>
              <a:rPr lang="es-MX" dirty="0"/>
              <a:t>): una pestaña, ventana, o &lt;</a:t>
            </a:r>
            <a:r>
              <a:rPr lang="es-MX" dirty="0" err="1"/>
              <a:t>iframe</a:t>
            </a:r>
            <a:r>
              <a:rPr lang="es-MX" dirty="0"/>
              <a:t>&gt;. Las siguientes palabras clave (</a:t>
            </a:r>
            <a:r>
              <a:rPr lang="es-MX" dirty="0" err="1"/>
              <a:t>keywords</a:t>
            </a:r>
            <a:r>
              <a:rPr lang="es-MX" dirty="0"/>
              <a:t>) tienen significado especial:</a:t>
            </a:r>
          </a:p>
          <a:p>
            <a:pPr algn="just"/>
            <a:r>
              <a:rPr lang="es-MX" dirty="0" smtClean="0"/>
              <a:t>       </a:t>
            </a:r>
            <a:r>
              <a:rPr lang="es-MX" dirty="0"/>
              <a:t>_</a:t>
            </a:r>
            <a:r>
              <a:rPr lang="es-MX" dirty="0" err="1"/>
              <a:t>self</a:t>
            </a:r>
            <a:r>
              <a:rPr lang="es-MX" dirty="0"/>
              <a:t>: Carga la URL en el mismo contexto de navegación que el actual. Este es el comportamiento por defecto.</a:t>
            </a:r>
          </a:p>
          <a:p>
            <a:pPr algn="just"/>
            <a:r>
              <a:rPr lang="es-MX" dirty="0"/>
              <a:t>        _</a:t>
            </a:r>
            <a:r>
              <a:rPr lang="es-MX" dirty="0" err="1"/>
              <a:t>blank</a:t>
            </a:r>
            <a:r>
              <a:rPr lang="es-MX" dirty="0"/>
              <a:t>: Carga la URL en un nuevo contexto de navegación. Usualmente es una pestaña, sin embargo, los usuarios pueden configurar los navegadores para utilizar una ventana nueva en lugar de la pestaña.</a:t>
            </a:r>
            <a:endParaRPr lang="es-PE" dirty="0"/>
          </a:p>
        </p:txBody>
      </p:sp>
      <p:sp>
        <p:nvSpPr>
          <p:cNvPr id="3" name="Rectángulo 2"/>
          <p:cNvSpPr/>
          <p:nvPr/>
        </p:nvSpPr>
        <p:spPr>
          <a:xfrm>
            <a:off x="1817405" y="2441933"/>
            <a:ext cx="9454498" cy="3693319"/>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="http:\\www.algarrobos.net/alumnos"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1294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22048" y="1153284"/>
            <a:ext cx="9904576" cy="3416320"/>
          </a:xfrm>
          <a:prstGeom prst="rect">
            <a:avLst/>
          </a:prstGeom>
        </p:spPr>
        <p:txBody>
          <a:bodyPr wrap="square">
            <a:spAutoFit/>
          </a:bodyPr>
          <a:lstStyle/>
          <a:p>
            <a:r>
              <a:rPr lang="es-PE" dirty="0" smtClean="0"/>
              <a:t>&lt;!DOCTYPE </a:t>
            </a:r>
            <a:r>
              <a:rPr lang="es-PE" dirty="0" err="1" smtClean="0"/>
              <a:t>html</a:t>
            </a:r>
            <a:r>
              <a:rPr lang="es-PE" dirty="0" smtClean="0"/>
              <a:t>&gt;</a:t>
            </a:r>
          </a:p>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images</a:t>
            </a:r>
            <a:r>
              <a:rPr lang="es-PE" dirty="0" smtClean="0"/>
              <a:t>\1.png" target="_</a:t>
            </a:r>
            <a:r>
              <a:rPr lang="es-PE" dirty="0" err="1" smtClean="0"/>
              <a:t>blank</a:t>
            </a:r>
            <a:r>
              <a:rPr lang="es-PE" smtClean="0"/>
              <a:t>"&gt;imagen </a:t>
            </a:r>
            <a:r>
              <a:rPr lang="es-PE" dirty="0" smtClean="0"/>
              <a: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31736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1506" y="1254053"/>
            <a:ext cx="5135844" cy="4247317"/>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
        <p:nvSpPr>
          <p:cNvPr id="4" name="Rectángulo 3"/>
          <p:cNvSpPr/>
          <p:nvPr/>
        </p:nvSpPr>
        <p:spPr>
          <a:xfrm>
            <a:off x="6570381" y="1254053"/>
            <a:ext cx="5135844" cy="3970318"/>
          </a:xfrm>
          <a:prstGeom prst="rect">
            <a:avLst/>
          </a:prstGeom>
          <a:ln>
            <a:solidFill>
              <a:srgbClr val="FF0000"/>
            </a:solidFill>
          </a:ln>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pdfs</a:t>
            </a:r>
            <a:r>
              <a:rPr lang="es-PE" dirty="0" smtClean="0"/>
              <a:t>\InvitaciónTalleresCambridge.pdf" target="_</a:t>
            </a:r>
            <a:r>
              <a:rPr lang="es-PE" dirty="0" err="1" smtClean="0"/>
              <a:t>blank</a:t>
            </a:r>
            <a:r>
              <a:rPr lang="es-PE" dirty="0" smtClean="0"/>
              <a:t>"&gt; </a:t>
            </a:r>
            <a:r>
              <a:rPr lang="es-PE" dirty="0" smtClean="0"/>
              <a:t>INVITACION&lt;/</a:t>
            </a:r>
            <a:r>
              <a:rPr lang="es-PE" dirty="0" smtClean="0"/>
              <a:t>a&gt;</a:t>
            </a:r>
          </a:p>
          <a:p>
            <a:endParaRPr lang="es-PE" dirty="0" smtClean="0"/>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4268151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2088" y="693578"/>
            <a:ext cx="11001287" cy="3139321"/>
          </a:xfrm>
          <a:prstGeom prst="rect">
            <a:avLst/>
          </a:prstGeom>
        </p:spPr>
        <p:txBody>
          <a:bodyPr wrap="square">
            <a:spAutoFit/>
          </a:bodyPr>
          <a:lstStyle/>
          <a:p>
            <a:r>
              <a:rPr lang="es-PE"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a:t>
            </a:r>
            <a:r>
              <a:rPr lang="es-PE" dirty="0" err="1" smtClean="0"/>
              <a:t>docs</a:t>
            </a:r>
            <a:r>
              <a:rPr lang="es-PE" dirty="0" smtClean="0"/>
              <a:t>\</a:t>
            </a:r>
            <a:r>
              <a:rPr lang="es-PE" dirty="0" err="1" smtClean="0"/>
              <a:t>word</a:t>
            </a:r>
            <a:r>
              <a:rPr lang="es-PE" dirty="0" smtClean="0"/>
              <a:t>\HORARIODEAULA2A-JUNIO2022.docx" target="_</a:t>
            </a:r>
            <a:r>
              <a:rPr lang="es-PE" dirty="0" err="1" smtClean="0"/>
              <a:t>blank</a:t>
            </a:r>
            <a:r>
              <a:rPr lang="es-PE" dirty="0" smtClean="0"/>
              <a:t>"&gt; &lt;</a:t>
            </a:r>
            <a:r>
              <a:rPr lang="es-PE" dirty="0" err="1" smtClean="0"/>
              <a:t>img</a:t>
            </a:r>
            <a:r>
              <a:rPr lang="es-PE" dirty="0" smtClean="0"/>
              <a:t> </a:t>
            </a:r>
            <a:r>
              <a:rPr lang="es-PE" dirty="0" err="1" smtClean="0"/>
              <a:t>src</a:t>
            </a:r>
            <a:r>
              <a:rPr lang="es-PE" dirty="0" smtClean="0"/>
              <a:t>="</a:t>
            </a:r>
            <a:r>
              <a:rPr lang="es-PE" dirty="0" err="1" smtClean="0"/>
              <a:t>images</a:t>
            </a:r>
            <a:r>
              <a:rPr lang="es-PE" dirty="0" smtClean="0"/>
              <a:t>\1.png" </a:t>
            </a:r>
            <a:r>
              <a:rPr lang="es-PE" dirty="0" err="1" smtClean="0"/>
              <a:t>width</a:t>
            </a:r>
            <a:r>
              <a:rPr lang="es-PE" dirty="0" smtClean="0"/>
              <a:t>="5%" </a:t>
            </a:r>
            <a:r>
              <a:rPr lang="es-PE" dirty="0" err="1" smtClean="0"/>
              <a:t>height</a:t>
            </a:r>
            <a:r>
              <a:rPr lang="es-PE" dirty="0" smtClean="0"/>
              <a:t>="5%"&gt;&lt;/a&gt;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660761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13204" y="1252588"/>
            <a:ext cx="9497226" cy="2862322"/>
          </a:xfrm>
          <a:prstGeom prst="rect">
            <a:avLst/>
          </a:prstGeom>
        </p:spPr>
        <p:txBody>
          <a:bodyPr wrap="square">
            <a:spAutoFit/>
          </a:bodyPr>
          <a:lstStyle/>
          <a:p>
            <a:r>
              <a:rPr lang="es-PE" dirty="0" smtClean="0"/>
              <a:t>&lt;</a:t>
            </a:r>
            <a:r>
              <a:rPr lang="es-PE" dirty="0" err="1" smtClean="0"/>
              <a:t>html</a:t>
            </a:r>
            <a:r>
              <a:rPr lang="es-PE" dirty="0" smtClean="0"/>
              <a:t>&gt;</a:t>
            </a:r>
          </a:p>
          <a:p>
            <a:r>
              <a:rPr lang="es-PE" dirty="0" smtClean="0"/>
              <a:t>&lt;head&gt;</a:t>
            </a:r>
          </a:p>
          <a:p>
            <a:r>
              <a:rPr lang="es-PE" dirty="0" smtClean="0"/>
              <a:t>	&lt;meta </a:t>
            </a:r>
            <a:r>
              <a:rPr lang="es-PE" dirty="0" err="1" smtClean="0"/>
              <a:t>charset</a:t>
            </a:r>
            <a:r>
              <a:rPr lang="es-PE" dirty="0" smtClean="0"/>
              <a:t>="utf-8"&gt;</a:t>
            </a:r>
          </a:p>
          <a:p>
            <a:r>
              <a:rPr lang="es-PE" dirty="0" smtClean="0"/>
              <a:t>	&lt;meta </a:t>
            </a:r>
            <a:r>
              <a:rPr lang="es-PE" dirty="0" err="1" smtClean="0"/>
              <a:t>name</a:t>
            </a:r>
            <a:r>
              <a:rPr lang="es-PE" dirty="0" smtClean="0"/>
              <a:t>="</a:t>
            </a:r>
            <a:r>
              <a:rPr lang="es-PE" dirty="0" err="1" smtClean="0"/>
              <a:t>viewport</a:t>
            </a:r>
            <a:r>
              <a:rPr lang="es-PE" dirty="0" smtClean="0"/>
              <a:t>" </a:t>
            </a:r>
            <a:r>
              <a:rPr lang="es-PE" dirty="0" err="1" smtClean="0"/>
              <a:t>content</a:t>
            </a:r>
            <a:r>
              <a:rPr lang="es-PE" dirty="0" smtClean="0"/>
              <a:t>="</a:t>
            </a:r>
            <a:r>
              <a:rPr lang="es-PE" dirty="0" err="1" smtClean="0"/>
              <a:t>width</a:t>
            </a:r>
            <a:r>
              <a:rPr lang="es-PE" dirty="0" smtClean="0"/>
              <a:t>=</a:t>
            </a:r>
            <a:r>
              <a:rPr lang="es-PE" dirty="0" err="1" smtClean="0"/>
              <a:t>device-width</a:t>
            </a:r>
            <a:r>
              <a:rPr lang="es-PE" dirty="0" smtClean="0"/>
              <a:t>, </a:t>
            </a:r>
            <a:r>
              <a:rPr lang="es-PE" dirty="0" err="1" smtClean="0"/>
              <a:t>initial-scale</a:t>
            </a:r>
            <a:r>
              <a:rPr lang="es-PE" dirty="0" smtClean="0"/>
              <a:t>=1"&gt;</a:t>
            </a:r>
          </a:p>
          <a:p>
            <a:r>
              <a:rPr lang="es-PE" dirty="0" smtClean="0"/>
              <a:t>	&lt;</a:t>
            </a:r>
            <a:r>
              <a:rPr lang="es-PE" dirty="0" err="1" smtClean="0"/>
              <a:t>title</a:t>
            </a:r>
            <a:r>
              <a:rPr lang="es-PE" dirty="0" smtClean="0"/>
              <a:t>&gt;HIPERVÍNCULOS&lt;/</a:t>
            </a:r>
            <a:r>
              <a:rPr lang="es-PE" dirty="0" err="1" smtClean="0"/>
              <a:t>title</a:t>
            </a:r>
            <a:r>
              <a:rPr lang="es-PE" dirty="0" smtClean="0"/>
              <a:t>&gt;</a:t>
            </a:r>
          </a:p>
          <a:p>
            <a:r>
              <a:rPr lang="es-PE" dirty="0" smtClean="0"/>
              <a:t>&lt;/head&gt;</a:t>
            </a:r>
          </a:p>
          <a:p>
            <a:r>
              <a:rPr lang="es-PE" dirty="0" smtClean="0"/>
              <a:t>&lt;</a:t>
            </a:r>
            <a:r>
              <a:rPr lang="es-PE" dirty="0" err="1" smtClean="0"/>
              <a:t>body</a:t>
            </a:r>
            <a:r>
              <a:rPr lang="es-PE" dirty="0" smtClean="0"/>
              <a:t>&gt;</a:t>
            </a:r>
          </a:p>
          <a:p>
            <a:r>
              <a:rPr lang="es-PE" dirty="0" smtClean="0"/>
              <a:t>   &lt;a </a:t>
            </a:r>
            <a:r>
              <a:rPr lang="es-PE" dirty="0" err="1" smtClean="0"/>
              <a:t>href</a:t>
            </a:r>
            <a:r>
              <a:rPr lang="es-PE" dirty="0" smtClean="0"/>
              <a:t>="prueba.html" target="_</a:t>
            </a:r>
            <a:r>
              <a:rPr lang="es-PE" dirty="0" err="1" smtClean="0"/>
              <a:t>blank</a:t>
            </a:r>
            <a:r>
              <a:rPr lang="es-PE" dirty="0" smtClean="0"/>
              <a:t>"&gt; Alumnos&lt;/a&gt;</a:t>
            </a:r>
          </a:p>
          <a:p>
            <a:r>
              <a:rPr lang="es-PE" dirty="0" smtClean="0"/>
              <a:t>&lt;/</a:t>
            </a:r>
            <a:r>
              <a:rPr lang="es-PE" dirty="0" err="1" smtClean="0"/>
              <a:t>body</a:t>
            </a:r>
            <a:r>
              <a:rPr lang="es-PE" dirty="0" smtClean="0"/>
              <a:t>&gt;</a:t>
            </a:r>
          </a:p>
          <a:p>
            <a:r>
              <a:rPr lang="es-PE" dirty="0" smtClean="0"/>
              <a:t>&lt;/</a:t>
            </a:r>
            <a:r>
              <a:rPr lang="es-PE" dirty="0" err="1" smtClean="0"/>
              <a:t>html</a:t>
            </a:r>
            <a:r>
              <a:rPr lang="es-PE" dirty="0" smtClean="0"/>
              <a:t>&gt;</a:t>
            </a:r>
            <a:endParaRPr lang="es-PE" dirty="0"/>
          </a:p>
        </p:txBody>
      </p:sp>
    </p:spTree>
    <p:extLst>
      <p:ext uri="{BB962C8B-B14F-4D97-AF65-F5344CB8AC3E}">
        <p14:creationId xmlns:p14="http://schemas.microsoft.com/office/powerpoint/2010/main" val="4190832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9075" y="1582341"/>
            <a:ext cx="10467975" cy="3139321"/>
          </a:xfrm>
          <a:prstGeom prst="rect">
            <a:avLst/>
          </a:prstGeom>
        </p:spPr>
        <p:txBody>
          <a:bodyPr wrap="square">
            <a:spAutoFit/>
          </a:bodyPr>
          <a:lstStyle/>
          <a:p>
            <a:r>
              <a:rPr lang="es-PE" dirty="0"/>
              <a:t>&lt;!DOCTYPE </a:t>
            </a:r>
            <a:r>
              <a:rPr lang="es-PE" dirty="0" err="1"/>
              <a:t>html</a:t>
            </a:r>
            <a:r>
              <a:rPr lang="es-PE" dirty="0"/>
              <a:t>&gt;</a:t>
            </a:r>
          </a:p>
          <a:p>
            <a:r>
              <a:rPr lang="es-PE" dirty="0"/>
              <a:t>&lt;</a:t>
            </a:r>
            <a:r>
              <a:rPr lang="es-PE" dirty="0" err="1"/>
              <a:t>html</a:t>
            </a:r>
            <a:r>
              <a:rPr lang="es-PE" dirty="0"/>
              <a:t>&gt;</a:t>
            </a:r>
          </a:p>
          <a:p>
            <a:r>
              <a:rPr lang="es-PE" dirty="0"/>
              <a:t>&lt;head&gt;</a:t>
            </a:r>
          </a:p>
          <a:p>
            <a:r>
              <a:rPr lang="es-PE" dirty="0"/>
              <a:t>	&lt;meta </a:t>
            </a:r>
            <a:r>
              <a:rPr lang="es-PE" dirty="0" err="1"/>
              <a:t>charset</a:t>
            </a:r>
            <a:r>
              <a:rPr lang="es-PE" dirty="0"/>
              <a:t>="utf-8"&gt;</a:t>
            </a:r>
          </a:p>
          <a:p>
            <a:r>
              <a:rPr lang="es-PE" dirty="0"/>
              <a:t>	&lt;meta </a:t>
            </a:r>
            <a:r>
              <a:rPr lang="es-PE" dirty="0" err="1"/>
              <a:t>name</a:t>
            </a:r>
            <a:r>
              <a:rPr lang="es-PE" dirty="0"/>
              <a:t>="</a:t>
            </a:r>
            <a:r>
              <a:rPr lang="es-PE" dirty="0" err="1"/>
              <a:t>viewport</a:t>
            </a:r>
            <a:r>
              <a:rPr lang="es-PE" dirty="0"/>
              <a:t>" </a:t>
            </a:r>
            <a:r>
              <a:rPr lang="es-PE" dirty="0" err="1"/>
              <a:t>content</a:t>
            </a:r>
            <a:r>
              <a:rPr lang="es-PE" dirty="0"/>
              <a:t>="</a:t>
            </a:r>
            <a:r>
              <a:rPr lang="es-PE" dirty="0" err="1"/>
              <a:t>width</a:t>
            </a:r>
            <a:r>
              <a:rPr lang="es-PE" dirty="0"/>
              <a:t>=</a:t>
            </a:r>
            <a:r>
              <a:rPr lang="es-PE" dirty="0" err="1"/>
              <a:t>device-width</a:t>
            </a:r>
            <a:r>
              <a:rPr lang="es-PE" dirty="0"/>
              <a:t>, </a:t>
            </a:r>
            <a:r>
              <a:rPr lang="es-PE" dirty="0" err="1"/>
              <a:t>initial-scale</a:t>
            </a:r>
            <a:r>
              <a:rPr lang="es-PE" dirty="0"/>
              <a:t>=1"&gt;</a:t>
            </a:r>
          </a:p>
          <a:p>
            <a:r>
              <a:rPr lang="es-PE" dirty="0"/>
              <a:t>	&lt;</a:t>
            </a:r>
            <a:r>
              <a:rPr lang="es-PE" dirty="0" err="1"/>
              <a:t>title</a:t>
            </a:r>
            <a:r>
              <a:rPr lang="es-PE" dirty="0"/>
              <a:t>&gt;&lt;/</a:t>
            </a:r>
            <a:r>
              <a:rPr lang="es-PE" dirty="0" err="1"/>
              <a:t>title</a:t>
            </a:r>
            <a:r>
              <a:rPr lang="es-PE" dirty="0"/>
              <a:t>&gt;</a:t>
            </a:r>
          </a:p>
          <a:p>
            <a:r>
              <a:rPr lang="es-PE" dirty="0"/>
              <a:t>&lt;/head&gt;</a:t>
            </a:r>
          </a:p>
          <a:p>
            <a:r>
              <a:rPr lang="es-PE" dirty="0"/>
              <a:t>&lt;</a:t>
            </a:r>
            <a:r>
              <a:rPr lang="es-PE" dirty="0" err="1"/>
              <a:t>body</a:t>
            </a:r>
            <a:r>
              <a:rPr lang="es-PE" dirty="0"/>
              <a:t>&gt;</a:t>
            </a:r>
          </a:p>
          <a:p>
            <a:r>
              <a:rPr lang="es-PE" dirty="0"/>
              <a:t>   &lt;a </a:t>
            </a:r>
            <a:r>
              <a:rPr lang="es-PE" dirty="0" err="1"/>
              <a:t>href</a:t>
            </a:r>
            <a:r>
              <a:rPr lang="es-PE" dirty="0"/>
              <a:t>="https://wa.me/51978130184"&gt;</a:t>
            </a:r>
            <a:r>
              <a:rPr lang="es-PE" dirty="0" err="1"/>
              <a:t>whatsapp</a:t>
            </a:r>
            <a:r>
              <a:rPr lang="es-PE" dirty="0"/>
              <a:t>- Juan Céspedes&lt;/a&gt;</a:t>
            </a:r>
          </a:p>
          <a:p>
            <a:r>
              <a:rPr lang="es-PE" dirty="0"/>
              <a:t>&lt;/</a:t>
            </a:r>
            <a:r>
              <a:rPr lang="es-PE" dirty="0" err="1"/>
              <a:t>body</a:t>
            </a:r>
            <a:r>
              <a:rPr lang="es-PE" dirty="0"/>
              <a:t>&gt;</a:t>
            </a:r>
          </a:p>
          <a:p>
            <a:r>
              <a:rPr lang="es-PE" dirty="0"/>
              <a:t>&lt;/</a:t>
            </a:r>
            <a:r>
              <a:rPr lang="es-PE" dirty="0" err="1"/>
              <a:t>html</a:t>
            </a:r>
            <a:r>
              <a:rPr lang="es-PE" dirty="0"/>
              <a:t>&gt;</a:t>
            </a:r>
          </a:p>
        </p:txBody>
      </p:sp>
    </p:spTree>
    <p:extLst>
      <p:ext uri="{BB962C8B-B14F-4D97-AF65-F5344CB8AC3E}">
        <p14:creationId xmlns:p14="http://schemas.microsoft.com/office/powerpoint/2010/main" val="3066392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TotalTime>
  <Words>1623</Words>
  <Application>Microsoft Office PowerPoint</Application>
  <PresentationFormat>Panorámica</PresentationFormat>
  <Paragraphs>188</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Hipervínculos html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Hipervínculos html</dc:title>
  <dc:creator>User</dc:creator>
  <cp:lastModifiedBy>User</cp:lastModifiedBy>
  <cp:revision>14</cp:revision>
  <dcterms:created xsi:type="dcterms:W3CDTF">2022-06-22T19:30:33Z</dcterms:created>
  <dcterms:modified xsi:type="dcterms:W3CDTF">2022-06-24T16:27:48Z</dcterms:modified>
</cp:coreProperties>
</file>