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85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8/06/2022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52281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8/06/2022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45211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8/06/2022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73103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8/06/2022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50369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C2AA9D0-BE48-4416-8799-DC556BB35291}" type="datetimeFigureOut">
              <a:rPr lang="es-PE" smtClean="0"/>
              <a:t>8/06/2022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09051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6C2AA9D0-BE48-4416-8799-DC556BB35291}" type="datetimeFigureOut">
              <a:rPr lang="es-PE" smtClean="0"/>
              <a:t>8/06/2022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60079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6C2AA9D0-BE48-4416-8799-DC556BB35291}" type="datetimeFigureOut">
              <a:rPr lang="es-PE" smtClean="0"/>
              <a:t>8/06/2022</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340723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6C2AA9D0-BE48-4416-8799-DC556BB35291}" type="datetimeFigureOut">
              <a:rPr lang="es-PE" smtClean="0"/>
              <a:t>8/06/2022</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4122965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C2AA9D0-BE48-4416-8799-DC556BB35291}" type="datetimeFigureOut">
              <a:rPr lang="es-PE" smtClean="0"/>
              <a:t>8/06/2022</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314171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C2AA9D0-BE48-4416-8799-DC556BB35291}" type="datetimeFigureOut">
              <a:rPr lang="es-PE" smtClean="0"/>
              <a:t>8/06/2022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36089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C2AA9D0-BE48-4416-8799-DC556BB35291}" type="datetimeFigureOut">
              <a:rPr lang="es-PE" smtClean="0"/>
              <a:t>8/06/2022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425623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AA9D0-BE48-4416-8799-DC556BB35291}" type="datetimeFigureOut">
              <a:rPr lang="es-PE" smtClean="0"/>
              <a:t>8/06/2022</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A4533-A4B6-45BE-AC83-1D205C741C1B}" type="slidenum">
              <a:rPr lang="es-PE" smtClean="0"/>
              <a:t>‹Nº›</a:t>
            </a:fld>
            <a:endParaRPr lang="es-PE"/>
          </a:p>
        </p:txBody>
      </p:sp>
    </p:spTree>
    <p:extLst>
      <p:ext uri="{BB962C8B-B14F-4D97-AF65-F5344CB8AC3E}">
        <p14:creationId xmlns:p14="http://schemas.microsoft.com/office/powerpoint/2010/main" val="2793012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92808" y="1527819"/>
            <a:ext cx="4626123" cy="2585323"/>
          </a:xfrm>
          <a:prstGeom prst="rect">
            <a:avLst/>
          </a:prstGeom>
          <a:ln w="28575">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  &lt;head&gt;</a:t>
            </a:r>
          </a:p>
          <a:p>
            <a:r>
              <a:rPr lang="es-PE" dirty="0" smtClean="0"/>
              <a:t>    &lt;meta </a:t>
            </a:r>
            <a:r>
              <a:rPr lang="es-PE" dirty="0" err="1" smtClean="0"/>
              <a:t>charset</a:t>
            </a:r>
            <a:r>
              <a:rPr lang="es-PE" dirty="0" smtClean="0"/>
              <a:t>="utf-8"&gt;……</a:t>
            </a:r>
          </a:p>
          <a:p>
            <a:r>
              <a:rPr lang="es-PE" dirty="0" smtClean="0"/>
              <a:t>      ………</a:t>
            </a:r>
          </a:p>
          <a:p>
            <a:r>
              <a:rPr lang="es-PE" dirty="0" smtClean="0"/>
              <a:t>    &lt;</a:t>
            </a:r>
            <a:r>
              <a:rPr lang="es-PE" dirty="0" err="1" smtClean="0"/>
              <a:t>title</a:t>
            </a:r>
            <a:r>
              <a:rPr lang="es-PE" dirty="0" smtClean="0"/>
              <a:t>&gt;Mi pagina de prueba&lt;/</a:t>
            </a:r>
            <a:r>
              <a:rPr lang="es-PE" dirty="0" err="1" smtClean="0"/>
              <a:t>title</a:t>
            </a:r>
            <a:r>
              <a:rPr lang="es-PE" dirty="0" smtClean="0"/>
              <a:t>&gt;</a:t>
            </a:r>
          </a:p>
          <a:p>
            <a:r>
              <a:rPr lang="es-PE" dirty="0" smtClean="0"/>
              <a:t>  &lt;/head&gt;</a:t>
            </a:r>
          </a:p>
          <a:p>
            <a:r>
              <a:rPr lang="es-PE" dirty="0" smtClean="0"/>
              <a:t>  &lt;</a:t>
            </a:r>
            <a:r>
              <a:rPr lang="es-PE" dirty="0" err="1" smtClean="0"/>
              <a:t>body</a:t>
            </a:r>
            <a:r>
              <a:rPr lang="es-PE" dirty="0" smtClean="0"/>
              <a:t>&gt;</a:t>
            </a:r>
          </a:p>
          <a:p>
            <a:r>
              <a:rPr lang="es-PE" dirty="0" smtClean="0"/>
              <a:t>  &lt;/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
        <p:nvSpPr>
          <p:cNvPr id="5" name="CuadroTexto 4"/>
          <p:cNvSpPr txBox="1"/>
          <p:nvPr/>
        </p:nvSpPr>
        <p:spPr>
          <a:xfrm>
            <a:off x="5580404" y="931492"/>
            <a:ext cx="5665861" cy="3970318"/>
          </a:xfrm>
          <a:prstGeom prst="rect">
            <a:avLst/>
          </a:prstGeom>
          <a:noFill/>
          <a:ln w="28575">
            <a:solidFill>
              <a:srgbClr val="FF0000"/>
            </a:solidFill>
          </a:ln>
        </p:spPr>
        <p:txBody>
          <a:bodyPr wrap="square" rtlCol="0">
            <a:spAutoFit/>
          </a:bodyPr>
          <a:lstStyle/>
          <a:p>
            <a:pPr algn="just"/>
            <a:r>
              <a:rPr lang="es-MX" b="1" dirty="0"/>
              <a:t>&lt;</a:t>
            </a:r>
            <a:r>
              <a:rPr lang="es-MX" b="1" dirty="0" err="1"/>
              <a:t>html</a:t>
            </a:r>
            <a:r>
              <a:rPr lang="es-MX" b="1" dirty="0"/>
              <a:t>&gt;</a:t>
            </a:r>
            <a:r>
              <a:rPr lang="es-MX" dirty="0" smtClean="0">
                <a:effectLst/>
              </a:rPr>
              <a:t> (Etiqueta que indica que lo que viene a continuación es un documento HTML)</a:t>
            </a:r>
          </a:p>
          <a:p>
            <a:pPr algn="just"/>
            <a:r>
              <a:rPr lang="es-MX" b="1" dirty="0"/>
              <a:t>&lt;head&gt;</a:t>
            </a:r>
            <a:r>
              <a:rPr lang="es-MX" b="1" dirty="0" smtClean="0">
                <a:effectLst/>
              </a:rPr>
              <a:t> </a:t>
            </a:r>
            <a:r>
              <a:rPr lang="es-MX" dirty="0" smtClean="0">
                <a:effectLst/>
              </a:rPr>
              <a:t>(Etiqueta de apertura de la cabecera) Aquí va la información sobre el título de la página, el autor, palabras clave, etc. que no se presentarán en la ventana del navegador, salvo el título que aparecerá en la barra de título de la parte superior.</a:t>
            </a:r>
          </a:p>
          <a:p>
            <a:pPr algn="just"/>
            <a:r>
              <a:rPr lang="es-MX" b="1" dirty="0"/>
              <a:t>&lt;/head&gt;</a:t>
            </a:r>
            <a:r>
              <a:rPr lang="es-MX" b="1" dirty="0" smtClean="0">
                <a:effectLst/>
              </a:rPr>
              <a:t> </a:t>
            </a:r>
            <a:r>
              <a:rPr lang="es-MX" dirty="0" smtClean="0">
                <a:effectLst/>
              </a:rPr>
              <a:t>(Etiqueta de cierre de la cabecera)</a:t>
            </a:r>
          </a:p>
          <a:p>
            <a:pPr algn="just"/>
            <a:r>
              <a:rPr lang="es-MX" b="1" dirty="0"/>
              <a:t>&lt;</a:t>
            </a:r>
            <a:r>
              <a:rPr lang="es-MX" b="1" dirty="0" err="1"/>
              <a:t>body</a:t>
            </a:r>
            <a:r>
              <a:rPr lang="es-MX" b="1" dirty="0"/>
              <a:t>&gt; </a:t>
            </a:r>
            <a:r>
              <a:rPr lang="es-MX" dirty="0" smtClean="0">
                <a:effectLst/>
              </a:rPr>
              <a:t>(Etiqueta de apertura del cuerpo)  Aquí va el contenido de la página que será lo que se presente en pantalla. </a:t>
            </a:r>
          </a:p>
          <a:p>
            <a:pPr algn="just"/>
            <a:r>
              <a:rPr lang="es-MX" b="1" dirty="0" smtClean="0"/>
              <a:t>&lt;/</a:t>
            </a:r>
            <a:r>
              <a:rPr lang="es-MX" b="1" dirty="0" err="1"/>
              <a:t>body</a:t>
            </a:r>
            <a:r>
              <a:rPr lang="es-MX" b="1" dirty="0"/>
              <a:t>&gt;</a:t>
            </a:r>
            <a:r>
              <a:rPr lang="es-MX" dirty="0" smtClean="0">
                <a:effectLst/>
              </a:rPr>
              <a:t>(Etiqueta de cierre del cuerpo)</a:t>
            </a:r>
          </a:p>
          <a:p>
            <a:pPr algn="just"/>
            <a:r>
              <a:rPr lang="es-MX" b="1" dirty="0" smtClean="0"/>
              <a:t>&lt;/</a:t>
            </a:r>
            <a:r>
              <a:rPr lang="es-MX" b="1" dirty="0" err="1"/>
              <a:t>html</a:t>
            </a:r>
            <a:r>
              <a:rPr lang="es-MX" b="1" dirty="0"/>
              <a:t>&gt;</a:t>
            </a:r>
            <a:r>
              <a:rPr lang="es-MX" dirty="0" smtClean="0">
                <a:effectLst/>
              </a:rPr>
              <a:t>(Etiqueta de cierre del documento)</a:t>
            </a:r>
          </a:p>
          <a:p>
            <a:endParaRPr lang="es-PE" dirty="0"/>
          </a:p>
        </p:txBody>
      </p:sp>
    </p:spTree>
    <p:extLst>
      <p:ext uri="{BB962C8B-B14F-4D97-AF65-F5344CB8AC3E}">
        <p14:creationId xmlns:p14="http://schemas.microsoft.com/office/powerpoint/2010/main" val="1663490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6691357" y="211055"/>
            <a:ext cx="5346820" cy="4497661"/>
          </a:xfrm>
          <a:prstGeom prst="rect">
            <a:avLst/>
          </a:prstGeom>
        </p:spPr>
      </p:pic>
      <p:grpSp>
        <p:nvGrpSpPr>
          <p:cNvPr id="5" name="Grupo 4"/>
          <p:cNvGrpSpPr/>
          <p:nvPr/>
        </p:nvGrpSpPr>
        <p:grpSpPr>
          <a:xfrm>
            <a:off x="390258" y="228146"/>
            <a:ext cx="5051148" cy="3070112"/>
            <a:chOff x="461472" y="775495"/>
            <a:chExt cx="5051148" cy="3070112"/>
          </a:xfrm>
        </p:grpSpPr>
        <p:pic>
          <p:nvPicPr>
            <p:cNvPr id="2" name="Imagen 1"/>
            <p:cNvPicPr>
              <a:picLocks noChangeAspect="1"/>
            </p:cNvPicPr>
            <p:nvPr/>
          </p:nvPicPr>
          <p:blipFill rotWithShape="1">
            <a:blip r:embed="rId3"/>
            <a:srcRect r="50859" b="38380"/>
            <a:stretch/>
          </p:blipFill>
          <p:spPr>
            <a:xfrm>
              <a:off x="461472" y="775495"/>
              <a:ext cx="5051148" cy="3070112"/>
            </a:xfrm>
            <a:prstGeom prst="rect">
              <a:avLst/>
            </a:prstGeom>
          </p:spPr>
        </p:pic>
        <p:pic>
          <p:nvPicPr>
            <p:cNvPr id="4" name="Imagen 3"/>
            <p:cNvPicPr>
              <a:picLocks noChangeAspect="1"/>
            </p:cNvPicPr>
            <p:nvPr/>
          </p:nvPicPr>
          <p:blipFill>
            <a:blip r:embed="rId4"/>
            <a:stretch>
              <a:fillRect/>
            </a:stretch>
          </p:blipFill>
          <p:spPr>
            <a:xfrm>
              <a:off x="540297" y="1085786"/>
              <a:ext cx="4749712" cy="1623230"/>
            </a:xfrm>
            <a:prstGeom prst="rect">
              <a:avLst/>
            </a:prstGeom>
          </p:spPr>
        </p:pic>
      </p:grpSp>
      <p:sp>
        <p:nvSpPr>
          <p:cNvPr id="7" name="Rectángulo 6"/>
          <p:cNvSpPr/>
          <p:nvPr/>
        </p:nvSpPr>
        <p:spPr>
          <a:xfrm>
            <a:off x="278030" y="3426863"/>
            <a:ext cx="5789484" cy="1046440"/>
          </a:xfrm>
          <a:prstGeom prst="rect">
            <a:avLst/>
          </a:prstGeom>
        </p:spPr>
        <p:txBody>
          <a:bodyPr wrap="square">
            <a:spAutoFit/>
          </a:bodyPr>
          <a:lstStyle/>
          <a:p>
            <a:r>
              <a:rPr lang="es-MX" sz="1400" b="1" dirty="0" smtClean="0"/>
              <a:t>&lt;meta </a:t>
            </a:r>
            <a:r>
              <a:rPr lang="es-MX" sz="1400" b="1" dirty="0" err="1" smtClean="0"/>
              <a:t>charset</a:t>
            </a:r>
            <a:r>
              <a:rPr lang="es-MX" sz="1400" b="1" dirty="0" smtClean="0"/>
              <a:t>="utf-8"&gt;</a:t>
            </a:r>
          </a:p>
          <a:p>
            <a:pPr algn="just"/>
            <a:r>
              <a:rPr lang="es-MX" sz="1200" dirty="0" smtClean="0"/>
              <a:t>Este elemento simplemente especifica la codificación de caracteres del documento, es decir, el conjunto de caracteres que el documento puede usar. utf-8 es un conjunto de caracteres universal que incluye casi todos los caracteres de casi cualquier idioma humano.</a:t>
            </a:r>
            <a:endParaRPr lang="es-PE" sz="1200" dirty="0"/>
          </a:p>
        </p:txBody>
      </p:sp>
      <p:sp>
        <p:nvSpPr>
          <p:cNvPr id="10" name="Rectángulo 9"/>
          <p:cNvSpPr/>
          <p:nvPr/>
        </p:nvSpPr>
        <p:spPr>
          <a:xfrm>
            <a:off x="278030" y="4486119"/>
            <a:ext cx="6096000" cy="646331"/>
          </a:xfrm>
          <a:prstGeom prst="rect">
            <a:avLst/>
          </a:prstGeom>
        </p:spPr>
        <p:txBody>
          <a:bodyPr>
            <a:spAutoFit/>
          </a:bodyPr>
          <a:lstStyle/>
          <a:p>
            <a:pPr algn="just"/>
            <a:r>
              <a:rPr lang="es-MX" sz="1200" dirty="0" smtClean="0"/>
              <a:t>Para </a:t>
            </a:r>
            <a:r>
              <a:rPr lang="es-MX" sz="1200" dirty="0" err="1" smtClean="0"/>
              <a:t>layouts</a:t>
            </a:r>
            <a:r>
              <a:rPr lang="es-MX" sz="1200" dirty="0" smtClean="0"/>
              <a:t> flexibles es más práctico basar el ancho de tu </a:t>
            </a:r>
            <a:r>
              <a:rPr lang="es-MX" sz="1200" dirty="0" err="1" smtClean="0"/>
              <a:t>viewport</a:t>
            </a:r>
            <a:r>
              <a:rPr lang="es-MX" sz="1200" dirty="0" smtClean="0"/>
              <a:t> en el dispositivo en cuestión, así que para empatar el ancho de tu </a:t>
            </a:r>
            <a:r>
              <a:rPr lang="es-MX" sz="1200" dirty="0" err="1" smtClean="0"/>
              <a:t>layout</a:t>
            </a:r>
            <a:r>
              <a:rPr lang="es-MX" sz="1200" dirty="0" smtClean="0"/>
              <a:t> con el del dispositivo ingresarías:</a:t>
            </a:r>
          </a:p>
          <a:p>
            <a:r>
              <a:rPr lang="es-MX" sz="1200" dirty="0" smtClean="0"/>
              <a:t>      &lt;meta </a:t>
            </a:r>
            <a:r>
              <a:rPr lang="es-MX" sz="1200" dirty="0" err="1" smtClean="0"/>
              <a:t>name</a:t>
            </a:r>
            <a:r>
              <a:rPr lang="es-MX" sz="1200" dirty="0" smtClean="0"/>
              <a:t>="</a:t>
            </a:r>
            <a:r>
              <a:rPr lang="es-MX" sz="1200" dirty="0" err="1" smtClean="0"/>
              <a:t>viewport</a:t>
            </a:r>
            <a:r>
              <a:rPr lang="es-MX" sz="1200" dirty="0" smtClean="0"/>
              <a:t>" </a:t>
            </a:r>
            <a:r>
              <a:rPr lang="es-MX" sz="1200" dirty="0" err="1" smtClean="0"/>
              <a:t>content</a:t>
            </a:r>
            <a:r>
              <a:rPr lang="es-MX" sz="1200" dirty="0" smtClean="0"/>
              <a:t>="</a:t>
            </a:r>
            <a:r>
              <a:rPr lang="es-MX" sz="1200" dirty="0" err="1" smtClean="0"/>
              <a:t>width</a:t>
            </a:r>
            <a:r>
              <a:rPr lang="es-MX" sz="1200" dirty="0" smtClean="0"/>
              <a:t>=</a:t>
            </a:r>
            <a:r>
              <a:rPr lang="es-MX" sz="1200" dirty="0" err="1" smtClean="0"/>
              <a:t>device-width</a:t>
            </a:r>
            <a:r>
              <a:rPr lang="es-MX" sz="1200" dirty="0" smtClean="0"/>
              <a:t>"&gt;</a:t>
            </a:r>
            <a:endParaRPr lang="es-PE" sz="1200" dirty="0"/>
          </a:p>
        </p:txBody>
      </p:sp>
      <p:sp>
        <p:nvSpPr>
          <p:cNvPr id="13" name="Rectángulo 12"/>
          <p:cNvSpPr/>
          <p:nvPr/>
        </p:nvSpPr>
        <p:spPr>
          <a:xfrm>
            <a:off x="202251" y="5214592"/>
            <a:ext cx="6096000" cy="646331"/>
          </a:xfrm>
          <a:prstGeom prst="rect">
            <a:avLst/>
          </a:prstGeom>
        </p:spPr>
        <p:txBody>
          <a:bodyPr>
            <a:spAutoFit/>
          </a:bodyPr>
          <a:lstStyle/>
          <a:p>
            <a:r>
              <a:rPr lang="es-MX" sz="1200" dirty="0" smtClean="0"/>
              <a:t>Para fijar el nivel del zoom. </a:t>
            </a:r>
            <a:r>
              <a:rPr lang="es-MX" sz="1200" dirty="0" err="1" smtClean="0"/>
              <a:t>Ésto</a:t>
            </a:r>
            <a:r>
              <a:rPr lang="es-MX" sz="1200" dirty="0" smtClean="0"/>
              <a:t>, por ejemplo:</a:t>
            </a:r>
          </a:p>
          <a:p>
            <a:r>
              <a:rPr lang="es-MX" sz="1200" dirty="0" smtClean="0"/>
              <a:t>&lt;meta </a:t>
            </a:r>
            <a:r>
              <a:rPr lang="es-MX" sz="1200" dirty="0" err="1" smtClean="0"/>
              <a:t>name</a:t>
            </a:r>
            <a:r>
              <a:rPr lang="es-MX" sz="1200" dirty="0" smtClean="0"/>
              <a:t>="</a:t>
            </a:r>
            <a:r>
              <a:rPr lang="es-MX" sz="1200" dirty="0" err="1" smtClean="0"/>
              <a:t>viewport</a:t>
            </a:r>
            <a:r>
              <a:rPr lang="es-MX" sz="1200" dirty="0" smtClean="0"/>
              <a:t>" </a:t>
            </a:r>
            <a:r>
              <a:rPr lang="es-MX" sz="1200" dirty="0" err="1" smtClean="0"/>
              <a:t>content</a:t>
            </a:r>
            <a:r>
              <a:rPr lang="es-MX" sz="1200" dirty="0" smtClean="0"/>
              <a:t>="</a:t>
            </a:r>
            <a:r>
              <a:rPr lang="es-MX" sz="1200" dirty="0" err="1" smtClean="0"/>
              <a:t>initial-scale</a:t>
            </a:r>
            <a:r>
              <a:rPr lang="es-MX" sz="1200" dirty="0" smtClean="0"/>
              <a:t>=1"&gt;</a:t>
            </a:r>
          </a:p>
          <a:p>
            <a:r>
              <a:rPr lang="es-MX" sz="1200" dirty="0" smtClean="0"/>
              <a:t>Al abrir, el </a:t>
            </a:r>
            <a:r>
              <a:rPr lang="es-MX" sz="1200" dirty="0" err="1" smtClean="0"/>
              <a:t>layout</a:t>
            </a:r>
            <a:r>
              <a:rPr lang="es-MX" sz="1200" dirty="0" smtClean="0"/>
              <a:t> se mostrará correctamente a una escala de 1:1. Ningún zoom será aplicado. </a:t>
            </a:r>
            <a:endParaRPr lang="es-PE" sz="1200" dirty="0"/>
          </a:p>
        </p:txBody>
      </p:sp>
      <p:sp>
        <p:nvSpPr>
          <p:cNvPr id="14" name="Rectángulo 13"/>
          <p:cNvSpPr/>
          <p:nvPr/>
        </p:nvSpPr>
        <p:spPr>
          <a:xfrm>
            <a:off x="7389265" y="5132450"/>
            <a:ext cx="3010968" cy="1200329"/>
          </a:xfrm>
          <a:prstGeom prst="rect">
            <a:avLst/>
          </a:prstGeom>
        </p:spPr>
        <p:txBody>
          <a:bodyPr wrap="square">
            <a:spAutoFit/>
          </a:bodyPr>
          <a:lstStyle/>
          <a:p>
            <a:r>
              <a:rPr lang="en-US" dirty="0" smtClean="0"/>
              <a:t>@viewport{</a:t>
            </a:r>
          </a:p>
          <a:p>
            <a:r>
              <a:rPr lang="en-US" dirty="0" smtClean="0"/>
              <a:t>    zoom: 1.0;</a:t>
            </a:r>
          </a:p>
          <a:p>
            <a:r>
              <a:rPr lang="en-US" dirty="0" smtClean="0"/>
              <a:t>    width: device-width;</a:t>
            </a:r>
          </a:p>
          <a:p>
            <a:r>
              <a:rPr lang="en-US" dirty="0" smtClean="0"/>
              <a:t>}</a:t>
            </a:r>
            <a:endParaRPr lang="es-PE" dirty="0"/>
          </a:p>
        </p:txBody>
      </p:sp>
    </p:spTree>
    <p:extLst>
      <p:ext uri="{BB962C8B-B14F-4D97-AF65-F5344CB8AC3E}">
        <p14:creationId xmlns:p14="http://schemas.microsoft.com/office/powerpoint/2010/main" val="3788338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10197" y="239282"/>
            <a:ext cx="10844613" cy="3693319"/>
          </a:xfrm>
          <a:prstGeom prst="rect">
            <a:avLst/>
          </a:prstGeom>
          <a:noFill/>
        </p:spPr>
        <p:txBody>
          <a:bodyPr wrap="square" rtlCol="0">
            <a:spAutoFit/>
          </a:bodyPr>
          <a:lstStyle/>
          <a:p>
            <a:r>
              <a:rPr lang="es-PE" u="sng" dirty="0" smtClean="0">
                <a:solidFill>
                  <a:srgbClr val="FF0000"/>
                </a:solidFill>
                <a:effectLst>
                  <a:outerShdw blurRad="38100" dist="38100" dir="2700000" algn="tl">
                    <a:srgbClr val="000000">
                      <a:alpha val="43137"/>
                    </a:srgbClr>
                  </a:outerShdw>
                </a:effectLst>
              </a:rPr>
              <a:t>FORMATO COMÚN DE CARACTERES.</a:t>
            </a:r>
          </a:p>
          <a:p>
            <a:endParaRPr lang="es-PE" dirty="0" smtClean="0"/>
          </a:p>
          <a:p>
            <a:r>
              <a:rPr lang="es-PE" dirty="0" smtClean="0"/>
              <a:t>&lt;b&gt;Texto&lt;/b&gt; Negritas.</a:t>
            </a:r>
          </a:p>
          <a:p>
            <a:r>
              <a:rPr lang="es-PE" dirty="0" smtClean="0"/>
              <a:t>&lt;i&gt;Texto&lt;/i&gt; Cursiva.</a:t>
            </a:r>
          </a:p>
          <a:p>
            <a:r>
              <a:rPr lang="es-PE" dirty="0" smtClean="0"/>
              <a:t>&lt;u&gt;Texto&lt;/u&gt; subrayado.</a:t>
            </a:r>
          </a:p>
          <a:p>
            <a:r>
              <a:rPr lang="es-PE" dirty="0" smtClean="0"/>
              <a:t>&lt;s&gt;Texto&lt;/s&gt; tachado.</a:t>
            </a:r>
          </a:p>
          <a:p>
            <a:r>
              <a:rPr lang="es-PE" dirty="0" smtClean="0"/>
              <a:t>&lt;</a:t>
            </a:r>
            <a:r>
              <a:rPr lang="es-PE" dirty="0" err="1" smtClean="0"/>
              <a:t>mark</a:t>
            </a:r>
            <a:r>
              <a:rPr lang="es-PE" dirty="0" smtClean="0"/>
              <a:t>&gt;</a:t>
            </a:r>
            <a:r>
              <a:rPr lang="es-PE" dirty="0" smtClean="0"/>
              <a:t>Texto</a:t>
            </a:r>
            <a:r>
              <a:rPr lang="es-PE" dirty="0" smtClean="0"/>
              <a:t>&lt;/</a:t>
            </a:r>
            <a:r>
              <a:rPr lang="es-PE" dirty="0" err="1" smtClean="0"/>
              <a:t>mark</a:t>
            </a:r>
            <a:r>
              <a:rPr lang="es-PE" dirty="0" smtClean="0"/>
              <a:t>&gt; Resaltado.</a:t>
            </a:r>
          </a:p>
          <a:p>
            <a:r>
              <a:rPr lang="es-PE" dirty="0" smtClean="0"/>
              <a:t>&lt;</a:t>
            </a:r>
            <a:r>
              <a:rPr lang="es-PE" dirty="0" err="1" smtClean="0"/>
              <a:t>big</a:t>
            </a:r>
            <a:r>
              <a:rPr lang="es-PE" dirty="0" smtClean="0"/>
              <a:t>&gt;</a:t>
            </a:r>
            <a:r>
              <a:rPr lang="es-PE" dirty="0" smtClean="0"/>
              <a:t>Texto</a:t>
            </a:r>
            <a:r>
              <a:rPr lang="es-PE" dirty="0" smtClean="0"/>
              <a:t>&lt;/</a:t>
            </a:r>
            <a:r>
              <a:rPr lang="es-PE" dirty="0" err="1" smtClean="0"/>
              <a:t>big</a:t>
            </a:r>
            <a:r>
              <a:rPr lang="es-PE" dirty="0" smtClean="0"/>
              <a:t>&gt; Texto grande.</a:t>
            </a:r>
          </a:p>
          <a:p>
            <a:r>
              <a:rPr lang="es-PE" dirty="0" smtClean="0"/>
              <a:t>&lt;</a:t>
            </a:r>
            <a:r>
              <a:rPr lang="es-PE" dirty="0" err="1" smtClean="0"/>
              <a:t>small</a:t>
            </a:r>
            <a:r>
              <a:rPr lang="es-PE" dirty="0" smtClean="0"/>
              <a:t>&gt;</a:t>
            </a:r>
            <a:r>
              <a:rPr lang="es-PE" dirty="0" smtClean="0"/>
              <a:t>Texto</a:t>
            </a:r>
            <a:r>
              <a:rPr lang="es-PE" dirty="0" smtClean="0"/>
              <a:t>&lt;/</a:t>
            </a:r>
            <a:r>
              <a:rPr lang="es-PE" dirty="0" err="1" smtClean="0"/>
              <a:t>small</a:t>
            </a:r>
            <a:r>
              <a:rPr lang="es-PE" dirty="0" smtClean="0"/>
              <a:t>&gt; Texto pequeño.</a:t>
            </a:r>
          </a:p>
          <a:p>
            <a:r>
              <a:rPr lang="es-PE" dirty="0" smtClean="0"/>
              <a:t>&lt;</a:t>
            </a:r>
            <a:r>
              <a:rPr lang="es-PE" dirty="0" err="1" smtClean="0"/>
              <a:t>sup</a:t>
            </a:r>
            <a:r>
              <a:rPr lang="es-PE" dirty="0" smtClean="0"/>
              <a:t>&gt;</a:t>
            </a:r>
            <a:r>
              <a:rPr lang="es-PE" dirty="0" smtClean="0"/>
              <a:t>Texto</a:t>
            </a:r>
            <a:r>
              <a:rPr lang="es-PE" dirty="0" smtClean="0"/>
              <a:t>&lt;/</a:t>
            </a:r>
            <a:r>
              <a:rPr lang="es-PE" dirty="0" err="1" smtClean="0"/>
              <a:t>sup</a:t>
            </a:r>
            <a:r>
              <a:rPr lang="es-PE" dirty="0" smtClean="0"/>
              <a:t>&gt; Superíndice.</a:t>
            </a:r>
          </a:p>
          <a:p>
            <a:r>
              <a:rPr lang="es-PE" dirty="0" smtClean="0"/>
              <a:t>&lt;sub&gt;</a:t>
            </a:r>
            <a:r>
              <a:rPr lang="es-PE" dirty="0" smtClean="0"/>
              <a:t>Texto</a:t>
            </a:r>
            <a:r>
              <a:rPr lang="es-PE" dirty="0" smtClean="0"/>
              <a:t>&lt;/sub&gt; subíndice.</a:t>
            </a:r>
          </a:p>
          <a:p>
            <a:r>
              <a:rPr lang="en-US" dirty="0" smtClean="0"/>
              <a:t>&lt;acronym title=“</a:t>
            </a:r>
            <a:r>
              <a:rPr lang="en-US" dirty="0" err="1" smtClean="0"/>
              <a:t>Significado</a:t>
            </a:r>
            <a:r>
              <a:rPr lang="en-US" dirty="0" smtClean="0"/>
              <a:t> o </a:t>
            </a:r>
            <a:r>
              <a:rPr lang="en-US" dirty="0" err="1" smtClean="0"/>
              <a:t>descripción</a:t>
            </a:r>
            <a:r>
              <a:rPr lang="en-US" dirty="0" smtClean="0"/>
              <a:t>"&gt;</a:t>
            </a:r>
            <a:r>
              <a:rPr lang="en-US" dirty="0" err="1" smtClean="0"/>
              <a:t>Texto</a:t>
            </a:r>
            <a:r>
              <a:rPr lang="en-US" dirty="0" smtClean="0"/>
              <a:t>&lt;/acronym&gt;</a:t>
            </a:r>
          </a:p>
          <a:p>
            <a:r>
              <a:rPr lang="en-US" dirty="0" smtClean="0"/>
              <a:t>&lt;</a:t>
            </a:r>
            <a:r>
              <a:rPr lang="en-US" dirty="0" err="1" smtClean="0"/>
              <a:t>abbr</a:t>
            </a:r>
            <a:r>
              <a:rPr lang="en-US" dirty="0" smtClean="0"/>
              <a:t> title=“</a:t>
            </a:r>
            <a:r>
              <a:rPr lang="en-US" dirty="0" err="1" smtClean="0"/>
              <a:t>Significado</a:t>
            </a:r>
            <a:r>
              <a:rPr lang="en-US" dirty="0" smtClean="0"/>
              <a:t> o </a:t>
            </a:r>
            <a:r>
              <a:rPr lang="en-US" dirty="0" err="1" smtClean="0"/>
              <a:t>descripción</a:t>
            </a:r>
            <a:r>
              <a:rPr lang="en-US" dirty="0" smtClean="0"/>
              <a:t>"&gt;</a:t>
            </a:r>
            <a:r>
              <a:rPr lang="en-US" dirty="0" err="1" smtClean="0"/>
              <a:t>Texto</a:t>
            </a:r>
            <a:r>
              <a:rPr lang="en-US" dirty="0" smtClean="0"/>
              <a:t>&lt;/</a:t>
            </a:r>
            <a:r>
              <a:rPr lang="en-US" dirty="0" err="1" smtClean="0"/>
              <a:t>abbr</a:t>
            </a:r>
            <a:r>
              <a:rPr lang="en-US" dirty="0" smtClean="0"/>
              <a:t>&gt;</a:t>
            </a:r>
            <a:endParaRPr lang="es-PE" dirty="0"/>
          </a:p>
        </p:txBody>
      </p:sp>
      <p:sp>
        <p:nvSpPr>
          <p:cNvPr id="3" name="CuadroTexto 2"/>
          <p:cNvSpPr txBox="1"/>
          <p:nvPr/>
        </p:nvSpPr>
        <p:spPr>
          <a:xfrm>
            <a:off x="410197" y="3995678"/>
            <a:ext cx="10844613" cy="2308324"/>
          </a:xfrm>
          <a:prstGeom prst="rect">
            <a:avLst/>
          </a:prstGeom>
          <a:noFill/>
        </p:spPr>
        <p:txBody>
          <a:bodyPr wrap="square" rtlCol="0">
            <a:spAutoFit/>
          </a:bodyPr>
          <a:lstStyle/>
          <a:p>
            <a:r>
              <a:rPr lang="es-PE" u="sng" dirty="0" smtClean="0">
                <a:solidFill>
                  <a:srgbClr val="FF0000"/>
                </a:solidFill>
                <a:effectLst>
                  <a:outerShdw blurRad="38100" dist="38100" dir="2700000" algn="tl">
                    <a:srgbClr val="000000">
                      <a:alpha val="43137"/>
                    </a:srgbClr>
                  </a:outerShdw>
                </a:effectLst>
              </a:rPr>
              <a:t>ENCABEZADOS.</a:t>
            </a:r>
          </a:p>
          <a:p>
            <a:endParaRPr lang="es-PE" dirty="0" smtClean="0"/>
          </a:p>
          <a:p>
            <a:r>
              <a:rPr lang="es-PE" dirty="0" smtClean="0"/>
              <a:t>&lt;h1&gt; Texto &lt;/h1&gt;</a:t>
            </a:r>
          </a:p>
          <a:p>
            <a:r>
              <a:rPr lang="es-PE" dirty="0" smtClean="0"/>
              <a:t>&lt;h2&gt; Texto &lt;/h2&gt;</a:t>
            </a:r>
          </a:p>
          <a:p>
            <a:r>
              <a:rPr lang="es-PE" dirty="0" smtClean="0"/>
              <a:t>&lt;h3&gt; Texto &lt;/h3&gt;</a:t>
            </a:r>
          </a:p>
          <a:p>
            <a:r>
              <a:rPr lang="es-PE" dirty="0" smtClean="0"/>
              <a:t>&lt;h4&gt; Texto &lt;/h4&gt;</a:t>
            </a:r>
          </a:p>
          <a:p>
            <a:r>
              <a:rPr lang="es-PE" dirty="0" smtClean="0"/>
              <a:t>&lt;h5&gt; Texto &lt;/h5&gt;</a:t>
            </a:r>
          </a:p>
          <a:p>
            <a:r>
              <a:rPr lang="es-PE" dirty="0" smtClean="0"/>
              <a:t>&lt;h6&gt; Texto &lt;/h6&gt;</a:t>
            </a:r>
          </a:p>
        </p:txBody>
      </p:sp>
    </p:spTree>
    <p:extLst>
      <p:ext uri="{BB962C8B-B14F-4D97-AF65-F5344CB8AC3E}">
        <p14:creationId xmlns:p14="http://schemas.microsoft.com/office/powerpoint/2010/main" val="1428409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5422" y="366653"/>
            <a:ext cx="10844613" cy="4801314"/>
          </a:xfrm>
          <a:prstGeom prst="rect">
            <a:avLst/>
          </a:prstGeom>
          <a:noFill/>
        </p:spPr>
        <p:txBody>
          <a:bodyPr wrap="square" rtlCol="0">
            <a:spAutoFit/>
          </a:bodyPr>
          <a:lstStyle/>
          <a:p>
            <a:r>
              <a:rPr lang="es-PE" u="sng" dirty="0" smtClean="0">
                <a:solidFill>
                  <a:srgbClr val="FF0000"/>
                </a:solidFill>
                <a:effectLst>
                  <a:outerShdw blurRad="38100" dist="38100" dir="2700000" algn="tl">
                    <a:srgbClr val="000000">
                      <a:alpha val="43137"/>
                    </a:srgbClr>
                  </a:outerShdw>
                </a:effectLst>
              </a:rPr>
              <a:t>FUENTES.</a:t>
            </a:r>
          </a:p>
          <a:p>
            <a:endParaRPr lang="es-PE" dirty="0" smtClean="0">
              <a:effectLst>
                <a:outerShdw blurRad="38100" dist="38100" dir="2700000" algn="tl">
                  <a:srgbClr val="000000">
                    <a:alpha val="43137"/>
                  </a:srgbClr>
                </a:outerShdw>
              </a:effectLst>
            </a:endParaRPr>
          </a:p>
          <a:p>
            <a:r>
              <a:rPr lang="es-PE" dirty="0" smtClean="0">
                <a:effectLst>
                  <a:outerShdw blurRad="38100" dist="38100" dir="2700000" algn="tl">
                    <a:srgbClr val="000000">
                      <a:alpha val="43137"/>
                    </a:srgbClr>
                  </a:outerShdw>
                </a:effectLst>
              </a:rPr>
              <a:t>Tamaño:</a:t>
            </a:r>
          </a:p>
          <a:p>
            <a:r>
              <a:rPr lang="es-PE" dirty="0">
                <a:effectLst>
                  <a:outerShdw blurRad="38100" dist="38100" dir="2700000" algn="tl">
                    <a:srgbClr val="000000">
                      <a:alpha val="43137"/>
                    </a:srgbClr>
                  </a:outerShdw>
                </a:effectLst>
              </a:rPr>
              <a:t> </a:t>
            </a:r>
            <a:r>
              <a:rPr lang="es-PE" dirty="0" smtClean="0">
                <a:effectLst>
                  <a:outerShdw blurRad="38100" dist="38100" dir="2700000" algn="tl">
                    <a:srgbClr val="000000">
                      <a:alpha val="43137"/>
                    </a:srgbClr>
                  </a:outerShdw>
                </a:effectLst>
              </a:rPr>
              <a:t>  &lt;FONT </a:t>
            </a:r>
            <a:r>
              <a:rPr lang="es-PE" dirty="0" err="1" smtClean="0">
                <a:effectLst>
                  <a:outerShdw blurRad="38100" dist="38100" dir="2700000" algn="tl">
                    <a:srgbClr val="000000">
                      <a:alpha val="43137"/>
                    </a:srgbClr>
                  </a:outerShdw>
                </a:effectLst>
              </a:rPr>
              <a:t>size</a:t>
            </a:r>
            <a:r>
              <a:rPr lang="es-PE" dirty="0" smtClean="0">
                <a:effectLst>
                  <a:outerShdw blurRad="38100" dist="38100" dir="2700000" algn="tl">
                    <a:srgbClr val="000000">
                      <a:alpha val="43137"/>
                    </a:srgbClr>
                  </a:outerShdw>
                </a:effectLst>
              </a:rPr>
              <a:t>=tamaño </a:t>
            </a:r>
            <a:r>
              <a:rPr lang="es-PE" dirty="0" err="1" smtClean="0">
                <a:effectLst>
                  <a:outerShdw blurRad="38100" dist="38100" dir="2700000" algn="tl">
                    <a:srgbClr val="000000">
                      <a:alpha val="43137"/>
                    </a:srgbClr>
                  </a:outerShdw>
                </a:effectLst>
              </a:rPr>
              <a:t>face</a:t>
            </a:r>
            <a:r>
              <a:rPr lang="es-PE" dirty="0" smtClean="0">
                <a:effectLst>
                  <a:outerShdw blurRad="38100" dist="38100" dir="2700000" algn="tl">
                    <a:srgbClr val="000000">
                      <a:alpha val="43137"/>
                    </a:srgbClr>
                  </a:outerShdw>
                </a:effectLst>
              </a:rPr>
              <a:t>=fuente color=color&gt;</a:t>
            </a:r>
          </a:p>
          <a:p>
            <a:endParaRPr lang="es-PE" dirty="0">
              <a:effectLst>
                <a:outerShdw blurRad="38100" dist="38100" dir="2700000" algn="tl">
                  <a:srgbClr val="000000">
                    <a:alpha val="43137"/>
                  </a:srgbClr>
                </a:outerShdw>
              </a:effectLst>
            </a:endParaRPr>
          </a:p>
          <a:p>
            <a:r>
              <a:rPr lang="es-PE" dirty="0" smtClean="0">
                <a:effectLst>
                  <a:outerShdw blurRad="38100" dist="38100" dir="2700000" algn="tl">
                    <a:srgbClr val="000000">
                      <a:alpha val="43137"/>
                    </a:srgbClr>
                  </a:outerShdw>
                </a:effectLst>
              </a:rPr>
              <a:t>Donde tamaño:  constante por ejemplo 5  </a:t>
            </a:r>
            <a:r>
              <a:rPr lang="es-PE" dirty="0" smtClean="0">
                <a:effectLst>
                  <a:outerShdw blurRad="38100" dist="38100" dir="2700000" algn="tl">
                    <a:srgbClr val="000000">
                      <a:alpha val="43137"/>
                    </a:srgbClr>
                  </a:outerShdw>
                </a:effectLst>
                <a:sym typeface="Wingdings" panose="05000000000000000000" pitchFamily="2" charset="2"/>
              </a:rPr>
              <a:t> &lt;Font </a:t>
            </a:r>
            <a:r>
              <a:rPr lang="es-PE" dirty="0" err="1" smtClean="0">
                <a:effectLst>
                  <a:outerShdw blurRad="38100" dist="38100" dir="2700000" algn="tl">
                    <a:srgbClr val="000000">
                      <a:alpha val="43137"/>
                    </a:srgbClr>
                  </a:outerShdw>
                </a:effectLst>
                <a:sym typeface="Wingdings" panose="05000000000000000000" pitchFamily="2" charset="2"/>
              </a:rPr>
              <a:t>size</a:t>
            </a:r>
            <a:r>
              <a:rPr lang="es-PE" dirty="0" smtClean="0">
                <a:effectLst>
                  <a:outerShdw blurRad="38100" dist="38100" dir="2700000" algn="tl">
                    <a:srgbClr val="000000">
                      <a:alpha val="43137"/>
                    </a:srgbClr>
                  </a:outerShdw>
                </a:effectLst>
                <a:sym typeface="Wingdings" panose="05000000000000000000" pitchFamily="2" charset="2"/>
              </a:rPr>
              <a:t>=5&gt;</a:t>
            </a:r>
            <a:endParaRPr lang="es-PE" dirty="0" smtClean="0">
              <a:effectLst>
                <a:outerShdw blurRad="38100" dist="38100" dir="2700000" algn="tl">
                  <a:srgbClr val="000000">
                    <a:alpha val="43137"/>
                  </a:srgbClr>
                </a:outerShdw>
              </a:effectLst>
            </a:endParaRPr>
          </a:p>
          <a:p>
            <a:r>
              <a:rPr lang="es-PE" dirty="0">
                <a:effectLst>
                  <a:outerShdw blurRad="38100" dist="38100" dir="2700000" algn="tl">
                    <a:srgbClr val="000000">
                      <a:alpha val="43137"/>
                    </a:srgbClr>
                  </a:outerShdw>
                </a:effectLst>
              </a:rPr>
              <a:t> </a:t>
            </a:r>
            <a:r>
              <a:rPr lang="es-PE" dirty="0" smtClean="0">
                <a:effectLst>
                  <a:outerShdw blurRad="38100" dist="38100" dir="2700000" algn="tl">
                    <a:srgbClr val="000000">
                      <a:alpha val="43137"/>
                    </a:srgbClr>
                  </a:outerShdw>
                </a:effectLst>
              </a:rPr>
              <a:t>                             +constante por ejemplo +3 </a:t>
            </a:r>
            <a:r>
              <a:rPr lang="es-PE" dirty="0" smtClean="0">
                <a:effectLst>
                  <a:outerShdw blurRad="38100" dist="38100" dir="2700000" algn="tl">
                    <a:srgbClr val="000000">
                      <a:alpha val="43137"/>
                    </a:srgbClr>
                  </a:outerShdw>
                </a:effectLst>
                <a:sym typeface="Wingdings" panose="05000000000000000000" pitchFamily="2" charset="2"/>
              </a:rPr>
              <a:t> &lt;Font </a:t>
            </a:r>
            <a:r>
              <a:rPr lang="es-PE" dirty="0" err="1" smtClean="0">
                <a:effectLst>
                  <a:outerShdw blurRad="38100" dist="38100" dir="2700000" algn="tl">
                    <a:srgbClr val="000000">
                      <a:alpha val="43137"/>
                    </a:srgbClr>
                  </a:outerShdw>
                </a:effectLst>
                <a:sym typeface="Wingdings" panose="05000000000000000000" pitchFamily="2" charset="2"/>
              </a:rPr>
              <a:t>size</a:t>
            </a:r>
            <a:r>
              <a:rPr lang="es-PE" dirty="0" smtClean="0">
                <a:effectLst>
                  <a:outerShdw blurRad="38100" dist="38100" dir="2700000" algn="tl">
                    <a:srgbClr val="000000">
                      <a:alpha val="43137"/>
                    </a:srgbClr>
                  </a:outerShdw>
                </a:effectLst>
                <a:sym typeface="Wingdings" panose="05000000000000000000" pitchFamily="2" charset="2"/>
              </a:rPr>
              <a:t>=+3&gt;</a:t>
            </a:r>
          </a:p>
          <a:p>
            <a:r>
              <a:rPr lang="es-PE" dirty="0" smtClean="0">
                <a:effectLst>
                  <a:outerShdw blurRad="38100" dist="38100" dir="2700000" algn="tl">
                    <a:srgbClr val="000000">
                      <a:alpha val="43137"/>
                    </a:srgbClr>
                  </a:outerShdw>
                </a:effectLst>
                <a:sym typeface="Wingdings" panose="05000000000000000000" pitchFamily="2" charset="2"/>
              </a:rPr>
              <a:t>Recordar tamaño de fuente inicial siempre es 3.</a:t>
            </a:r>
          </a:p>
          <a:p>
            <a:endParaRPr lang="es-PE" dirty="0">
              <a:effectLst>
                <a:outerShdw blurRad="38100" dist="38100" dir="2700000" algn="tl">
                  <a:srgbClr val="000000">
                    <a:alpha val="43137"/>
                  </a:srgbClr>
                </a:outerShdw>
              </a:effectLst>
              <a:sym typeface="Wingdings" panose="05000000000000000000" pitchFamily="2" charset="2"/>
            </a:endParaRPr>
          </a:p>
          <a:p>
            <a:r>
              <a:rPr lang="es-PE" dirty="0" smtClean="0">
                <a:effectLst>
                  <a:outerShdw blurRad="38100" dist="38100" dir="2700000" algn="tl">
                    <a:srgbClr val="000000">
                      <a:alpha val="43137"/>
                    </a:srgbClr>
                  </a:outerShdw>
                </a:effectLst>
                <a:sym typeface="Wingdings" panose="05000000000000000000" pitchFamily="2" charset="2"/>
              </a:rPr>
              <a:t>Fuente: Tipo de fuente como </a:t>
            </a:r>
            <a:r>
              <a:rPr lang="es-PE" dirty="0" err="1" smtClean="0">
                <a:effectLst>
                  <a:outerShdw blurRad="38100" dist="38100" dir="2700000" algn="tl">
                    <a:srgbClr val="000000">
                      <a:alpha val="43137"/>
                    </a:srgbClr>
                  </a:outerShdw>
                </a:effectLst>
                <a:sym typeface="Wingdings" panose="05000000000000000000" pitchFamily="2" charset="2"/>
              </a:rPr>
              <a:t>arial</a:t>
            </a:r>
            <a:r>
              <a:rPr lang="es-PE" dirty="0" smtClean="0">
                <a:effectLst>
                  <a:outerShdw blurRad="38100" dist="38100" dir="2700000" algn="tl">
                    <a:srgbClr val="000000">
                      <a:alpha val="43137"/>
                    </a:srgbClr>
                  </a:outerShdw>
                </a:effectLst>
                <a:sym typeface="Wingdings" panose="05000000000000000000" pitchFamily="2" charset="2"/>
              </a:rPr>
              <a:t>, </a:t>
            </a:r>
            <a:r>
              <a:rPr lang="es-PE" dirty="0" err="1" smtClean="0">
                <a:effectLst>
                  <a:outerShdw blurRad="38100" dist="38100" dir="2700000" algn="tl">
                    <a:srgbClr val="000000">
                      <a:alpha val="43137"/>
                    </a:srgbClr>
                  </a:outerShdw>
                </a:effectLst>
                <a:sym typeface="Wingdings" panose="05000000000000000000" pitchFamily="2" charset="2"/>
              </a:rPr>
              <a:t>calibri</a:t>
            </a:r>
            <a:r>
              <a:rPr lang="es-PE" dirty="0" smtClean="0">
                <a:effectLst>
                  <a:outerShdw blurRad="38100" dist="38100" dir="2700000" algn="tl">
                    <a:srgbClr val="000000">
                      <a:alpha val="43137"/>
                    </a:srgbClr>
                  </a:outerShdw>
                </a:effectLst>
                <a:sym typeface="Wingdings" panose="05000000000000000000" pitchFamily="2" charset="2"/>
              </a:rPr>
              <a:t>, </a:t>
            </a:r>
            <a:r>
              <a:rPr lang="es-PE" dirty="0" err="1" smtClean="0">
                <a:effectLst>
                  <a:outerShdw blurRad="38100" dist="38100" dir="2700000" algn="tl">
                    <a:srgbClr val="000000">
                      <a:alpha val="43137"/>
                    </a:srgbClr>
                  </a:outerShdw>
                </a:effectLst>
                <a:sym typeface="Wingdings" panose="05000000000000000000" pitchFamily="2" charset="2"/>
              </a:rPr>
              <a:t>Renfrew</a:t>
            </a:r>
            <a:r>
              <a:rPr lang="es-PE" dirty="0" smtClean="0">
                <a:effectLst>
                  <a:outerShdw blurRad="38100" dist="38100" dir="2700000" algn="tl">
                    <a:srgbClr val="000000">
                      <a:alpha val="43137"/>
                    </a:srgbClr>
                  </a:outerShdw>
                </a:effectLst>
                <a:sym typeface="Wingdings" panose="05000000000000000000" pitchFamily="2" charset="2"/>
              </a:rPr>
              <a:t>, etc.</a:t>
            </a:r>
          </a:p>
          <a:p>
            <a:endParaRPr lang="es-PE" dirty="0">
              <a:effectLst>
                <a:outerShdw blurRad="38100" dist="38100" dir="2700000" algn="tl">
                  <a:srgbClr val="000000">
                    <a:alpha val="43137"/>
                  </a:srgbClr>
                </a:outerShdw>
              </a:effectLst>
              <a:sym typeface="Wingdings" panose="05000000000000000000" pitchFamily="2" charset="2"/>
            </a:endParaRPr>
          </a:p>
          <a:p>
            <a:r>
              <a:rPr lang="es-PE" dirty="0" smtClean="0"/>
              <a:t>Color: Es el color indicado en inglés o un código.</a:t>
            </a:r>
            <a:endParaRPr lang="es-PE" dirty="0"/>
          </a:p>
          <a:p>
            <a:endParaRPr lang="es-PE" u="sng" dirty="0" smtClean="0">
              <a:solidFill>
                <a:srgbClr val="FF0000"/>
              </a:solidFill>
              <a:effectLst>
                <a:outerShdw blurRad="38100" dist="38100" dir="2700000" algn="tl">
                  <a:srgbClr val="000000">
                    <a:alpha val="43137"/>
                  </a:srgbClr>
                </a:outerShdw>
              </a:effectLst>
            </a:endParaRPr>
          </a:p>
          <a:p>
            <a:r>
              <a:rPr lang="es-PE" dirty="0" smtClean="0"/>
              <a:t>&lt;</a:t>
            </a:r>
            <a:r>
              <a:rPr lang="es-PE" dirty="0" err="1" smtClean="0"/>
              <a:t>br</a:t>
            </a:r>
            <a:r>
              <a:rPr lang="es-PE" dirty="0" smtClean="0"/>
              <a:t>&gt; Salto de línea.</a:t>
            </a:r>
          </a:p>
          <a:p>
            <a:endParaRPr lang="es-PE" dirty="0"/>
          </a:p>
          <a:p>
            <a:r>
              <a:rPr lang="es-PE" dirty="0" smtClean="0"/>
              <a:t>&lt;</a:t>
            </a:r>
            <a:r>
              <a:rPr lang="es-PE" dirty="0" err="1" smtClean="0"/>
              <a:t>hr</a:t>
            </a:r>
            <a:r>
              <a:rPr lang="es-PE" dirty="0" smtClean="0"/>
              <a:t> color=color </a:t>
            </a:r>
            <a:r>
              <a:rPr lang="es-PE" dirty="0" err="1" smtClean="0"/>
              <a:t>align</a:t>
            </a:r>
            <a:r>
              <a:rPr lang="es-PE" dirty="0" smtClean="0"/>
              <a:t>=</a:t>
            </a:r>
            <a:r>
              <a:rPr lang="es-PE" dirty="0" err="1" smtClean="0"/>
              <a:t>left|center|rigth</a:t>
            </a:r>
            <a:r>
              <a:rPr lang="es-PE" dirty="0" smtClean="0"/>
              <a:t>&gt;</a:t>
            </a:r>
          </a:p>
          <a:p>
            <a:endParaRPr lang="es-PE" dirty="0" smtClean="0"/>
          </a:p>
        </p:txBody>
      </p:sp>
    </p:spTree>
    <p:extLst>
      <p:ext uri="{BB962C8B-B14F-4D97-AF65-F5344CB8AC3E}">
        <p14:creationId xmlns:p14="http://schemas.microsoft.com/office/powerpoint/2010/main" val="3819455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75826" y="456843"/>
            <a:ext cx="5534797" cy="5106113"/>
          </a:xfrm>
          <a:prstGeom prst="rect">
            <a:avLst/>
          </a:prstGeom>
        </p:spPr>
      </p:pic>
      <p:pic>
        <p:nvPicPr>
          <p:cNvPr id="3" name="Imagen 2"/>
          <p:cNvPicPr>
            <a:picLocks noChangeAspect="1"/>
          </p:cNvPicPr>
          <p:nvPr/>
        </p:nvPicPr>
        <p:blipFill>
          <a:blip r:embed="rId3"/>
          <a:stretch>
            <a:fillRect/>
          </a:stretch>
        </p:blipFill>
        <p:spPr>
          <a:xfrm>
            <a:off x="6086089" y="456843"/>
            <a:ext cx="5963036" cy="4708742"/>
          </a:xfrm>
          <a:prstGeom prst="rect">
            <a:avLst/>
          </a:prstGeom>
        </p:spPr>
      </p:pic>
    </p:spTree>
    <p:extLst>
      <p:ext uri="{BB962C8B-B14F-4D97-AF65-F5344CB8AC3E}">
        <p14:creationId xmlns:p14="http://schemas.microsoft.com/office/powerpoint/2010/main" val="3942511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413</Words>
  <Application>Microsoft Office PowerPoint</Application>
  <PresentationFormat>Panorámica</PresentationFormat>
  <Paragraphs>63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10</cp:revision>
  <dcterms:created xsi:type="dcterms:W3CDTF">2022-06-08T22:09:54Z</dcterms:created>
  <dcterms:modified xsi:type="dcterms:W3CDTF">2022-06-09T02:19:55Z</dcterms:modified>
</cp:coreProperties>
</file>