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8"/>
  </p:normalViewPr>
  <p:slideViewPr>
    <p:cSldViewPr snapToGrid="0">
      <p:cViewPr varScale="1">
        <p:scale>
          <a:sx n="119" d="100"/>
          <a:sy n="119" d="100"/>
        </p:scale>
        <p:origin x="3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45F67-C664-B5F6-8BD4-6F49A6E56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1ECB36-1D8D-6B11-FE5E-6F86737F4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88FFC9-AAD9-06D1-E855-49D9FA1F4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7811-259A-8F44-9F5A-579807437DCE}" type="datetimeFigureOut">
              <a:rPr lang="es-PE" smtClean="0"/>
              <a:t>30/11/23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0A0F1F-3180-8927-843D-9753A1D3C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4C7B2D-E085-0D2B-2F39-4E6E4FAC2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BF3C-25D5-3341-8EBD-AB1F26ECA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5200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7A940-3000-70B5-ACAF-CFC59123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B5A1DE0-32D8-4F67-454C-F93097EB9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E86D91-4C49-4A8A-8B66-28508BE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7811-259A-8F44-9F5A-579807437DCE}" type="datetimeFigureOut">
              <a:rPr lang="es-PE" smtClean="0"/>
              <a:t>30/11/23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B4AC1A-3BF0-A647-BABC-512E66789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534736-7199-EBA1-0B8A-FF3165124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BF3C-25D5-3341-8EBD-AB1F26ECA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654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4C118E-A6BA-8D4B-7696-B4A775E454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A827C41-3021-C725-7C55-11E71CDDC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EB3178-2CCD-463C-04FE-6FF2FF993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7811-259A-8F44-9F5A-579807437DCE}" type="datetimeFigureOut">
              <a:rPr lang="es-PE" smtClean="0"/>
              <a:t>30/11/23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1F6283-212A-2ADD-6FEB-2D650F490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CE9980-7C5A-3204-3673-0FC80B55D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BF3C-25D5-3341-8EBD-AB1F26ECA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116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6E977F-7889-74D4-5E6C-0B1E92B30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B4780E-672C-B4D2-562D-8F794730C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D169D9-C975-E020-1BF7-1EF2A5BC8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7811-259A-8F44-9F5A-579807437DCE}" type="datetimeFigureOut">
              <a:rPr lang="es-PE" smtClean="0"/>
              <a:t>30/11/23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C4D207-6FDA-6AF6-15A2-6F478EA75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6E3A77-31BB-CCA3-4483-FCFBB0277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BF3C-25D5-3341-8EBD-AB1F26ECA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5805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82920-5A84-9515-7043-E948733B8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81E4C9-8836-3490-10BB-804A11F1F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436EFC-B00B-F7DF-FAF2-291A1DE4C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7811-259A-8F44-9F5A-579807437DCE}" type="datetimeFigureOut">
              <a:rPr lang="es-PE" smtClean="0"/>
              <a:t>30/11/23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BE4292-4392-136D-ACBB-8831A3917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A56656-11A2-8CDD-E93A-BDBC7EFE7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BF3C-25D5-3341-8EBD-AB1F26ECA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0313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FA8CE6-02C8-27B6-EB89-268C123CE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C4FF50-BDF6-5D12-0812-8FFA36275B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908D71-3BBA-B04F-5C14-369F1E836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9BC22A-C106-B314-CD4E-89D68DB7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7811-259A-8F44-9F5A-579807437DCE}" type="datetimeFigureOut">
              <a:rPr lang="es-PE" smtClean="0"/>
              <a:t>30/11/23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382FD2-3322-890E-7A82-3F19DA651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D016F3-C5C7-2D8E-0F78-46213ED0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BF3C-25D5-3341-8EBD-AB1F26ECA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42143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44FE1-0838-4B7F-977A-8C97C432D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72819E-5083-BD02-D97B-B42CD08B5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82EF29-9133-1A71-1DB3-532CCDD28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F185836-8801-E7F8-0B5F-D25F38A7CD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9AF5EF-737C-9084-391E-96E5A55252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A0423B6-854A-BBC8-A4E5-5A074F349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7811-259A-8F44-9F5A-579807437DCE}" type="datetimeFigureOut">
              <a:rPr lang="es-PE" smtClean="0"/>
              <a:t>30/11/23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A7E777C-210E-1D90-9D51-F5AD56585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068661D-6CAE-CF15-BD38-448E91C13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BF3C-25D5-3341-8EBD-AB1F26ECA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4909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519F08-4A26-170B-EB92-6D280A0B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8C84D85-6558-B5E9-E008-25FF91772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7811-259A-8F44-9F5A-579807437DCE}" type="datetimeFigureOut">
              <a:rPr lang="es-PE" smtClean="0"/>
              <a:t>30/11/23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A80E692-0838-8D69-5B3B-1453BA7E4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3F31E1E-03E8-69DB-8478-B92B00A02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BF3C-25D5-3341-8EBD-AB1F26ECA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7230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591E7D1-7665-ED00-1D7E-05FBC9DD5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7811-259A-8F44-9F5A-579807437DCE}" type="datetimeFigureOut">
              <a:rPr lang="es-PE" smtClean="0"/>
              <a:t>30/11/23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18D3DE7-8323-C8B3-97E6-5DADB112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8F7A63B-BE52-121A-50D4-52DA0A8F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BF3C-25D5-3341-8EBD-AB1F26ECA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338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E1215-02C3-6DDF-4C88-4604084AB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F52C43-6FE1-3FEB-D03F-81C13DE28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BCCEE1-227F-AB92-E493-5E1D6B16F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B781B1-3B84-2CEE-1ECD-DCFFE0A5E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7811-259A-8F44-9F5A-579807437DCE}" type="datetimeFigureOut">
              <a:rPr lang="es-PE" smtClean="0"/>
              <a:t>30/11/23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9F1DBB-2208-5372-B3C2-B8DB1581F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BE6D3D-2AD8-C828-3054-5E8D5D3E4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BF3C-25D5-3341-8EBD-AB1F26ECA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0127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444F42-7E1A-F29D-A46F-B755DC55E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1C8BF8F-1CE6-5C4C-F432-05ADC92F0F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C1046D-9EAE-21A2-2DA6-8AA7CCBE5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CFEA62-ECE6-CDB2-2BFA-CB8EA5C42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7811-259A-8F44-9F5A-579807437DCE}" type="datetimeFigureOut">
              <a:rPr lang="es-PE" smtClean="0"/>
              <a:t>30/11/23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0D6CF7-51BC-6E17-5570-8AEB66BD2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079AF5-E364-8DE1-C1BB-69D1855AC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BBF3C-25D5-3341-8EBD-AB1F26ECA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54452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592C711-4CF8-B1FA-4F72-A0A4D5303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9C2C32-2CCB-C433-51EC-57C6E6EBC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5B298E-F5DD-00B0-957E-0A1985C6CB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D7811-259A-8F44-9F5A-579807437DCE}" type="datetimeFigureOut">
              <a:rPr lang="es-PE" smtClean="0"/>
              <a:t>30/11/23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D00E57-5E9A-4394-DD20-6819F9BDB7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E7D451-A0D3-451A-C96C-0B1B939E8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BBF3C-25D5-3341-8EBD-AB1F26ECAB2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3054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dlineplus.gov/spanish/bacterialinfection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dlineplus.gov/spanish/pruebas-de-laboratorio/pruebas-de-bacilos-acidorresistentes-baar/" TargetMode="External"/><Relationship Id="rId2" Type="http://schemas.openxmlformats.org/officeDocument/2006/relationships/hyperlink" Target="https://medlineplus.gov/spanish/pruebas-de-laboratorio/prueba-de-tuberculosi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lineplus.gov/spanish/biopsy.html" TargetMode="External"/><Relationship Id="rId5" Type="http://schemas.openxmlformats.org/officeDocument/2006/relationships/hyperlink" Target="https://medlineplus.gov/spanish/urinalysis.html" TargetMode="External"/><Relationship Id="rId4" Type="http://schemas.openxmlformats.org/officeDocument/2006/relationships/hyperlink" Target="https://medlineplus.gov/spanish/xrays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C986F5-AD75-F7EC-7478-639A12E0AB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735A10-3C0C-F99F-D0ED-590C3C483F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91144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59712B-B09E-4743-53A0-D1727BCBB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DEFINICION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5A735F-717F-3088-D802-BDD6B4E9C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 </a:t>
            </a: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Es una </a:t>
            </a:r>
            <a:r>
              <a:rPr lang="es-PE" b="1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enfermedad infecciosa y muy contagiosa</a:t>
            </a: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, causada por la bacteria </a:t>
            </a:r>
            <a:r>
              <a:rPr lang="es-PE" b="0" i="1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Mycobacterium tuberculosis</a:t>
            </a: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, conocida como </a:t>
            </a:r>
            <a:r>
              <a:rPr lang="es-PE" b="1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Bacilo de Koch</a:t>
            </a: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. </a:t>
            </a:r>
            <a:r>
              <a:rPr lang="es-PE" b="1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Afecta principalmente a los pulmones</a:t>
            </a:r>
            <a:r>
              <a:rPr lang="es-PE" dirty="0">
                <a:solidFill>
                  <a:srgbClr val="333333"/>
                </a:solidFill>
                <a:latin typeface="Roboto" panose="02000000000000000000" pitchFamily="2" charset="0"/>
              </a:rPr>
              <a:t>.</a:t>
            </a:r>
          </a:p>
          <a:p>
            <a:r>
              <a:rPr lang="es-PE" b="0" i="0" u="none" strike="noStrike" dirty="0">
                <a:solidFill>
                  <a:srgbClr val="444444"/>
                </a:solidFill>
                <a:effectLst/>
                <a:latin typeface="Lucida Grande" panose="020B0600040502020204" pitchFamily="34" charset="0"/>
              </a:rPr>
              <a:t>La tuberculosis (TB) es una </a:t>
            </a:r>
            <a:r>
              <a:rPr lang="es-PE" b="0" i="0" u="none" strike="noStrike" dirty="0">
                <a:solidFill>
                  <a:srgbClr val="A54B13"/>
                </a:solidFill>
                <a:effectLst/>
                <a:latin typeface="Lucida Grande" panose="020B0600040502020204" pitchFamily="34" charset="0"/>
                <a:hlinkClick r:id="rId2"/>
              </a:rPr>
              <a:t>enfermedad bacteriana</a:t>
            </a:r>
            <a:r>
              <a:rPr lang="es-PE" b="0" i="0" u="none" strike="noStrike" dirty="0">
                <a:solidFill>
                  <a:srgbClr val="444444"/>
                </a:solidFill>
                <a:effectLst/>
                <a:latin typeface="Lucida Grande" panose="020B0600040502020204" pitchFamily="34" charset="0"/>
              </a:rPr>
              <a:t> que generalmente ataca los pulmones. Pero también puede atacar otras partes del cuerpo, incluyendo riñones, la columna vertebral y el cerebro.</a:t>
            </a:r>
            <a:endParaRPr lang="es-PE" b="0" i="0" u="none" strike="noStrike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endParaRPr lang="es-PE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32D41CC-8D69-66C1-62B1-6E76053A8D37}"/>
              </a:ext>
            </a:extLst>
          </p:cNvPr>
          <p:cNvSpPr/>
          <p:nvPr/>
        </p:nvSpPr>
        <p:spPr>
          <a:xfrm>
            <a:off x="11926804" y="113506"/>
            <a:ext cx="280035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38857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D0D75-8043-B291-CC80-91C6413BA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CAUSAS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301698-40E0-2841-7509-2AB6627B0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/>
            <a:r>
              <a:rPr lang="es-PE" dirty="0"/>
              <a:t>.</a:t>
            </a:r>
            <a:r>
              <a:rPr lang="es-PE" b="0" i="0" u="none" strike="noStrike" dirty="0">
                <a:solidFill>
                  <a:srgbClr val="444444"/>
                </a:solidFill>
                <a:effectLst/>
                <a:latin typeface="Lucida Grande" panose="020B0600040502020204" pitchFamily="34" charset="0"/>
              </a:rPr>
              <a:t> </a:t>
            </a:r>
            <a:r>
              <a:rPr lang="es-PE" sz="1600" b="0" i="0" u="none" strike="noStrike" dirty="0">
                <a:solidFill>
                  <a:srgbClr val="444444"/>
                </a:solidFill>
                <a:effectLst/>
                <a:latin typeface="Lucida Grande" panose="020B0600040502020204" pitchFamily="34" charset="0"/>
              </a:rPr>
              <a:t>La tuberculosis es causada por una bacteria llamada </a:t>
            </a:r>
            <a:r>
              <a:rPr lang="es-PE" sz="1600" b="0" i="1" u="none" strike="noStrike" dirty="0">
                <a:solidFill>
                  <a:srgbClr val="444444"/>
                </a:solidFill>
                <a:effectLst/>
                <a:latin typeface="inherit"/>
              </a:rPr>
              <a:t>Mycobacterium tuberculosis</a:t>
            </a:r>
            <a:r>
              <a:rPr lang="es-PE" sz="1600" b="0" i="0" u="none" strike="noStrike" dirty="0">
                <a:solidFill>
                  <a:srgbClr val="444444"/>
                </a:solidFill>
                <a:effectLst/>
                <a:latin typeface="Lucida Grande" panose="020B0600040502020204" pitchFamily="34" charset="0"/>
              </a:rPr>
              <a:t>. Los gérmenes se propagan de persona a persona a través del aire. Las personas que tienen enfermedad de tuberculosis en la garganta o los pulmones propagan los gérmenes en el aire al toser, estornudar, hablar o cantar. Si respira el aire con gérmenes, puede contraer tuberculosis. No se contagia al tocar, besar o compartir alimentos o platos.</a:t>
            </a:r>
          </a:p>
          <a:p>
            <a:br>
              <a:rPr lang="es-PE" sz="1600" dirty="0"/>
            </a:br>
            <a:endParaRPr lang="es-PE" sz="1600" dirty="0"/>
          </a:p>
        </p:txBody>
      </p:sp>
    </p:spTree>
    <p:extLst>
      <p:ext uri="{BB962C8B-B14F-4D97-AF65-F5344CB8AC3E}">
        <p14:creationId xmlns:p14="http://schemas.microsoft.com/office/powerpoint/2010/main" val="346970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90AA25-E74B-CABC-C86A-07D57AC91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 TRATAMIENTO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8D00A3-09C2-3F2B-CF45-45BF1F8B4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sz="2000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El tratamiento puede durar entre 6 a 24 meses, dependiendo del tipo de TB. Durante este tiempo debes tomar las medicinas con supervisión del personal de salud, familia u otros. En el establecimiento de salud te indicarán el tratamiento y explicarán por qué debes tomar cada uno de los medicamentos.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962299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283769-CB33-0D70-5D2D-FDA02B864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SINTOMAS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500A49-3DE4-5044-5C71-4DACF4691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Debilidad y cansancio.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Pérdida de peso.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Pérdida de apetito.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Fiebre o sudoración nocturna.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Dolor de espalda o pecho.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05574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CE042-6D69-B0E5-4C54-0C6178F55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DIAGNOSTICO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748ECE-F017-D43A-5828-3A2C5C8D7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28628"/>
          </a:xfrm>
        </p:spPr>
        <p:txBody>
          <a:bodyPr>
            <a:normAutofit fontScale="85000" lnSpcReduction="10000"/>
          </a:bodyPr>
          <a:lstStyle/>
          <a:p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La principal forma de diagnosticar la TB es a través del examen de esputo, que consiste en tomar muestras de la expectoración (flema) para realizar la baciloscopia o pruebas moleculares. Se realizarán otros exámenes, a criterio del médico.</a:t>
            </a:r>
          </a:p>
          <a:p>
            <a:pPr algn="l" fontAlgn="base"/>
            <a:r>
              <a:rPr lang="es-PE" dirty="0"/>
              <a:t> </a:t>
            </a:r>
            <a:r>
              <a:rPr lang="es-PE" b="0" i="0" u="none" strike="noStrike" dirty="0">
                <a:solidFill>
                  <a:srgbClr val="444444"/>
                </a:solidFill>
                <a:effectLst/>
                <a:latin typeface="Lucida Grande" panose="020B0600040502020204" pitchFamily="34" charset="0"/>
              </a:rPr>
              <a:t>Le harán un </a:t>
            </a:r>
            <a:r>
              <a:rPr lang="es-PE" b="0" i="0" u="none" strike="noStrike" dirty="0">
                <a:solidFill>
                  <a:srgbClr val="A54B13"/>
                </a:solidFill>
                <a:effectLst/>
                <a:latin typeface="inherit"/>
                <a:hlinkClick r:id="rId2"/>
              </a:rPr>
              <a:t>análisis de sangre o de piel</a:t>
            </a:r>
            <a:r>
              <a:rPr lang="es-PE" b="0" i="0" u="none" strike="noStrike" dirty="0">
                <a:solidFill>
                  <a:srgbClr val="444444"/>
                </a:solidFill>
                <a:effectLst/>
                <a:latin typeface="Lucida Grande" panose="020B0600040502020204" pitchFamily="34" charset="0"/>
              </a:rPr>
              <a:t> para detectar la tuberculosis.</a:t>
            </a:r>
          </a:p>
          <a:p>
            <a:pPr algn="l" fontAlgn="base"/>
            <a:r>
              <a:rPr lang="es-PE" b="0" i="0" u="none" strike="noStrike" dirty="0">
                <a:solidFill>
                  <a:srgbClr val="444444"/>
                </a:solidFill>
                <a:effectLst/>
                <a:latin typeface="Lucida Grande" panose="020B0600040502020204" pitchFamily="34" charset="0"/>
              </a:rPr>
              <a:t>Si su prueba muestra que tiene gérmenes de tuberculosis, deberá hacerse otras pruebas para ver si los gérmenes están creciendo activamente: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s-PE" b="1" i="0" u="none" strike="noStrike" dirty="0">
                <a:solidFill>
                  <a:srgbClr val="404040"/>
                </a:solidFill>
                <a:effectLst/>
                <a:latin typeface="inherit"/>
              </a:rPr>
              <a:t>Las pruebas para la enfermedad de tuberculosis en los pulmones</a:t>
            </a:r>
            <a:r>
              <a:rPr lang="es-PE" b="0" i="0" u="none" strike="noStrike" dirty="0">
                <a:solidFill>
                  <a:srgbClr val="444444"/>
                </a:solidFill>
                <a:effectLst/>
                <a:latin typeface="inherit"/>
              </a:rPr>
              <a:t> generalmente incluyen analizar </a:t>
            </a:r>
            <a:r>
              <a:rPr lang="es-PE" b="0" i="0" u="none" strike="noStrike" dirty="0">
                <a:solidFill>
                  <a:srgbClr val="A54B13"/>
                </a:solidFill>
                <a:effectLst/>
                <a:latin typeface="inherit"/>
                <a:hlinkClick r:id="rId3"/>
              </a:rPr>
              <a:t>muestras de su esputo</a:t>
            </a:r>
            <a:r>
              <a:rPr lang="es-PE" b="0" i="0" u="none" strike="noStrike" dirty="0">
                <a:solidFill>
                  <a:srgbClr val="444444"/>
                </a:solidFill>
                <a:effectLst/>
                <a:latin typeface="inherit"/>
              </a:rPr>
              <a:t> y </a:t>
            </a:r>
            <a:r>
              <a:rPr lang="es-PE" b="0" i="0" u="none" strike="noStrike" dirty="0">
                <a:solidFill>
                  <a:srgbClr val="A54B13"/>
                </a:solidFill>
                <a:effectLst/>
                <a:latin typeface="inherit"/>
                <a:hlinkClick r:id="rId4"/>
              </a:rPr>
              <a:t>radiografías</a:t>
            </a:r>
            <a:r>
              <a:rPr lang="es-PE" b="0" i="0" u="none" strike="noStrike" dirty="0">
                <a:solidFill>
                  <a:srgbClr val="444444"/>
                </a:solidFill>
                <a:effectLst/>
                <a:latin typeface="inherit"/>
              </a:rPr>
              <a:t> del tórax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s-PE" b="1" i="0" u="none" strike="noStrike" dirty="0">
                <a:solidFill>
                  <a:srgbClr val="404040"/>
                </a:solidFill>
                <a:effectLst/>
                <a:latin typeface="inherit"/>
              </a:rPr>
              <a:t>Las pruebas para la enfermedad de tuberculosis en otras partes del cuerpo</a:t>
            </a:r>
            <a:r>
              <a:rPr lang="es-PE" b="0" i="0" u="none" strike="noStrike" dirty="0">
                <a:solidFill>
                  <a:srgbClr val="444444"/>
                </a:solidFill>
                <a:effectLst/>
                <a:latin typeface="inherit"/>
              </a:rPr>
              <a:t> pueden incluir </a:t>
            </a:r>
            <a:r>
              <a:rPr lang="es-PE" b="0" i="0" u="none" strike="noStrike" dirty="0">
                <a:solidFill>
                  <a:srgbClr val="A54B13"/>
                </a:solidFill>
                <a:effectLst/>
                <a:latin typeface="inherit"/>
                <a:hlinkClick r:id="rId5"/>
              </a:rPr>
              <a:t>análisis de orina</a:t>
            </a:r>
            <a:r>
              <a:rPr lang="es-PE" b="0" i="0" u="none" strike="noStrike" dirty="0">
                <a:solidFill>
                  <a:srgbClr val="444444"/>
                </a:solidFill>
                <a:effectLst/>
                <a:latin typeface="inherit"/>
              </a:rPr>
              <a:t> y </a:t>
            </a:r>
            <a:r>
              <a:rPr lang="es-PE" b="0" i="0" u="none" strike="noStrike" dirty="0">
                <a:solidFill>
                  <a:srgbClr val="A54B13"/>
                </a:solidFill>
                <a:effectLst/>
                <a:latin typeface="inherit"/>
                <a:hlinkClick r:id="rId6"/>
              </a:rPr>
              <a:t>muestras de tejido</a:t>
            </a:r>
            <a:endParaRPr lang="es-PE" b="0" i="0" u="none" strike="noStrike" dirty="0">
              <a:solidFill>
                <a:srgbClr val="444444"/>
              </a:solidFill>
              <a:effectLst/>
              <a:latin typeface="inherit"/>
            </a:endParaRPr>
          </a:p>
          <a:p>
            <a:br>
              <a:rPr lang="es-PE" dirty="0"/>
            </a:b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31081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CF2F2-1D7E-5ED8-91A9-6ABB6ADB3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PREVENCION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CD6E9-4867-E395-0A9A-6E8897823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PE" b="1" dirty="0">
                <a:effectLst/>
                <a:latin typeface="var(--mc-typography-font-family-sans)"/>
              </a:rPr>
              <a:t>Quédate en casa.</a:t>
            </a:r>
            <a:r>
              <a:rPr lang="es-PE" dirty="0">
                <a:effectLst/>
                <a:latin typeface="var(--mc-typography-font-family-sans)"/>
              </a:rPr>
              <a:t> No vayas a trabajar ni a la escuela, ni duermas en una habitación con otras personas durante las primeras semanas de tratamiento.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b="1" dirty="0">
                <a:effectLst/>
                <a:latin typeface="var(--mc-typography-font-family-sans)"/>
              </a:rPr>
              <a:t>Ventila la habitación.</a:t>
            </a:r>
            <a:r>
              <a:rPr lang="es-PE" dirty="0">
                <a:effectLst/>
                <a:latin typeface="var(--mc-typography-font-family-sans)"/>
              </a:rPr>
              <a:t> Los gérmenes de la tuberculosis se propagan más fácilmente en pequeños espacios cerrados donde el aire no se mueve. Si no hace demasiado frío afuera, abre las ventanas y usa un ventilador para hacer salir el aire de adentro al exterior.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b="1" dirty="0">
                <a:effectLst/>
                <a:latin typeface="var(--mc-typography-font-family-sans)"/>
              </a:rPr>
              <a:t>Tápate la boca.</a:t>
            </a:r>
            <a:r>
              <a:rPr lang="es-PE" dirty="0">
                <a:effectLst/>
                <a:latin typeface="var(--mc-typography-font-family-sans)"/>
              </a:rPr>
              <a:t> Usa un pañuelo desechable para cubrirte la boca cada vez que te rías, estornudes o tosas. Coloca el pañuelo desechable sucio en una bolsa, ciérrala y deséchala.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PE" b="1" dirty="0">
                <a:effectLst/>
                <a:latin typeface="var(--mc-typography-font-family-sans)"/>
              </a:rPr>
              <a:t>Ponte una mascarilla.</a:t>
            </a:r>
            <a:r>
              <a:rPr lang="es-PE" dirty="0">
                <a:effectLst/>
                <a:latin typeface="var(--mc-typography-font-family-sans)"/>
              </a:rPr>
              <a:t> Usar una mascarilla cuando estés con otra gente durante las primeras tres semanas del tratamiento puede reducir el riesgo de trasmisión.</a:t>
            </a:r>
          </a:p>
          <a:p>
            <a:br>
              <a:rPr lang="es-PE" dirty="0">
                <a:effectLst/>
              </a:rPr>
            </a:br>
            <a:endParaRPr lang="es-PE" dirty="0">
              <a:effectLst/>
            </a:endParaRP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18211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E4C58-0455-6967-C2EB-262B3B06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COMO SE CONTAGIA.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FB5B5D-44F2-F9C7-509A-7AB16CE1D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Por compartir alimentos, platos u otros utensilios (cuchara, tenedor, vasos, etc.).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Por dar la mano o un beso.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Por tocar o usar la ropa o las sábanas de una persona afectada.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Por transfusión de sangre ni por la leche materna.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Por compartir el cepillo de dientes o sentarse en un inodoro.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PE" b="0" i="0" u="none" strike="noStrike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Por tener relaciones sexuales, aunque el desgaste físico, el frecuente contacto oral y el mayor acercamiento pone en riesgo a la pareja.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83960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4363</TotalTime>
  <Words>578</Words>
  <Application>Microsoft Macintosh PowerPoint</Application>
  <PresentationFormat>Panorámica</PresentationFormat>
  <Paragraphs>34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inherit</vt:lpstr>
      <vt:lpstr>Lucida Grande</vt:lpstr>
      <vt:lpstr>Roboto</vt:lpstr>
      <vt:lpstr>var(--mc-typography-font-family-sans)</vt:lpstr>
      <vt:lpstr>Tema de Office</vt:lpstr>
      <vt:lpstr>Presentación de PowerPoint</vt:lpstr>
      <vt:lpstr>DEFINICION</vt:lpstr>
      <vt:lpstr>CAUSAS</vt:lpstr>
      <vt:lpstr> TRATAMIENTO</vt:lpstr>
      <vt:lpstr>SINTOMAS</vt:lpstr>
      <vt:lpstr>DIAGNOSTICO</vt:lpstr>
      <vt:lpstr>PREVENCION</vt:lpstr>
      <vt:lpstr>COMO SE CONTAGIA.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 MARTIN ALARCON PICCINI</dc:creator>
  <cp:lastModifiedBy>OSCAR MARTIN ALARCON PICCINI</cp:lastModifiedBy>
  <cp:revision>1</cp:revision>
  <dcterms:created xsi:type="dcterms:W3CDTF">2023-12-01T01:03:43Z</dcterms:created>
  <dcterms:modified xsi:type="dcterms:W3CDTF">2023-12-04T01:47:16Z</dcterms:modified>
</cp:coreProperties>
</file>