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ABA0"/>
    <a:srgbClr val="A1BCED"/>
    <a:srgbClr val="4D4843"/>
    <a:srgbClr val="4D8F6F"/>
    <a:srgbClr val="0800FF"/>
    <a:srgbClr val="FF0DE3"/>
    <a:srgbClr val="E9ED05"/>
    <a:srgbClr val="3300FF"/>
    <a:srgbClr val="000000"/>
    <a:srgbClr val="00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2A551F-72E0-4253-9F5D-7F6E3D2020EF}" v="1" dt="2022-11-24T11:29:20.046"/>
    <p1510:client id="{18704E7A-79C6-4117-A9CE-DACEAB2BD61A}" v="1175" dt="2022-11-22T22:38:54.426"/>
    <p1510:client id="{4C622698-2F13-4344-948B-A419BFAFA09A}" v="845" dt="2022-11-23T22:30:57.808"/>
    <p1510:client id="{6848FF94-7CF8-4AD8-AF7F-024141D70014}" v="810" dt="2022-11-23T21:15:33.503"/>
    <p1510:client id="{A545FD11-B05A-4266-A00A-60DA2DC80B73}" v="918" dt="2022-11-22T11:51:06.904"/>
    <p1510:client id="{ED1226CB-F0DB-41EE-BE54-A8C2FAD1D772}" v="235" dt="2022-11-23T22:58:59.550"/>
    <p1510:client id="{FE766482-995B-4D6E-89A1-137036247A30}" v="51" dt="2022-11-23T02:49:08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91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4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17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5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1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9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0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5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45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8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11/24/2022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62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ED64F4-12D8-61EF-B726-2285F80854E6}"/>
              </a:ext>
            </a:extLst>
          </p:cNvPr>
          <p:cNvSpPr txBox="1"/>
          <p:nvPr/>
        </p:nvSpPr>
        <p:spPr>
          <a:xfrm>
            <a:off x="7073588" y="610880"/>
            <a:ext cx="5019752" cy="2889114"/>
          </a:xfrm>
          <a:prstGeom prst="ellipse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latin typeface="+mj-lt"/>
                <a:ea typeface="+mj-ea"/>
                <a:cs typeface="+mj-cs"/>
              </a:rPr>
              <a:t>ENFERMEDADES DEL SISTEMA RESPIRATORIO</a:t>
            </a:r>
            <a:endParaRPr lang="es-ES" dirty="0">
              <a:ea typeface="+mj-ea"/>
              <a:cs typeface="+mj-cs"/>
            </a:endParaRPr>
          </a:p>
        </p:txBody>
      </p:sp>
      <p:pic>
        <p:nvPicPr>
          <p:cNvPr id="6" name="Imagen 6" descr="Imagen que contiene Icono&#10;&#10;Descripción generada automáticamente">
            <a:extLst>
              <a:ext uri="{FF2B5EF4-FFF2-40B4-BE49-F238E27FC236}">
                <a16:creationId xmlns:a16="http://schemas.microsoft.com/office/drawing/2014/main" id="{C3DF8B70-A218-1F6A-3236-7B81874E5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39" r="143" b="6408"/>
          <a:stretch/>
        </p:blipFill>
        <p:spPr>
          <a:xfrm>
            <a:off x="-80210" y="-30068"/>
            <a:ext cx="6647570" cy="6914858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Imagen 5" descr="Logotipo, Icono&#10;&#10;Descripción generada automáticamente">
            <a:extLst>
              <a:ext uri="{FF2B5EF4-FFF2-40B4-BE49-F238E27FC236}">
                <a16:creationId xmlns:a16="http://schemas.microsoft.com/office/drawing/2014/main" id="{6825C5C4-208D-E29F-3067-CC64CC767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42" y="218573"/>
            <a:ext cx="738499" cy="114701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57FE269-AE63-311B-AD33-30284E438304}"/>
              </a:ext>
            </a:extLst>
          </p:cNvPr>
          <p:cNvSpPr txBox="1"/>
          <p:nvPr/>
        </p:nvSpPr>
        <p:spPr>
          <a:xfrm>
            <a:off x="8392027" y="5093369"/>
            <a:ext cx="4822657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  <a:cs typeface="Calibri"/>
              </a:rPr>
              <a:t>Estudiante: Esteban Padilla</a:t>
            </a:r>
          </a:p>
          <a:p>
            <a:endParaRPr lang="es-ES" sz="2000" b="1" dirty="0">
              <a:solidFill>
                <a:srgbClr val="FFFF00"/>
              </a:solidFill>
              <a:cs typeface="Calibri"/>
            </a:endParaRPr>
          </a:p>
          <a:p>
            <a:r>
              <a:rPr lang="es-ES" sz="2000" b="1" dirty="0">
                <a:solidFill>
                  <a:srgbClr val="FFFF00"/>
                </a:solidFill>
                <a:cs typeface="Calibri"/>
              </a:rPr>
              <a:t>Profesor: Juan </a:t>
            </a:r>
            <a:r>
              <a:rPr lang="es-ES" sz="2000" b="1" dirty="0" err="1">
                <a:solidFill>
                  <a:srgbClr val="FFFF00"/>
                </a:solidFill>
                <a:cs typeface="Calibri"/>
              </a:rPr>
              <a:t>Céspedes</a:t>
            </a:r>
            <a:endParaRPr lang="es-ES" sz="2000" b="1" dirty="0">
              <a:solidFill>
                <a:srgbClr val="FFFF00"/>
              </a:solidFill>
              <a:cs typeface="Calibri"/>
            </a:endParaRPr>
          </a:p>
          <a:p>
            <a:endParaRPr lang="es-ES" sz="2000" b="1" dirty="0">
              <a:solidFill>
                <a:srgbClr val="FFFF00"/>
              </a:solidFill>
              <a:cs typeface="Calibri"/>
            </a:endParaRPr>
          </a:p>
          <a:p>
            <a:r>
              <a:rPr lang="es-ES" sz="2000" b="1" dirty="0">
                <a:solidFill>
                  <a:srgbClr val="FFFF00"/>
                </a:solidFill>
                <a:cs typeface="Calibri"/>
              </a:rPr>
              <a:t>Curso: Ciencia y Tecnología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2F27F8-59F1-ECE5-D894-17279C5F0536}"/>
              </a:ext>
            </a:extLst>
          </p:cNvPr>
          <p:cNvSpPr txBox="1"/>
          <p:nvPr/>
        </p:nvSpPr>
        <p:spPr>
          <a:xfrm>
            <a:off x="4351420" y="5514473"/>
            <a:ext cx="356936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0000"/>
                </a:solidFill>
                <a:cs typeface="Calibri"/>
              </a:rPr>
              <a:t>             </a:t>
            </a:r>
            <a:r>
              <a:rPr lang="es-ES" dirty="0">
                <a:solidFill>
                  <a:srgbClr val="3300FF"/>
                </a:solidFill>
                <a:cs typeface="Calibri"/>
              </a:rPr>
              <a:t> </a:t>
            </a:r>
            <a:r>
              <a:rPr lang="es-ES" sz="3200" dirty="0">
                <a:solidFill>
                  <a:srgbClr val="3300FF"/>
                </a:solidFill>
                <a:cs typeface="Calibri"/>
              </a:rPr>
              <a:t> NOVIEMBRE                 2022</a:t>
            </a:r>
            <a:endParaRPr lang="es-ES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3E60F0-EE87-A9B3-FE8C-339A49417C25}"/>
              </a:ext>
            </a:extLst>
          </p:cNvPr>
          <p:cNvSpPr txBox="1"/>
          <p:nvPr/>
        </p:nvSpPr>
        <p:spPr>
          <a:xfrm>
            <a:off x="6165714" y="82903"/>
            <a:ext cx="4840010" cy="18073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DilleniaUPC"/>
                <a:ea typeface="+mj-ea"/>
                <a:cs typeface="Vrinda"/>
              </a:rPr>
              <a:t>INTRODUCCIÓN</a:t>
            </a:r>
          </a:p>
        </p:txBody>
      </p:sp>
      <p:pic>
        <p:nvPicPr>
          <p:cNvPr id="4" name="Imagen 4" descr="Imagen que contiene interior, tabla, grupo, varios&#10;&#10;Descripción generada automáticamente">
            <a:extLst>
              <a:ext uri="{FF2B5EF4-FFF2-40B4-BE49-F238E27FC236}">
                <a16:creationId xmlns:a16="http://schemas.microsoft.com/office/drawing/2014/main" id="{F87F1586-47F8-2AFB-F901-A6A06D518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67" r="2263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5032898-ADC0-9E77-BBED-466234A0172F}"/>
              </a:ext>
            </a:extLst>
          </p:cNvPr>
          <p:cNvSpPr txBox="1"/>
          <p:nvPr/>
        </p:nvSpPr>
        <p:spPr>
          <a:xfrm>
            <a:off x="6492497" y="1616601"/>
            <a:ext cx="4840010" cy="181835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Son </a:t>
            </a: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aquellas</a:t>
            </a:r>
            <a:r>
              <a:rPr lang="en-US" dirty="0"/>
              <a:t> </a:t>
            </a:r>
            <a:r>
              <a:rPr lang="en-US" b="1" dirty="0" err="1"/>
              <a:t>enfermedades</a:t>
            </a:r>
            <a:r>
              <a:rPr lang="en-US" b="1" dirty="0"/>
              <a:t> que</a:t>
            </a:r>
            <a:r>
              <a:rPr lang="en-US" dirty="0"/>
              <a:t> </a:t>
            </a:r>
            <a:r>
              <a:rPr lang="en-US" dirty="0" err="1"/>
              <a:t>afectan</a:t>
            </a:r>
            <a:r>
              <a:rPr lang="en-US" dirty="0"/>
              <a:t> las </a:t>
            </a:r>
            <a:r>
              <a:rPr lang="en-US" dirty="0" err="1"/>
              <a:t>vías</a:t>
            </a:r>
            <a:r>
              <a:rPr lang="en-US" dirty="0"/>
              <a:t> </a:t>
            </a:r>
            <a:r>
              <a:rPr lang="en-US" b="1" dirty="0" err="1"/>
              <a:t>respiratorias</a:t>
            </a:r>
            <a:r>
              <a:rPr lang="en-US" dirty="0"/>
              <a:t>.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presentarse</a:t>
            </a:r>
            <a:r>
              <a:rPr lang="en-US" dirty="0"/>
              <a:t> </a:t>
            </a:r>
            <a:r>
              <a:rPr lang="en-US" b="1" dirty="0"/>
              <a:t>de</a:t>
            </a:r>
            <a:r>
              <a:rPr lang="en-US" dirty="0"/>
              <a:t> </a:t>
            </a:r>
            <a:r>
              <a:rPr lang="en-US" dirty="0" err="1"/>
              <a:t>distintas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: </a:t>
            </a:r>
            <a:r>
              <a:rPr lang="en-US" dirty="0" err="1"/>
              <a:t>desde</a:t>
            </a:r>
            <a:r>
              <a:rPr lang="en-US" dirty="0"/>
              <a:t> </a:t>
            </a:r>
            <a:r>
              <a:rPr lang="en-US" dirty="0" err="1"/>
              <a:t>infecciones</a:t>
            </a:r>
            <a:r>
              <a:rPr lang="en-US" dirty="0"/>
              <a:t> </a:t>
            </a:r>
            <a:r>
              <a:rPr lang="en-US" dirty="0" err="1"/>
              <a:t>agudas</a:t>
            </a:r>
            <a:r>
              <a:rPr lang="en-US" dirty="0"/>
              <a:t> </a:t>
            </a:r>
            <a:r>
              <a:rPr lang="en-US" b="1" dirty="0" err="1"/>
              <a:t>como</a:t>
            </a:r>
            <a:r>
              <a:rPr lang="en-US" dirty="0"/>
              <a:t> la </a:t>
            </a:r>
            <a:r>
              <a:rPr lang="en-US" dirty="0" err="1"/>
              <a:t>bronquitis</a:t>
            </a:r>
            <a:r>
              <a:rPr lang="en-US" dirty="0"/>
              <a:t> </a:t>
            </a:r>
            <a:r>
              <a:rPr lang="en-US" b="1" dirty="0"/>
              <a:t>y</a:t>
            </a:r>
            <a:r>
              <a:rPr lang="en-US" dirty="0"/>
              <a:t> </a:t>
            </a:r>
            <a:r>
              <a:rPr lang="en-US" dirty="0" err="1"/>
              <a:t>neumonía</a:t>
            </a:r>
            <a:r>
              <a:rPr lang="en-US" dirty="0"/>
              <a:t>, hasta </a:t>
            </a:r>
            <a:r>
              <a:rPr lang="en-US" b="1" dirty="0" err="1"/>
              <a:t>enfermedades</a:t>
            </a:r>
            <a:r>
              <a:rPr lang="en-US" dirty="0"/>
              <a:t> </a:t>
            </a:r>
            <a:r>
              <a:rPr lang="en-US" dirty="0" err="1"/>
              <a:t>crónicas</a:t>
            </a:r>
            <a:r>
              <a:rPr lang="en-US" dirty="0"/>
              <a:t> </a:t>
            </a:r>
            <a:r>
              <a:rPr lang="en-US" b="1" dirty="0" err="1"/>
              <a:t>como</a:t>
            </a:r>
            <a:r>
              <a:rPr lang="en-US" dirty="0"/>
              <a:t> 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asma</a:t>
            </a:r>
            <a:r>
              <a:rPr lang="en-US" dirty="0"/>
              <a:t>.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1503A0-90DE-5E99-7948-32FEE854C7C4}"/>
              </a:ext>
            </a:extLst>
          </p:cNvPr>
          <p:cNvSpPr txBox="1"/>
          <p:nvPr/>
        </p:nvSpPr>
        <p:spPr>
          <a:xfrm>
            <a:off x="5486746" y="4550709"/>
            <a:ext cx="58353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2400">
              <a:solidFill>
                <a:srgbClr val="7030A0"/>
              </a:solidFill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F4D491-C97B-B2BA-B2A4-5819C065418C}"/>
              </a:ext>
            </a:extLst>
          </p:cNvPr>
          <p:cNvSpPr txBox="1"/>
          <p:nvPr/>
        </p:nvSpPr>
        <p:spPr>
          <a:xfrm>
            <a:off x="5564605" y="4271210"/>
            <a:ext cx="4662236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solidFill>
                  <a:srgbClr val="E9ED05"/>
                </a:solidFill>
              </a:rPr>
              <a:t>OBJETIVOS:</a:t>
            </a:r>
          </a:p>
          <a:p>
            <a:pPr algn="l"/>
            <a:endParaRPr lang="es-ES"/>
          </a:p>
          <a:p>
            <a:r>
              <a:rPr lang="es-ES" dirty="0">
                <a:solidFill>
                  <a:srgbClr val="FF0DE3"/>
                </a:solidFill>
              </a:rPr>
              <a:t>-Describir algunas de las enfermedades más comunes del sistema respiratorio.</a:t>
            </a:r>
          </a:p>
          <a:p>
            <a:endParaRPr lang="es-ES"/>
          </a:p>
          <a:p>
            <a:r>
              <a:rPr lang="es-ES" dirty="0">
                <a:solidFill>
                  <a:srgbClr val="FF0DE3"/>
                </a:solidFill>
              </a:rPr>
              <a:t>-Dar algunas recomendaciones para el mayor cuidado del sistema respiratorio.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FEA228-76DC-58C3-B2E1-9D25F11A7D36}"/>
              </a:ext>
            </a:extLst>
          </p:cNvPr>
          <p:cNvSpPr txBox="1"/>
          <p:nvPr/>
        </p:nvSpPr>
        <p:spPr>
          <a:xfrm>
            <a:off x="160420" y="391026"/>
            <a:ext cx="38300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b="1" dirty="0">
                <a:solidFill>
                  <a:srgbClr val="A1BCED"/>
                </a:solidFill>
                <a:latin typeface="Comic Sans MS"/>
              </a:rPr>
              <a:t>SISTEMA RESPIRATORIO</a:t>
            </a:r>
          </a:p>
        </p:txBody>
      </p:sp>
    </p:spTree>
    <p:extLst>
      <p:ext uri="{BB962C8B-B14F-4D97-AF65-F5344CB8AC3E}">
        <p14:creationId xmlns:p14="http://schemas.microsoft.com/office/powerpoint/2010/main" val="3612864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6">
            <a:extLst>
              <a:ext uri="{FF2B5EF4-FFF2-40B4-BE49-F238E27FC236}">
                <a16:creationId xmlns:a16="http://schemas.microsoft.com/office/drawing/2014/main" id="{8EE457FF-670E-4EC1-ACD4-1173DA9A7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7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650724" y="650724"/>
            <a:ext cx="6858000" cy="5556552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8F2A665-BEE7-FC61-B214-2799440B86CB}"/>
              </a:ext>
            </a:extLst>
          </p:cNvPr>
          <p:cNvSpPr txBox="1"/>
          <p:nvPr/>
        </p:nvSpPr>
        <p:spPr>
          <a:xfrm>
            <a:off x="431462" y="2697383"/>
            <a:ext cx="2642536" cy="207484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n w="3175" cmpd="sng">
                  <a:noFill/>
                </a:ln>
                <a:solidFill>
                  <a:srgbClr val="FFFF00"/>
                </a:solidFill>
                <a:latin typeface="+mj-lt"/>
                <a:ea typeface="+mj-ea"/>
                <a:cs typeface="+mj-cs"/>
              </a:rPr>
              <a:t>CÁNCER        AL PULMÓN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30EA58-6359-49F8-39BA-B3D241CBCEB1}"/>
              </a:ext>
            </a:extLst>
          </p:cNvPr>
          <p:cNvSpPr txBox="1"/>
          <p:nvPr/>
        </p:nvSpPr>
        <p:spPr>
          <a:xfrm>
            <a:off x="393331" y="-1296980"/>
            <a:ext cx="5365218" cy="4900014"/>
          </a:xfrm>
          <a:prstGeom prst="rect">
            <a:avLst/>
          </a:prstGeom>
          <a:effectLst/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45000"/>
              <a:buFont typeface="Wingdings 2" charset="2"/>
              <a:buChar char=""/>
            </a:pPr>
            <a:r>
              <a:rPr lang="en-US" sz="2000" b="1" dirty="0">
                <a:solidFill>
                  <a:srgbClr val="000000"/>
                </a:solidFill>
              </a:rPr>
              <a:t>¿</a:t>
            </a:r>
            <a:r>
              <a:rPr lang="en-US" sz="2000" b="1" dirty="0" err="1">
                <a:solidFill>
                  <a:srgbClr val="000000"/>
                </a:solidFill>
              </a:rPr>
              <a:t>Qué</a:t>
            </a:r>
            <a:r>
              <a:rPr lang="en-US" sz="2000" b="1" dirty="0">
                <a:solidFill>
                  <a:srgbClr val="000000"/>
                </a:solidFill>
              </a:rPr>
              <a:t> es </a:t>
            </a:r>
            <a:r>
              <a:rPr lang="en-US" sz="2000" b="1" dirty="0" err="1">
                <a:solidFill>
                  <a:srgbClr val="000000"/>
                </a:solidFill>
              </a:rPr>
              <a:t>el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cáncer</a:t>
            </a:r>
            <a:r>
              <a:rPr lang="en-US" sz="2000" b="1" dirty="0">
                <a:solidFill>
                  <a:srgbClr val="000000"/>
                </a:solidFill>
              </a:rPr>
              <a:t> de </a:t>
            </a:r>
            <a:r>
              <a:rPr lang="en-US" sz="2000" b="1" dirty="0" err="1">
                <a:solidFill>
                  <a:srgbClr val="000000"/>
                </a:solidFill>
              </a:rPr>
              <a:t>pulmón</a:t>
            </a:r>
            <a:r>
              <a:rPr lang="en-US" sz="2000" b="1" dirty="0">
                <a:solidFill>
                  <a:srgbClr val="000000"/>
                </a:solidFill>
              </a:rPr>
              <a:t>?</a:t>
            </a:r>
            <a:endParaRPr lang="en-US" sz="2000" dirty="0">
              <a:solidFill>
                <a:srgbClr val="000000"/>
              </a:solidFill>
            </a:endParaRPr>
          </a:p>
          <a:p>
            <a:pPr algn="just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45000"/>
            </a:pPr>
            <a:r>
              <a:rPr lang="en-US" sz="2000" dirty="0">
                <a:solidFill>
                  <a:srgbClr val="000000"/>
                </a:solidFill>
              </a:rPr>
              <a:t>El </a:t>
            </a:r>
            <a:r>
              <a:rPr lang="en-US" sz="2000" dirty="0" err="1">
                <a:solidFill>
                  <a:srgbClr val="000000"/>
                </a:solidFill>
              </a:rPr>
              <a:t>cáncer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pulmón</a:t>
            </a:r>
            <a:r>
              <a:rPr lang="en-US" sz="2000" dirty="0">
                <a:solidFill>
                  <a:srgbClr val="000000"/>
                </a:solidFill>
              </a:rPr>
              <a:t>, es un </a:t>
            </a:r>
            <a:r>
              <a:rPr lang="en-US" sz="2000" dirty="0" err="1">
                <a:solidFill>
                  <a:srgbClr val="000000"/>
                </a:solidFill>
              </a:rPr>
              <a:t>cáncer</a:t>
            </a:r>
            <a:r>
              <a:rPr lang="en-US" sz="2000" dirty="0">
                <a:solidFill>
                  <a:srgbClr val="000000"/>
                </a:solidFill>
              </a:rPr>
              <a:t> que se forma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tejidos</a:t>
            </a:r>
            <a:r>
              <a:rPr lang="en-US" sz="2000" dirty="0">
                <a:solidFill>
                  <a:srgbClr val="000000"/>
                </a:solidFill>
              </a:rPr>
              <a:t> del </a:t>
            </a:r>
            <a:r>
              <a:rPr lang="en-US" sz="2000" dirty="0" err="1">
                <a:solidFill>
                  <a:srgbClr val="000000"/>
                </a:solidFill>
              </a:rPr>
              <a:t>pulmón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generalmente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</a:t>
            </a:r>
            <a:r>
              <a:rPr lang="en-US" sz="2000" dirty="0">
                <a:solidFill>
                  <a:srgbClr val="000000"/>
                </a:solidFill>
              </a:rPr>
              <a:t> las </a:t>
            </a:r>
            <a:r>
              <a:rPr lang="en-US" sz="2000" dirty="0" err="1">
                <a:solidFill>
                  <a:srgbClr val="000000"/>
                </a:solidFill>
              </a:rPr>
              <a:t>células</a:t>
            </a:r>
            <a:r>
              <a:rPr lang="en-US" sz="2000" dirty="0">
                <a:solidFill>
                  <a:srgbClr val="000000"/>
                </a:solidFill>
              </a:rPr>
              <a:t> que </a:t>
            </a:r>
            <a:r>
              <a:rPr lang="en-US" sz="2000" dirty="0" err="1">
                <a:solidFill>
                  <a:srgbClr val="000000"/>
                </a:solidFill>
              </a:rPr>
              <a:t>recubren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los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conductos</a:t>
            </a:r>
            <a:r>
              <a:rPr lang="en-US" sz="2000" dirty="0">
                <a:solidFill>
                  <a:srgbClr val="000000"/>
                </a:solidFill>
              </a:rPr>
              <a:t> de </a:t>
            </a:r>
            <a:r>
              <a:rPr lang="en-US" sz="2000" dirty="0" err="1">
                <a:solidFill>
                  <a:srgbClr val="000000"/>
                </a:solidFill>
              </a:rPr>
              <a:t>aire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553FF05-4714-E5E3-6926-C2CA7B575004}"/>
              </a:ext>
            </a:extLst>
          </p:cNvPr>
          <p:cNvSpPr txBox="1"/>
          <p:nvPr/>
        </p:nvSpPr>
        <p:spPr>
          <a:xfrm>
            <a:off x="6382332" y="3951630"/>
            <a:ext cx="5700963" cy="10618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¿</a:t>
            </a:r>
            <a:r>
              <a:rPr lang="en-US" sz="1600" b="1" dirty="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Cuál</a:t>
            </a:r>
            <a:r>
              <a:rPr lang="en-US" sz="1600" b="1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es </a:t>
            </a:r>
            <a:r>
              <a:rPr lang="en-US" sz="1600" b="1" dirty="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el</a:t>
            </a:r>
            <a:r>
              <a:rPr lang="en-US" sz="1600" b="1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600" b="1" dirty="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origen</a:t>
            </a:r>
            <a:r>
              <a:rPr lang="en-US" sz="1600" b="1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?</a:t>
            </a:r>
            <a:endParaRPr lang="en-US" sz="1400" b="1" dirty="0">
              <a:solidFill>
                <a:srgbClr val="C00000"/>
              </a:solidFill>
              <a:latin typeface="Corbel" panose="020B0503020204020204"/>
              <a:ea typeface="Roboto"/>
              <a:cs typeface="Roboto"/>
            </a:endParaRPr>
          </a:p>
          <a:p>
            <a:pPr algn="just">
              <a:spcAft>
                <a:spcPts val="600"/>
              </a:spcAft>
            </a:pP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El </a:t>
            </a:r>
            <a:r>
              <a:rPr lang="en-US" sz="14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cáncer</a:t>
            </a:r>
            <a:r>
              <a:rPr lang="en-US" sz="1400" b="1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400" b="1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pulmón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 surge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por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la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proliferación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exagerada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y sin control de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determinadas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células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del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pulmón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,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causando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problemas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locales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por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ocupación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espacio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y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compresión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de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estructuras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1400" err="1">
                <a:solidFill>
                  <a:srgbClr val="C00000"/>
                </a:solidFill>
                <a:latin typeface="Roboto"/>
                <a:ea typeface="Roboto"/>
                <a:cs typeface="Roboto"/>
              </a:rPr>
              <a:t>cercanas</a:t>
            </a:r>
            <a:r>
              <a:rPr lang="en-US" sz="1400" dirty="0">
                <a:solidFill>
                  <a:srgbClr val="C00000"/>
                </a:solidFill>
                <a:latin typeface="Roboto"/>
                <a:ea typeface="Roboto"/>
                <a:cs typeface="Roboto"/>
              </a:rPr>
              <a:t>.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5E65AE66-E6FB-8F50-5155-887154C5DDEE}"/>
              </a:ext>
            </a:extLst>
          </p:cNvPr>
          <p:cNvSpPr txBox="1"/>
          <p:nvPr/>
        </p:nvSpPr>
        <p:spPr>
          <a:xfrm>
            <a:off x="6293966" y="2275020"/>
            <a:ext cx="5751095" cy="8463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>
                <a:solidFill>
                  <a:srgbClr val="202124"/>
                </a:solidFill>
                <a:latin typeface="arial"/>
                <a:cs typeface="arial"/>
              </a:rPr>
              <a:t>           ¿</a:t>
            </a:r>
            <a:r>
              <a:rPr lang="en-US" sz="1600" b="1" dirty="0" err="1">
                <a:solidFill>
                  <a:srgbClr val="202124"/>
                </a:solidFill>
                <a:latin typeface="arial"/>
                <a:cs typeface="arial"/>
              </a:rPr>
              <a:t>Cómo</a:t>
            </a:r>
            <a:r>
              <a:rPr lang="en-US" sz="1600" b="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202124"/>
                </a:solidFill>
                <a:latin typeface="arial"/>
                <a:cs typeface="arial"/>
              </a:rPr>
              <a:t>afecta</a:t>
            </a:r>
            <a:r>
              <a:rPr lang="en-US" sz="1600" b="1" dirty="0">
                <a:solidFill>
                  <a:srgbClr val="202124"/>
                </a:solidFill>
                <a:latin typeface="arial"/>
                <a:cs typeface="arial"/>
              </a:rPr>
              <a:t>?</a:t>
            </a:r>
            <a:endParaRPr lang="en-US" sz="1600" b="1" dirty="0">
              <a:solidFill>
                <a:srgbClr val="000000"/>
              </a:solidFill>
              <a:latin typeface="Corbel" panose="020B0503020204020204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El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cáncer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pulmón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comienza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pulmones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y se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puede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diseminar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a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ganglios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linfáticos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o a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otros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órganos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del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cuerpo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como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el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202124"/>
                </a:solidFill>
                <a:latin typeface="arial"/>
                <a:cs typeface="arial"/>
              </a:rPr>
              <a:t>cerebro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.</a:t>
            </a:r>
            <a:endParaRPr lang="en-US" sz="14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47B3EC4-7946-10EB-E5FA-DDD74907B922}"/>
              </a:ext>
            </a:extLst>
          </p:cNvPr>
          <p:cNvSpPr txBox="1"/>
          <p:nvPr/>
        </p:nvSpPr>
        <p:spPr>
          <a:xfrm>
            <a:off x="433136" y="5626769"/>
            <a:ext cx="4818647" cy="11233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1" dirty="0">
                <a:solidFill>
                  <a:srgbClr val="4D4843"/>
                </a:solidFill>
                <a:latin typeface="arial"/>
                <a:cs typeface="arial"/>
              </a:rPr>
              <a:t>¿</a:t>
            </a:r>
            <a:r>
              <a:rPr lang="en-US" sz="1600" b="1" dirty="0" err="1">
                <a:solidFill>
                  <a:srgbClr val="4D4843"/>
                </a:solidFill>
                <a:latin typeface="arial"/>
                <a:cs typeface="arial"/>
              </a:rPr>
              <a:t>Cómo</a:t>
            </a:r>
            <a:r>
              <a:rPr lang="en-US" sz="1600" b="1" dirty="0">
                <a:solidFill>
                  <a:srgbClr val="4D4843"/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rgbClr val="4D4843"/>
                </a:solidFill>
                <a:latin typeface="arial"/>
                <a:cs typeface="arial"/>
              </a:rPr>
              <a:t>puede</a:t>
            </a:r>
            <a:r>
              <a:rPr lang="en-US" sz="1600" b="1" dirty="0">
                <a:solidFill>
                  <a:srgbClr val="4D4843"/>
                </a:solidFill>
                <a:latin typeface="arial"/>
                <a:cs typeface="arial"/>
              </a:rPr>
              <a:t> ser </a:t>
            </a:r>
            <a:r>
              <a:rPr lang="en-US" sz="1600" b="1" dirty="0" err="1">
                <a:solidFill>
                  <a:srgbClr val="4D4843"/>
                </a:solidFill>
                <a:latin typeface="arial"/>
                <a:cs typeface="arial"/>
              </a:rPr>
              <a:t>tratados</a:t>
            </a:r>
            <a:r>
              <a:rPr lang="en-US" sz="1600" b="1" dirty="0">
                <a:solidFill>
                  <a:srgbClr val="4D4843"/>
                </a:solidFill>
                <a:latin typeface="arial"/>
                <a:cs typeface="arial"/>
              </a:rPr>
              <a:t>?</a:t>
            </a:r>
            <a:endParaRPr lang="en-US" sz="1600" b="1">
              <a:solidFill>
                <a:srgbClr val="4D4843"/>
              </a:solidFill>
              <a:latin typeface="Corbel" panose="020B0503020204020204"/>
              <a:cs typeface="arial"/>
            </a:endParaRPr>
          </a:p>
          <a:p>
            <a:pPr algn="just">
              <a:spcAft>
                <a:spcPts val="600"/>
              </a:spcAft>
            </a:pP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Pueden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 ser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tratadas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 con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cirugía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quimioterapia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radioterapia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terapia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dirigida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 o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una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combinación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 de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estos</a:t>
            </a:r>
            <a:r>
              <a:rPr lang="en-US" sz="1400" b="1" dirty="0">
                <a:solidFill>
                  <a:srgbClr val="4D4843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4D4843"/>
                </a:solidFill>
                <a:latin typeface="arial"/>
                <a:cs typeface="arial"/>
              </a:rPr>
              <a:t>tratamientos</a:t>
            </a:r>
            <a:r>
              <a:rPr lang="en-US" dirty="0">
                <a:solidFill>
                  <a:srgbClr val="4D4843"/>
                </a:solidFill>
                <a:latin typeface="arial"/>
                <a:cs typeface="arial"/>
              </a:rPr>
              <a:t>. </a:t>
            </a:r>
            <a:endParaRPr lang="en-US" dirty="0">
              <a:solidFill>
                <a:srgbClr val="4D4843"/>
              </a:solidFill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98C1FB1E-760A-6D8E-24A3-020351433086}"/>
              </a:ext>
            </a:extLst>
          </p:cNvPr>
          <p:cNvSpPr txBox="1"/>
          <p:nvPr/>
        </p:nvSpPr>
        <p:spPr>
          <a:xfrm>
            <a:off x="7479630" y="6025814"/>
            <a:ext cx="423110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es-ES" sz="1600" b="1" dirty="0">
                <a:solidFill>
                  <a:srgbClr val="3300FF"/>
                </a:solidFill>
              </a:rPr>
              <a:t>¿Sabías qué?</a:t>
            </a:r>
            <a:r>
              <a:rPr lang="es-ES" sz="1600" dirty="0">
                <a:solidFill>
                  <a:srgbClr val="3300FF"/>
                </a:solidFill>
              </a:rPr>
              <a:t>, </a:t>
            </a:r>
            <a:r>
              <a:rPr lang="es-ES" sz="1400" dirty="0">
                <a:solidFill>
                  <a:srgbClr val="3300FF"/>
                </a:solidFill>
              </a:rPr>
              <a:t>el famoso futbolista holandés Johan Cruyff  murió, por cáncer al pulmón.</a:t>
            </a:r>
            <a:endParaRPr lang="es-ES" sz="1400" dirty="0"/>
          </a:p>
        </p:txBody>
      </p:sp>
      <p:pic>
        <p:nvPicPr>
          <p:cNvPr id="59" name="Imagen 6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96C4343-E4BD-880A-D3F4-A7F935BE8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374" y="45766"/>
            <a:ext cx="3033963" cy="2224547"/>
          </a:xfrm>
          <a:prstGeom prst="rect">
            <a:avLst/>
          </a:prstGeom>
        </p:spPr>
      </p:pic>
      <p:sp>
        <p:nvSpPr>
          <p:cNvPr id="63" name="CuadroTexto 62">
            <a:extLst>
              <a:ext uri="{FF2B5EF4-FFF2-40B4-BE49-F238E27FC236}">
                <a16:creationId xmlns:a16="http://schemas.microsoft.com/office/drawing/2014/main" id="{228315C3-D319-1C70-5788-955559EA6A69}"/>
              </a:ext>
            </a:extLst>
          </p:cNvPr>
          <p:cNvSpPr txBox="1"/>
          <p:nvPr/>
        </p:nvSpPr>
        <p:spPr>
          <a:xfrm>
            <a:off x="3080084" y="2889585"/>
            <a:ext cx="2743200" cy="27392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Wingdings"/>
              <a:buChar char="Ø"/>
            </a:pPr>
            <a:r>
              <a:rPr lang="en-US" sz="1400" b="1" dirty="0">
                <a:solidFill>
                  <a:srgbClr val="0800FF"/>
                </a:solidFill>
                <a:latin typeface="Google Sans"/>
              </a:rPr>
              <a:t>Los </a:t>
            </a:r>
            <a:r>
              <a:rPr lang="en-US" sz="1400" b="1" dirty="0" err="1">
                <a:solidFill>
                  <a:srgbClr val="0800FF"/>
                </a:solidFill>
                <a:latin typeface="Google Sans"/>
              </a:rPr>
              <a:t>síntomas</a:t>
            </a:r>
            <a:r>
              <a:rPr lang="en-US" sz="1400" b="1" dirty="0">
                <a:solidFill>
                  <a:srgbClr val="0800FF"/>
                </a:solidFill>
                <a:latin typeface="Google Sans"/>
              </a:rPr>
              <a:t> del </a:t>
            </a:r>
            <a:r>
              <a:rPr lang="en-US" sz="1400" b="1" dirty="0" err="1">
                <a:solidFill>
                  <a:srgbClr val="0800FF"/>
                </a:solidFill>
                <a:latin typeface="Google Sans"/>
              </a:rPr>
              <a:t>cáncer</a:t>
            </a:r>
            <a:r>
              <a:rPr lang="en-US" sz="1400" b="1" dirty="0">
                <a:solidFill>
                  <a:srgbClr val="0800FF"/>
                </a:solidFill>
                <a:latin typeface="Google Sans"/>
              </a:rPr>
              <a:t> de </a:t>
            </a:r>
            <a:r>
              <a:rPr lang="en-US" sz="1400" b="1" dirty="0" err="1">
                <a:solidFill>
                  <a:srgbClr val="0800FF"/>
                </a:solidFill>
                <a:latin typeface="Google Sans"/>
              </a:rPr>
              <a:t>pulmón</a:t>
            </a:r>
            <a:r>
              <a:rPr lang="en-US" sz="1400" b="1" dirty="0">
                <a:solidFill>
                  <a:srgbClr val="0800FF"/>
                </a:solidFill>
                <a:latin typeface="Google Sans"/>
              </a:rPr>
              <a:t> </a:t>
            </a:r>
            <a:r>
              <a:rPr lang="en-US" sz="1400" b="1" dirty="0" err="1">
                <a:solidFill>
                  <a:srgbClr val="0800FF"/>
                </a:solidFill>
                <a:latin typeface="Google Sans"/>
              </a:rPr>
              <a:t>pueden</a:t>
            </a:r>
            <a:r>
              <a:rPr lang="en-US" sz="1400" b="1" dirty="0">
                <a:solidFill>
                  <a:srgbClr val="0800FF"/>
                </a:solidFill>
                <a:latin typeface="Google Sans"/>
              </a:rPr>
              <a:t> ser:</a:t>
            </a:r>
            <a:endParaRPr lang="es-ES">
              <a:solidFill>
                <a:srgbClr val="0800FF"/>
              </a:solidFill>
            </a:endParaRPr>
          </a:p>
          <a:p>
            <a:pPr marL="285750" indent="-285750" algn="just">
              <a:buFont typeface="Wingdings"/>
              <a:buChar char="Ø"/>
            </a:pP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Tos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persistente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 o que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empeora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.</a:t>
            </a:r>
          </a:p>
          <a:p>
            <a:pPr marL="285750" indent="-285750" algn="just">
              <a:buFont typeface="Wingdings"/>
              <a:buChar char="Ø"/>
            </a:pP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Dolor de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pecho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.</a:t>
            </a:r>
          </a:p>
          <a:p>
            <a:pPr marL="285750" indent="-285750" algn="just">
              <a:buFont typeface="Wingdings"/>
              <a:buChar char="Ø"/>
            </a:pP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Dificultad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respirar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.</a:t>
            </a:r>
          </a:p>
          <a:p>
            <a:pPr marL="285750" indent="-285750" algn="just">
              <a:buFont typeface="Wingdings"/>
              <a:buChar char="Ø"/>
            </a:pP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Tos con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sangre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.</a:t>
            </a:r>
          </a:p>
          <a:p>
            <a:pPr marL="285750" indent="-285750" algn="just">
              <a:buFont typeface="Wingdings"/>
              <a:buChar char="Ø"/>
            </a:pP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Sensación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cansancio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todo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el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tiempo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.</a:t>
            </a:r>
          </a:p>
          <a:p>
            <a:pPr marL="285750" indent="-285750" algn="just">
              <a:buFont typeface="Wingdings"/>
              <a:buChar char="Ø"/>
            </a:pP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Pérdida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 de peso sin causa </a:t>
            </a:r>
            <a:r>
              <a:rPr lang="en-US" sz="1400" dirty="0" err="1">
                <a:solidFill>
                  <a:srgbClr val="0800FF"/>
                </a:solidFill>
                <a:latin typeface="arial"/>
                <a:cs typeface="arial"/>
              </a:rPr>
              <a:t>conocida</a:t>
            </a:r>
            <a:r>
              <a:rPr lang="en-US" sz="1400" dirty="0">
                <a:solidFill>
                  <a:srgbClr val="0800FF"/>
                </a:solidFill>
                <a:latin typeface="arial"/>
                <a:cs typeface="arial"/>
              </a:rPr>
              <a:t>.</a:t>
            </a:r>
          </a:p>
          <a:p>
            <a:endParaRPr lang="en-US">
              <a:solidFill>
                <a:srgbClr val="20212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630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8">
            <a:extLst>
              <a:ext uri="{FF2B5EF4-FFF2-40B4-BE49-F238E27FC236}">
                <a16:creationId xmlns:a16="http://schemas.microsoft.com/office/drawing/2014/main" id="{597EA66B-2AAB-42B0-9F9D-38920D8D8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F48614-B525-E7A0-BAA9-AD12B73815C8}"/>
              </a:ext>
            </a:extLst>
          </p:cNvPr>
          <p:cNvSpPr txBox="1"/>
          <p:nvPr/>
        </p:nvSpPr>
        <p:spPr>
          <a:xfrm>
            <a:off x="3777790" y="3427113"/>
            <a:ext cx="3994737" cy="945991"/>
          </a:xfrm>
          <a:prstGeom prst="rect">
            <a:avLst/>
          </a:prstGeom>
          <a:effectLst/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2500"/>
          </a:bodyPr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7030A0"/>
                </a:solidFill>
                <a:latin typeface="Lora"/>
                <a:ea typeface="+mj-ea"/>
                <a:cs typeface="+mj-cs"/>
              </a:rPr>
              <a:t>NEUMONÍA</a:t>
            </a:r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D360EBE3-31BB-422F-AA87-FA3873DAE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0800000">
            <a:off x="0" y="5388384"/>
            <a:ext cx="12192000" cy="1469616"/>
          </a:xfrm>
          <a:custGeom>
            <a:avLst/>
            <a:gdLst>
              <a:gd name="connsiteX0" fmla="*/ 6113881 w 12192000"/>
              <a:gd name="connsiteY0" fmla="*/ 1469616 h 1469616"/>
              <a:gd name="connsiteX1" fmla="*/ 6101181 w 12192000"/>
              <a:gd name="connsiteY1" fmla="*/ 1469616 h 1469616"/>
              <a:gd name="connsiteX2" fmla="*/ 6090598 w 12192000"/>
              <a:gd name="connsiteY2" fmla="*/ 1469616 h 1469616"/>
              <a:gd name="connsiteX3" fmla="*/ 6077897 w 12192000"/>
              <a:gd name="connsiteY3" fmla="*/ 1464854 h 1469616"/>
              <a:gd name="connsiteX4" fmla="*/ 6065198 w 12192000"/>
              <a:gd name="connsiteY4" fmla="*/ 1460091 h 1469616"/>
              <a:gd name="connsiteX5" fmla="*/ 6056731 w 12192000"/>
              <a:gd name="connsiteY5" fmla="*/ 1456916 h 1469616"/>
              <a:gd name="connsiteX6" fmla="*/ 5678033 w 12192000"/>
              <a:gd name="connsiteY6" fmla="*/ 1172892 h 1469616"/>
              <a:gd name="connsiteX7" fmla="*/ 0 w 12192000"/>
              <a:gd name="connsiteY7" fmla="*/ 1172892 h 1469616"/>
              <a:gd name="connsiteX8" fmla="*/ 0 w 12192000"/>
              <a:gd name="connsiteY8" fmla="*/ 1162370 h 1469616"/>
              <a:gd name="connsiteX9" fmla="*/ 0 w 12192000"/>
              <a:gd name="connsiteY9" fmla="*/ 403347 h 1469616"/>
              <a:gd name="connsiteX10" fmla="*/ 0 w 12192000"/>
              <a:gd name="connsiteY10" fmla="*/ 0 h 1469616"/>
              <a:gd name="connsiteX11" fmla="*/ 12192000 w 12192000"/>
              <a:gd name="connsiteY11" fmla="*/ 0 h 1469616"/>
              <a:gd name="connsiteX12" fmla="*/ 12192000 w 12192000"/>
              <a:gd name="connsiteY12" fmla="*/ 403347 h 1469616"/>
              <a:gd name="connsiteX13" fmla="*/ 12192000 w 12192000"/>
              <a:gd name="connsiteY13" fmla="*/ 1162370 h 1469616"/>
              <a:gd name="connsiteX14" fmla="*/ 12192000 w 12192000"/>
              <a:gd name="connsiteY14" fmla="*/ 1172892 h 1469616"/>
              <a:gd name="connsiteX15" fmla="*/ 6524330 w 12192000"/>
              <a:gd name="connsiteY15" fmla="*/ 1172892 h 1469616"/>
              <a:gd name="connsiteX16" fmla="*/ 6145631 w 12192000"/>
              <a:gd name="connsiteY16" fmla="*/ 1456916 h 1469616"/>
              <a:gd name="connsiteX17" fmla="*/ 6137163 w 12192000"/>
              <a:gd name="connsiteY17" fmla="*/ 1460091 h 1469616"/>
              <a:gd name="connsiteX18" fmla="*/ 6124463 w 12192000"/>
              <a:gd name="connsiteY18" fmla="*/ 1464854 h 1469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1469616">
                <a:moveTo>
                  <a:pt x="6113881" y="1469616"/>
                </a:moveTo>
                <a:lnTo>
                  <a:pt x="6101181" y="1469616"/>
                </a:lnTo>
                <a:lnTo>
                  <a:pt x="6090598" y="1469616"/>
                </a:lnTo>
                <a:lnTo>
                  <a:pt x="6077897" y="1464854"/>
                </a:lnTo>
                <a:lnTo>
                  <a:pt x="6065198" y="1460091"/>
                </a:lnTo>
                <a:lnTo>
                  <a:pt x="6056731" y="1456916"/>
                </a:lnTo>
                <a:lnTo>
                  <a:pt x="5678033" y="1172892"/>
                </a:lnTo>
                <a:lnTo>
                  <a:pt x="0" y="1172892"/>
                </a:lnTo>
                <a:lnTo>
                  <a:pt x="0" y="1162370"/>
                </a:lnTo>
                <a:lnTo>
                  <a:pt x="0" y="403347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403347"/>
                </a:lnTo>
                <a:lnTo>
                  <a:pt x="12192000" y="1162370"/>
                </a:lnTo>
                <a:lnTo>
                  <a:pt x="12192000" y="1172892"/>
                </a:lnTo>
                <a:lnTo>
                  <a:pt x="6524330" y="1172892"/>
                </a:lnTo>
                <a:lnTo>
                  <a:pt x="6145631" y="1456916"/>
                </a:lnTo>
                <a:lnTo>
                  <a:pt x="6137163" y="1460091"/>
                </a:lnTo>
                <a:lnTo>
                  <a:pt x="6124463" y="1464854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0DED66D-C522-AF81-1173-B98302D6E283}"/>
              </a:ext>
            </a:extLst>
          </p:cNvPr>
          <p:cNvSpPr txBox="1"/>
          <p:nvPr/>
        </p:nvSpPr>
        <p:spPr>
          <a:xfrm>
            <a:off x="242637" y="242637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Origen:</a:t>
            </a:r>
            <a:endParaRPr lang="en-US" sz="1400" dirty="0">
              <a:solidFill>
                <a:srgbClr val="FFFF00"/>
              </a:solidFill>
              <a:latin typeface="Century Gothic" panose="020B0502020202020204"/>
              <a:cs typeface="arial"/>
            </a:endParaRPr>
          </a:p>
          <a:p>
            <a:pPr algn="just"/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Las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neumonías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ocurren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cuando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un germen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infeccioso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invade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tejido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pulmonar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. 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48733B-1A8F-4A0D-6430-5657D0F7A8F5}"/>
              </a:ext>
            </a:extLst>
          </p:cNvPr>
          <p:cNvSpPr txBox="1"/>
          <p:nvPr/>
        </p:nvSpPr>
        <p:spPr>
          <a:xfrm>
            <a:off x="8222065" y="486306"/>
            <a:ext cx="3635541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latin typeface="Lora"/>
              </a:rPr>
              <a:t>¿</a:t>
            </a:r>
            <a:r>
              <a:rPr lang="en-US" sz="1600" b="1" dirty="0" err="1">
                <a:latin typeface="Lora"/>
              </a:rPr>
              <a:t>Cómo</a:t>
            </a:r>
            <a:r>
              <a:rPr lang="en-US" sz="1600" b="1" dirty="0">
                <a:latin typeface="Lora"/>
              </a:rPr>
              <a:t> se </a:t>
            </a:r>
            <a:r>
              <a:rPr lang="en-US" sz="1600" b="1" dirty="0" err="1">
                <a:latin typeface="Lora"/>
              </a:rPr>
              <a:t>puede</a:t>
            </a:r>
            <a:r>
              <a:rPr lang="en-US" sz="1600" b="1" dirty="0">
                <a:latin typeface="Lora"/>
              </a:rPr>
              <a:t>  </a:t>
            </a:r>
            <a:r>
              <a:rPr lang="en-US" sz="1600" b="1" dirty="0" err="1">
                <a:latin typeface="Lora"/>
              </a:rPr>
              <a:t>prevenir</a:t>
            </a:r>
            <a:r>
              <a:rPr lang="en-US" sz="1600" b="1" dirty="0">
                <a:latin typeface="Lora"/>
              </a:rPr>
              <a:t>?</a:t>
            </a:r>
            <a:endParaRPr lang="es-ES" dirty="0"/>
          </a:p>
          <a:p>
            <a:pPr algn="just"/>
            <a:endParaRPr lang="en-US" sz="1400">
              <a:latin typeface="Century Gothic"/>
            </a:endParaRPr>
          </a:p>
          <a:p>
            <a:pPr algn="just"/>
            <a:r>
              <a:rPr lang="en-US" sz="1400" dirty="0">
                <a:latin typeface="Century Gothic"/>
              </a:rPr>
              <a:t>Se </a:t>
            </a:r>
            <a:r>
              <a:rPr lang="en-US" sz="1400" dirty="0" err="1">
                <a:latin typeface="Century Gothic"/>
              </a:rPr>
              <a:t>puede</a:t>
            </a:r>
            <a:r>
              <a:rPr lang="en-US" sz="1400" dirty="0">
                <a:latin typeface="Century Gothic"/>
              </a:rPr>
              <a:t> </a:t>
            </a:r>
            <a:r>
              <a:rPr lang="en-US" sz="1400" dirty="0" err="1">
                <a:latin typeface="Century Gothic"/>
              </a:rPr>
              <a:t>prevenir</a:t>
            </a:r>
            <a:r>
              <a:rPr lang="en-US" sz="1400" dirty="0">
                <a:latin typeface="Century Gothic"/>
              </a:rPr>
              <a:t> </a:t>
            </a:r>
            <a:r>
              <a:rPr lang="en-US" sz="1400" dirty="0" err="1">
                <a:latin typeface="Century Gothic"/>
              </a:rPr>
              <a:t>por</a:t>
            </a:r>
            <a:r>
              <a:rPr lang="en-US" sz="1400" dirty="0">
                <a:latin typeface="Century Gothic"/>
              </a:rPr>
              <a:t> </a:t>
            </a:r>
            <a:r>
              <a:rPr lang="en-US" sz="1400" dirty="0" err="1">
                <a:latin typeface="Century Gothic"/>
              </a:rPr>
              <a:t>medios</a:t>
            </a:r>
            <a:r>
              <a:rPr lang="en-US" sz="1400" dirty="0">
                <a:latin typeface="Century Gothic"/>
              </a:rPr>
              <a:t> de las </a:t>
            </a:r>
            <a:r>
              <a:rPr lang="en-US" sz="1400" dirty="0" err="1">
                <a:latin typeface="Century Gothic"/>
              </a:rPr>
              <a:t>vacunas</a:t>
            </a:r>
            <a:r>
              <a:rPr lang="en-US" sz="1400" dirty="0">
                <a:latin typeface="Century Gothic"/>
              </a:rPr>
              <a:t>, son </a:t>
            </a:r>
            <a:r>
              <a:rPr lang="en-US" sz="1400" dirty="0" err="1">
                <a:latin typeface="Century Gothic"/>
              </a:rPr>
              <a:t>muy</a:t>
            </a:r>
            <a:r>
              <a:rPr lang="en-US" sz="1400" dirty="0">
                <a:latin typeface="Century Gothic"/>
              </a:rPr>
              <a:t> </a:t>
            </a:r>
            <a:r>
              <a:rPr lang="en-US" sz="1400" dirty="0" err="1">
                <a:latin typeface="Century Gothic"/>
              </a:rPr>
              <a:t>pocas</a:t>
            </a:r>
            <a:r>
              <a:rPr lang="en-US" sz="1400" dirty="0">
                <a:latin typeface="Century Gothic"/>
              </a:rPr>
              <a:t> las </a:t>
            </a:r>
            <a:r>
              <a:rPr lang="en-US" sz="1400" dirty="0" err="1">
                <a:latin typeface="Century Gothic"/>
              </a:rPr>
              <a:t>medidas</a:t>
            </a:r>
            <a:r>
              <a:rPr lang="en-US" sz="1400" dirty="0">
                <a:latin typeface="Century Gothic"/>
              </a:rPr>
              <a:t>, para </a:t>
            </a:r>
            <a:r>
              <a:rPr lang="en-US" sz="1400" dirty="0" err="1">
                <a:latin typeface="Century Gothic"/>
              </a:rPr>
              <a:t>curar</a:t>
            </a:r>
            <a:endParaRPr lang="en-US" dirty="0">
              <a:latin typeface="Century Gothic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D82526-69B6-6315-50D9-ABAFB8584C8C}"/>
              </a:ext>
            </a:extLst>
          </p:cNvPr>
          <p:cNvSpPr txBox="1"/>
          <p:nvPr/>
        </p:nvSpPr>
        <p:spPr>
          <a:xfrm>
            <a:off x="2889586" y="5877425"/>
            <a:ext cx="5831304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La </a:t>
            </a:r>
            <a:r>
              <a:rPr lang="en-US" sz="1400" b="1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neumonía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es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una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infección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que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afecta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un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pulmón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o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dos. 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Hace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que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sacos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aire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, o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alvéolos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, de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los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pulmones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se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llenen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de </a:t>
            </a:r>
            <a:r>
              <a:rPr lang="en-US" sz="1400" dirty="0" err="1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líquido</a:t>
            </a:r>
            <a:r>
              <a:rPr lang="en-US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</a:rPr>
              <a:t> o pus.</a:t>
            </a:r>
            <a:endParaRPr lang="en-US" sz="14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7229CC-79A8-1343-7568-1BFB46AB2688}"/>
              </a:ext>
            </a:extLst>
          </p:cNvPr>
          <p:cNvSpPr txBox="1"/>
          <p:nvPr/>
        </p:nvSpPr>
        <p:spPr>
          <a:xfrm>
            <a:off x="72190" y="4463715"/>
            <a:ext cx="392630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Los </a:t>
            </a:r>
            <a:r>
              <a:rPr lang="en-US" sz="1400" b="1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síntomas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incluyen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:</a:t>
            </a:r>
            <a:endParaRPr lang="es-ES" dirty="0">
              <a:solidFill>
                <a:schemeClr val="accent1">
                  <a:lumMod val="40000"/>
                  <a:lumOff val="60000"/>
                </a:schemeClr>
              </a:solidFill>
              <a:latin typeface="Century Gothic" panose="020B0502020202020204"/>
              <a:cs typeface="arial"/>
            </a:endParaRPr>
          </a:p>
          <a:p>
            <a:pPr algn="just"/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Tos con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flema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o pus,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fiebre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escalofríos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dificultad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para </a:t>
            </a:r>
            <a:r>
              <a:rPr lang="en-US" sz="1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respirar</a:t>
            </a:r>
            <a:r>
              <a:rPr lang="en-US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.</a:t>
            </a:r>
            <a:r>
              <a:rPr lang="en-US" sz="1400" dirty="0">
                <a:solidFill>
                  <a:srgbClr val="202124"/>
                </a:solidFill>
                <a:latin typeface="arial"/>
                <a:cs typeface="arial"/>
              </a:rPr>
              <a:t>.</a:t>
            </a:r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EA31EA-B718-DD98-9CDD-52DA11D47FF1}"/>
              </a:ext>
            </a:extLst>
          </p:cNvPr>
          <p:cNvSpPr txBox="1"/>
          <p:nvPr/>
        </p:nvSpPr>
        <p:spPr>
          <a:xfrm>
            <a:off x="7891501" y="2761369"/>
            <a:ext cx="4197015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Las </a:t>
            </a:r>
            <a:r>
              <a:rPr lang="en-US" sz="1600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causas</a:t>
            </a: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:</a:t>
            </a:r>
            <a:endParaRPr lang="en-US" sz="1600" b="1" dirty="0">
              <a:solidFill>
                <a:schemeClr val="accent6">
                  <a:lumMod val="60000"/>
                  <a:lumOff val="40000"/>
                </a:schemeClr>
              </a:solidFill>
              <a:latin typeface="Century Gothic" panose="020B0502020202020204"/>
              <a:cs typeface="arial"/>
            </a:endParaRPr>
          </a:p>
          <a:p>
            <a:pPr algn="just"/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1400" b="1" dirty="0" err="1">
                <a:ea typeface="+mn-lt"/>
                <a:cs typeface="+mn-lt"/>
              </a:rPr>
              <a:t>Bacterias</a:t>
            </a:r>
            <a:r>
              <a:rPr lang="en-US" sz="1400" b="1" dirty="0">
                <a:ea typeface="+mn-lt"/>
                <a:cs typeface="+mn-lt"/>
              </a:rPr>
              <a:t> y virus </a:t>
            </a:r>
            <a:r>
              <a:rPr lang="en-US" sz="1400" b="1" dirty="0" err="1">
                <a:ea typeface="+mn-lt"/>
                <a:cs typeface="+mn-lt"/>
              </a:rPr>
              <a:t>respiratorios</a:t>
            </a:r>
            <a:r>
              <a:rPr lang="en-US" sz="1400" b="1" dirty="0">
                <a:ea typeface="+mn-lt"/>
                <a:cs typeface="+mn-lt"/>
              </a:rPr>
              <a:t>.</a:t>
            </a:r>
            <a:endParaRPr lang="en-US" sz="1400" b="1">
              <a:solidFill>
                <a:schemeClr val="accent6">
                  <a:lumMod val="60000"/>
                  <a:lumOff val="40000"/>
                </a:schemeClr>
              </a:solidFill>
              <a:ea typeface="+mn-lt"/>
              <a:cs typeface="arial"/>
            </a:endParaRPr>
          </a:p>
          <a:p>
            <a:pPr algn="just"/>
            <a:endParaRPr lang="en-US" sz="1400" b="1" dirty="0">
              <a:ea typeface="+mn-lt"/>
              <a:cs typeface="+mn-lt"/>
            </a:endParaRPr>
          </a:p>
          <a:p>
            <a:pPr algn="just"/>
            <a:r>
              <a:rPr lang="en-US" sz="1400" b="1" dirty="0">
                <a:ea typeface="+mn-lt"/>
                <a:cs typeface="+mn-lt"/>
              </a:rPr>
              <a:t>-</a:t>
            </a:r>
            <a:r>
              <a:rPr lang="en-US" sz="1400" b="1" dirty="0" err="1">
                <a:ea typeface="+mn-lt"/>
                <a:cs typeface="+mn-lt"/>
              </a:rPr>
              <a:t>Inhalación</a:t>
            </a:r>
            <a:r>
              <a:rPr lang="en-US" sz="1400" b="1" dirty="0">
                <a:ea typeface="+mn-lt"/>
                <a:cs typeface="+mn-lt"/>
              </a:rPr>
              <a:t> de </a:t>
            </a:r>
            <a:r>
              <a:rPr lang="en-US" sz="1400" b="1" dirty="0" err="1">
                <a:ea typeface="+mn-lt"/>
                <a:cs typeface="+mn-lt"/>
              </a:rPr>
              <a:t>microorganismos</a:t>
            </a:r>
            <a:r>
              <a:rPr lang="en-US" sz="1400" b="1" dirty="0">
                <a:ea typeface="+mn-lt"/>
                <a:cs typeface="+mn-lt"/>
              </a:rPr>
              <a:t>.</a:t>
            </a:r>
          </a:p>
          <a:p>
            <a:pPr algn="just"/>
            <a:endParaRPr lang="en-US" sz="1400" b="1" dirty="0">
              <a:ea typeface="+mn-lt"/>
              <a:cs typeface="+mn-lt"/>
            </a:endParaRPr>
          </a:p>
          <a:p>
            <a:pPr algn="just"/>
            <a:r>
              <a:rPr lang="en-US" sz="1400" b="1" dirty="0">
                <a:ea typeface="+mn-lt"/>
                <a:cs typeface="+mn-lt"/>
              </a:rPr>
              <a:t>-</a:t>
            </a:r>
            <a:r>
              <a:rPr lang="en-US" sz="1400" b="1" dirty="0" err="1">
                <a:ea typeface="+mn-lt"/>
                <a:cs typeface="+mn-lt"/>
              </a:rPr>
              <a:t>Aspiración</a:t>
            </a:r>
            <a:r>
              <a:rPr lang="en-US" sz="1400" b="1" dirty="0">
                <a:ea typeface="+mn-lt"/>
                <a:cs typeface="+mn-lt"/>
              </a:rPr>
              <a:t> de </a:t>
            </a:r>
            <a:r>
              <a:rPr lang="en-US" sz="1400" b="1" dirty="0" err="1">
                <a:ea typeface="+mn-lt"/>
                <a:cs typeface="+mn-lt"/>
              </a:rPr>
              <a:t>alimentos</a:t>
            </a:r>
            <a:r>
              <a:rPr lang="en-US" sz="1400" b="1" dirty="0">
                <a:ea typeface="+mn-lt"/>
                <a:cs typeface="+mn-lt"/>
              </a:rPr>
              <a:t>, </a:t>
            </a:r>
            <a:r>
              <a:rPr lang="en-US" sz="1400" b="1" dirty="0" err="1">
                <a:ea typeface="+mn-lt"/>
                <a:cs typeface="+mn-lt"/>
              </a:rPr>
              <a:t>vómitos</a:t>
            </a:r>
            <a:r>
              <a:rPr lang="en-US" sz="1400" b="1" dirty="0">
                <a:ea typeface="+mn-lt"/>
                <a:cs typeface="+mn-lt"/>
              </a:rPr>
              <a:t> o </a:t>
            </a:r>
            <a:r>
              <a:rPr lang="en-US" sz="1400" b="1" dirty="0" err="1">
                <a:ea typeface="+mn-lt"/>
                <a:cs typeface="+mn-lt"/>
              </a:rPr>
              <a:t>secreciones</a:t>
            </a:r>
            <a:r>
              <a:rPr lang="en-US" sz="1400" b="1" dirty="0">
                <a:ea typeface="+mn-lt"/>
                <a:cs typeface="+mn-lt"/>
              </a:rPr>
              <a:t>.</a:t>
            </a:r>
          </a:p>
          <a:p>
            <a:pPr algn="just"/>
            <a:endParaRPr lang="en-US" sz="1400" b="1" dirty="0">
              <a:ea typeface="+mn-lt"/>
              <a:cs typeface="+mn-lt"/>
            </a:endParaRPr>
          </a:p>
          <a:p>
            <a:pPr algn="just"/>
            <a:r>
              <a:rPr lang="en-US" sz="1400" b="1" dirty="0">
                <a:ea typeface="+mn-lt"/>
                <a:cs typeface="+mn-lt"/>
              </a:rPr>
              <a:t>-</a:t>
            </a:r>
            <a:r>
              <a:rPr lang="en-US" sz="1400" b="1" dirty="0" err="1">
                <a:ea typeface="+mn-lt"/>
                <a:cs typeface="+mn-lt"/>
              </a:rPr>
              <a:t>Neumococo</a:t>
            </a:r>
            <a:r>
              <a:rPr lang="en-US" sz="1400" b="1" dirty="0">
                <a:ea typeface="+mn-lt"/>
                <a:cs typeface="+mn-lt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9634B63-0E98-E70B-BFCD-E7403C5342CE}"/>
              </a:ext>
            </a:extLst>
          </p:cNvPr>
          <p:cNvSpPr txBox="1"/>
          <p:nvPr/>
        </p:nvSpPr>
        <p:spPr>
          <a:xfrm>
            <a:off x="3930497" y="840873"/>
            <a:ext cx="3956384" cy="19082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¿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Cómo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afectan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?</a:t>
            </a:r>
            <a:endParaRPr lang="en-US" sz="1400" b="1">
              <a:solidFill>
                <a:schemeClr val="accent1">
                  <a:lumMod val="75000"/>
                </a:schemeClr>
              </a:solidFill>
              <a:latin typeface="Century Gothic" panose="020B0502020202020204"/>
              <a:cs typeface="arial"/>
            </a:endParaRPr>
          </a:p>
          <a:p>
            <a:pPr algn="just"/>
            <a:endParaRPr lang="en-US" sz="140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Los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alvéolos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enfermos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neumonía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están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llenos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pus y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líquido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, lo que 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hace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dolorosa la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respiración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limita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la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absorción</a:t>
            </a:r>
            <a:r>
              <a:rPr lang="en-US" sz="1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400" b="1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oxígeno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 La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neumonía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es la principal causa individual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mortalidad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infantil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todo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el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mundo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Imagen 8" descr="Imagen que contiene Círculo&#10;&#10;Descripción generada automáticamente">
            <a:extLst>
              <a:ext uri="{FF2B5EF4-FFF2-40B4-BE49-F238E27FC236}">
                <a16:creationId xmlns:a16="http://schemas.microsoft.com/office/drawing/2014/main" id="{33ACECA9-56CA-9E36-7FC1-7E7CC2893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24" y="1848394"/>
            <a:ext cx="3144252" cy="19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3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C42DC523-0488-B4C7-02E7-965E4BD676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4000" b="9750"/>
          <a:stretch/>
        </p:blipFill>
        <p:spPr>
          <a:xfrm>
            <a:off x="20" y="9"/>
            <a:ext cx="12191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5EEE3B8-7F61-622A-B371-D1A4F5402FD2}"/>
              </a:ext>
            </a:extLst>
          </p:cNvPr>
          <p:cNvSpPr txBox="1"/>
          <p:nvPr/>
        </p:nvSpPr>
        <p:spPr>
          <a:xfrm>
            <a:off x="88107" y="3884327"/>
            <a:ext cx="4115053" cy="78471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EFEFE"/>
                </a:solidFill>
                <a:latin typeface="FangSong"/>
                <a:ea typeface="Meiryo"/>
                <a:cs typeface="Lucida Sans Unicode"/>
              </a:rPr>
              <a:t>BRONQUITIS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ADD3712-BB90-C3D1-40E9-C4C69736AE62}"/>
              </a:ext>
            </a:extLst>
          </p:cNvPr>
          <p:cNvSpPr txBox="1"/>
          <p:nvPr/>
        </p:nvSpPr>
        <p:spPr>
          <a:xfrm>
            <a:off x="8263386" y="376625"/>
            <a:ext cx="3826042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latin typeface="arial"/>
                <a:cs typeface="arial"/>
              </a:rPr>
              <a:t>Las </a:t>
            </a:r>
            <a:r>
              <a:rPr lang="en-US" sz="1600" b="1" dirty="0" err="1">
                <a:latin typeface="arial"/>
                <a:cs typeface="arial"/>
              </a:rPr>
              <a:t>causas</a:t>
            </a:r>
            <a:r>
              <a:rPr lang="en-US" sz="1600" b="1" dirty="0">
                <a:latin typeface="arial"/>
                <a:cs typeface="arial"/>
              </a:rPr>
              <a:t>:</a:t>
            </a:r>
            <a:endParaRPr lang="en-US" sz="1600" b="1" dirty="0">
              <a:latin typeface="Century Gothic" panose="020B0502020202020204"/>
              <a:cs typeface="arial"/>
            </a:endParaRPr>
          </a:p>
          <a:p>
            <a:pPr algn="just"/>
            <a:endParaRPr lang="en-US" sz="1600" b="1" dirty="0">
              <a:latin typeface="arial"/>
              <a:cs typeface="arial"/>
            </a:endParaRPr>
          </a:p>
          <a:p>
            <a:pPr algn="just"/>
            <a:r>
              <a:rPr lang="en-US" sz="1400" b="1" dirty="0">
                <a:latin typeface="arial"/>
                <a:cs typeface="arial"/>
              </a:rPr>
              <a:t>Virus.</a:t>
            </a:r>
            <a:r>
              <a:rPr lang="en-US" sz="1400" dirty="0">
                <a:latin typeface="arial"/>
                <a:cs typeface="arial"/>
              </a:rPr>
              <a:t> </a:t>
            </a:r>
            <a:endParaRPr lang="en-US" sz="1400" dirty="0">
              <a:latin typeface="Century Gothic" panose="020B0502020202020204"/>
              <a:cs typeface="arial"/>
            </a:endParaRPr>
          </a:p>
          <a:p>
            <a:pPr algn="just"/>
            <a:r>
              <a:rPr lang="en-US" sz="1400" b="1" dirty="0" err="1">
                <a:latin typeface="arial"/>
                <a:cs typeface="arial"/>
              </a:rPr>
              <a:t>Bacterias</a:t>
            </a:r>
            <a:r>
              <a:rPr lang="en-US" sz="1400" dirty="0">
                <a:latin typeface="arial"/>
                <a:cs typeface="arial"/>
              </a:rPr>
              <a:t>.</a:t>
            </a:r>
            <a:endParaRPr lang="en-US" sz="1400" dirty="0">
              <a:latin typeface="Century Gothic" panose="020B0502020202020204"/>
              <a:cs typeface="arial"/>
            </a:endParaRPr>
          </a:p>
          <a:p>
            <a:pPr algn="just"/>
            <a:r>
              <a:rPr lang="en-US" sz="1400" dirty="0">
                <a:latin typeface="arial"/>
                <a:cs typeface="arial"/>
              </a:rPr>
              <a:t>Humo de cigarro.</a:t>
            </a:r>
          </a:p>
          <a:p>
            <a:pPr algn="just"/>
            <a:r>
              <a:rPr lang="en-US" sz="1400" dirty="0">
                <a:latin typeface="arial"/>
                <a:cs typeface="arial"/>
              </a:rPr>
              <a:t>Baja </a:t>
            </a:r>
            <a:r>
              <a:rPr lang="en-US" sz="1400" dirty="0" err="1">
                <a:latin typeface="arial"/>
                <a:cs typeface="arial"/>
              </a:rPr>
              <a:t>resistencia</a:t>
            </a:r>
            <a:r>
              <a:rPr lang="en-US" sz="1400" dirty="0">
                <a:latin typeface="arial"/>
                <a:cs typeface="arial"/>
              </a:rPr>
              <a:t>.</a:t>
            </a:r>
          </a:p>
          <a:p>
            <a:pPr algn="just"/>
            <a:r>
              <a:rPr lang="en-US" sz="1400" b="1" dirty="0" err="1">
                <a:ea typeface="+mn-lt"/>
                <a:cs typeface="+mn-lt"/>
              </a:rPr>
              <a:t>Exposición</a:t>
            </a:r>
            <a:r>
              <a:rPr lang="en-US" sz="1400" b="1" dirty="0">
                <a:ea typeface="+mn-lt"/>
                <a:cs typeface="+mn-lt"/>
              </a:rPr>
              <a:t> a </a:t>
            </a:r>
            <a:r>
              <a:rPr lang="en-US" sz="1400" b="1" dirty="0" err="1">
                <a:ea typeface="+mn-lt"/>
                <a:cs typeface="+mn-lt"/>
              </a:rPr>
              <a:t>agentes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irritantes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en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el</a:t>
            </a:r>
            <a:r>
              <a:rPr lang="en-US" sz="1400" b="1" dirty="0">
                <a:ea typeface="+mn-lt"/>
                <a:cs typeface="+mn-lt"/>
              </a:rPr>
              <a:t> </a:t>
            </a:r>
            <a:r>
              <a:rPr lang="en-US" sz="1400" b="1" dirty="0" err="1">
                <a:ea typeface="+mn-lt"/>
                <a:cs typeface="+mn-lt"/>
              </a:rPr>
              <a:t>lugar</a:t>
            </a:r>
            <a:r>
              <a:rPr lang="en-US" sz="1400" b="1" dirty="0">
                <a:ea typeface="+mn-lt"/>
                <a:cs typeface="+mn-lt"/>
              </a:rPr>
              <a:t> de </a:t>
            </a:r>
            <a:r>
              <a:rPr lang="en-US" sz="1400" b="1" dirty="0" err="1">
                <a:ea typeface="+mn-lt"/>
                <a:cs typeface="+mn-lt"/>
              </a:rPr>
              <a:t>trabajo</a:t>
            </a:r>
            <a:r>
              <a:rPr lang="en-US" sz="1400" b="1" dirty="0">
                <a:ea typeface="+mn-lt"/>
                <a:cs typeface="+mn-lt"/>
              </a:rPr>
              <a:t>.</a:t>
            </a:r>
            <a:endParaRPr lang="en-US" dirty="0"/>
          </a:p>
          <a:p>
            <a:pPr algn="just"/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77CABDB-5A4A-D9B7-9AC8-6030024B5D6D}"/>
              </a:ext>
            </a:extLst>
          </p:cNvPr>
          <p:cNvSpPr txBox="1"/>
          <p:nvPr/>
        </p:nvSpPr>
        <p:spPr>
          <a:xfrm>
            <a:off x="8806631" y="4806738"/>
            <a:ext cx="2743200" cy="14157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¿</a:t>
            </a:r>
            <a:r>
              <a:rPr lang="en-US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Cómo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6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afectan</a:t>
            </a:r>
            <a:r>
              <a:rPr lang="en-US" sz="16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?</a:t>
            </a:r>
            <a:endParaRPr lang="en-US" sz="1600" b="1">
              <a:solidFill>
                <a:schemeClr val="tx2">
                  <a:lumMod val="40000"/>
                  <a:lumOff val="60000"/>
                </a:schemeClr>
              </a:solidFill>
              <a:latin typeface="Century Gothic" panose="020B0502020202020204"/>
              <a:cs typeface="arial"/>
            </a:endParaRPr>
          </a:p>
          <a:p>
            <a:pPr algn="just"/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Las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vías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respiratorias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los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pulmones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llamadas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bronquios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, se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inflaman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provocan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tos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, a menudo con </a:t>
            </a:r>
            <a:r>
              <a:rPr lang="en-US" sz="1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mucosidad</a:t>
            </a:r>
            <a:r>
              <a:rPr lang="en-US" sz="1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.</a:t>
            </a:r>
            <a:endParaRPr lang="en-US" sz="1400" b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081FC9-50CF-7311-3021-1E57B1A5DEC5}"/>
              </a:ext>
            </a:extLst>
          </p:cNvPr>
          <p:cNvSpPr txBox="1"/>
          <p:nvPr/>
        </p:nvSpPr>
        <p:spPr>
          <a:xfrm>
            <a:off x="854242" y="372979"/>
            <a:ext cx="2743200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 err="1">
                <a:solidFill>
                  <a:srgbClr val="002060"/>
                </a:solidFill>
                <a:latin typeface="Google Sans"/>
              </a:rPr>
              <a:t>Síntomas</a:t>
            </a:r>
            <a:endParaRPr lang="en-US" sz="1400" b="1">
              <a:solidFill>
                <a:srgbClr val="002060"/>
              </a:solidFill>
              <a:latin typeface="Google Sans"/>
            </a:endParaRPr>
          </a:p>
          <a:p>
            <a:pPr algn="just"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Tos con o sin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mucosidad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algn="just"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Dolor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el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pecho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algn="just">
              <a:buChar char="•"/>
            </a:pP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Cansancio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fatiga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</a:p>
          <a:p>
            <a:pPr algn="just"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Dolor de cabeza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leve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algn="just"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Dolores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corporales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leves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algn="just">
              <a:buChar char="•"/>
            </a:pP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Dolor de </a:t>
            </a:r>
            <a:r>
              <a:rPr lang="en-US" sz="1400" dirty="0" err="1">
                <a:solidFill>
                  <a:srgbClr val="002060"/>
                </a:solidFill>
                <a:latin typeface="arial"/>
                <a:cs typeface="arial"/>
              </a:rPr>
              <a:t>garganta</a:t>
            </a:r>
            <a:r>
              <a:rPr lang="en-US" sz="1400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endParaRPr lang="en-US">
              <a:solidFill>
                <a:srgbClr val="202124"/>
              </a:solidFill>
              <a:latin typeface="arial"/>
              <a:cs typeface="arial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E344A7F-A350-7FE1-6691-731A2D21C0F8}"/>
              </a:ext>
            </a:extLst>
          </p:cNvPr>
          <p:cNvSpPr txBox="1"/>
          <p:nvPr/>
        </p:nvSpPr>
        <p:spPr>
          <a:xfrm>
            <a:off x="4283242" y="2102670"/>
            <a:ext cx="2743200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¿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Cómo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se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puede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tratar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?</a:t>
            </a:r>
            <a:endParaRPr lang="en-US" sz="1400" dirty="0">
              <a:solidFill>
                <a:srgbClr val="FFFF00"/>
              </a:solidFill>
              <a:latin typeface="Century Gothic" panose="020B0502020202020204"/>
              <a:cs typeface="arial"/>
            </a:endParaRPr>
          </a:p>
          <a:p>
            <a:pPr algn="just"/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El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tratamiento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00"/>
                </a:solidFill>
                <a:latin typeface="arial"/>
                <a:cs typeface="arial"/>
              </a:rPr>
              <a:t>incluye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descansar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tomar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líquidos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aspirina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(para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adultos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) o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acetaminofén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para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bajar</a:t>
            </a:r>
            <a:r>
              <a:rPr lang="en-US" sz="1400" b="1" dirty="0">
                <a:solidFill>
                  <a:srgbClr val="FFFF00"/>
                </a:solidFill>
                <a:latin typeface="arial"/>
                <a:cs typeface="arial"/>
              </a:rPr>
              <a:t> la </a:t>
            </a:r>
            <a:r>
              <a:rPr lang="en-US" sz="1400" b="1" dirty="0" err="1">
                <a:solidFill>
                  <a:srgbClr val="FFFF00"/>
                </a:solidFill>
                <a:latin typeface="arial"/>
                <a:cs typeface="arial"/>
              </a:rPr>
              <a:t>fiebre</a:t>
            </a:r>
            <a:r>
              <a:rPr lang="en-US" sz="1400" dirty="0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1A12DB-7BF8-57C4-0C46-BAAF57F8426B}"/>
              </a:ext>
            </a:extLst>
          </p:cNvPr>
          <p:cNvSpPr txBox="1"/>
          <p:nvPr/>
        </p:nvSpPr>
        <p:spPr>
          <a:xfrm>
            <a:off x="487218" y="5116946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b="1" dirty="0" err="1">
                <a:solidFill>
                  <a:srgbClr val="FF0000"/>
                </a:solidFill>
                <a:latin typeface="arial"/>
                <a:cs typeface="arial"/>
              </a:rPr>
              <a:t>Cuando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 las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vías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respiratorias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el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pulmón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se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inflaman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y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producen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mucosidad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en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los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arial"/>
                <a:cs typeface="arial"/>
              </a:rPr>
              <a:t>pulmones</a:t>
            </a:r>
            <a:r>
              <a:rPr lang="en-US" sz="1400" dirty="0">
                <a:solidFill>
                  <a:srgbClr val="FF0000"/>
                </a:solidFill>
                <a:latin typeface="arial"/>
                <a:cs typeface="arial"/>
              </a:rPr>
              <a:t>. 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9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8" name="Rectangle 63">
            <a:extLst>
              <a:ext uri="{FF2B5EF4-FFF2-40B4-BE49-F238E27FC236}">
                <a16:creationId xmlns:a16="http://schemas.microsoft.com/office/drawing/2014/main" id="{54047A07-72EC-41BC-A55F-C264F639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 descr="Imagen que contiene tabla, esquiando, gente, pequeño&#10;&#10;Descripción generada automáticamente">
            <a:extLst>
              <a:ext uri="{FF2B5EF4-FFF2-40B4-BE49-F238E27FC236}">
                <a16:creationId xmlns:a16="http://schemas.microsoft.com/office/drawing/2014/main" id="{B7B25DE6-C750-28F5-B1D0-6751FF1B5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19" y="10"/>
            <a:ext cx="12191980" cy="685799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3E97CB-21D4-CA57-59C2-EB5E0D918791}"/>
              </a:ext>
            </a:extLst>
          </p:cNvPr>
          <p:cNvSpPr txBox="1"/>
          <p:nvPr/>
        </p:nvSpPr>
        <p:spPr>
          <a:xfrm>
            <a:off x="533822" y="3843613"/>
            <a:ext cx="2757246" cy="9150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0DE3"/>
                </a:solidFill>
                <a:latin typeface="Constantia"/>
                <a:ea typeface="+mj-ea"/>
                <a:cs typeface="+mj-cs"/>
              </a:rPr>
              <a:t>ASMA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A89F5E-F126-2BF9-151E-0D7D30A89CDB}"/>
              </a:ext>
            </a:extLst>
          </p:cNvPr>
          <p:cNvSpPr txBox="1"/>
          <p:nvPr/>
        </p:nvSpPr>
        <p:spPr>
          <a:xfrm>
            <a:off x="151184" y="4805218"/>
            <a:ext cx="484356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Afección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en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la que las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vías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respiratorias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 (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pulmones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) de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una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persona se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inflaman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,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estrechan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y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producen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mayores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cantidades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de mucosa de lo normal, lo que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dificulta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 la </a:t>
            </a:r>
            <a:r>
              <a:rPr lang="en-US" sz="1400" dirty="0" err="1">
                <a:solidFill>
                  <a:srgbClr val="3FABA0"/>
                </a:solidFill>
                <a:ea typeface="+mn-lt"/>
                <a:cs typeface="+mn-lt"/>
              </a:rPr>
              <a:t>respiración</a:t>
            </a:r>
            <a:r>
              <a:rPr lang="en-US" sz="1400" dirty="0">
                <a:solidFill>
                  <a:srgbClr val="3FABA0"/>
                </a:solidFill>
                <a:ea typeface="+mn-lt"/>
                <a:cs typeface="+mn-lt"/>
              </a:rPr>
              <a:t>.</a:t>
            </a:r>
            <a:endParaRPr lang="en-US" sz="1400" dirty="0">
              <a:solidFill>
                <a:srgbClr val="3FABA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2DC9F1-FD67-FDF1-0868-97F59731BA7F}"/>
              </a:ext>
            </a:extLst>
          </p:cNvPr>
          <p:cNvSpPr txBox="1"/>
          <p:nvPr/>
        </p:nvSpPr>
        <p:spPr>
          <a:xfrm>
            <a:off x="9225305" y="4591931"/>
            <a:ext cx="274320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Char char="•"/>
            </a:pPr>
            <a:r>
              <a:rPr lang="en-US" b="1" dirty="0" err="1">
                <a:solidFill>
                  <a:schemeClr val="bg2"/>
                </a:solidFill>
                <a:latin typeface="Helvetica"/>
                <a:cs typeface="Helvetica"/>
              </a:rPr>
              <a:t>Síntomas</a:t>
            </a:r>
            <a:r>
              <a:rPr lang="en-US" b="1" dirty="0">
                <a:solidFill>
                  <a:schemeClr val="bg2"/>
                </a:solidFill>
                <a:latin typeface="Helvetica"/>
                <a:cs typeface="Helvetica"/>
              </a:rPr>
              <a:t>:</a:t>
            </a:r>
            <a:endParaRPr lang="es-ES" b="1" dirty="0">
              <a:solidFill>
                <a:schemeClr val="bg2"/>
              </a:solidFill>
            </a:endParaRPr>
          </a:p>
          <a:p>
            <a:pPr algn="just">
              <a:buChar char="•"/>
            </a:pPr>
            <a:endParaRPr lang="en-US" sz="1400" dirty="0">
              <a:solidFill>
                <a:schemeClr val="bg2"/>
              </a:solidFill>
              <a:latin typeface="Helvetica"/>
              <a:cs typeface="Helvetica"/>
            </a:endParaRPr>
          </a:p>
          <a:p>
            <a:pPr algn="just">
              <a:buChar char="•"/>
            </a:pP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Falta de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aire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.</a:t>
            </a:r>
          </a:p>
          <a:p>
            <a:pPr algn="just">
              <a:buChar char="•"/>
            </a:pP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Dolor u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opresión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 del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pecho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.</a:t>
            </a:r>
          </a:p>
          <a:p>
            <a:pPr algn="just">
              <a:buChar char="•"/>
            </a:pP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Problemas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 para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dormir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causados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por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falta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 de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aliento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,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tos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 o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sibilancia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 al </a:t>
            </a:r>
            <a:r>
              <a:rPr lang="en-US" sz="1400" b="1" dirty="0" err="1">
                <a:solidFill>
                  <a:schemeClr val="bg2"/>
                </a:solidFill>
                <a:latin typeface="Helvetica"/>
                <a:cs typeface="Helvetica"/>
              </a:rPr>
              <a:t>respirar</a:t>
            </a:r>
            <a:r>
              <a:rPr lang="en-US" sz="1400" b="1" dirty="0">
                <a:solidFill>
                  <a:schemeClr val="bg2"/>
                </a:solidFill>
                <a:latin typeface="Helvetica"/>
                <a:cs typeface="Helvetica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2D61DB-978B-FFCE-CAB7-230A26FB0795}"/>
              </a:ext>
            </a:extLst>
          </p:cNvPr>
          <p:cNvSpPr txBox="1"/>
          <p:nvPr/>
        </p:nvSpPr>
        <p:spPr>
          <a:xfrm>
            <a:off x="8241631" y="5554578"/>
            <a:ext cx="310815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ES" sz="140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9247BF-1E4D-FA53-94F9-F1407EE0C4C2}"/>
              </a:ext>
            </a:extLst>
          </p:cNvPr>
          <p:cNvSpPr txBox="1"/>
          <p:nvPr/>
        </p:nvSpPr>
        <p:spPr>
          <a:xfrm>
            <a:off x="713874" y="994611"/>
            <a:ext cx="2743200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rgbClr val="E9ED05"/>
                </a:solidFill>
                <a:latin typeface="arial"/>
                <a:cs typeface="arial"/>
              </a:rPr>
              <a:t>Origen:</a:t>
            </a:r>
            <a:endParaRPr lang="en-US" dirty="0">
              <a:solidFill>
                <a:srgbClr val="E9ED05"/>
              </a:solidFill>
              <a:latin typeface="Century Gothic" panose="020B0502020202020204"/>
              <a:cs typeface="arial"/>
            </a:endParaRPr>
          </a:p>
          <a:p>
            <a:pPr algn="just"/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Estar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expuesto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a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elementos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en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ambiente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—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como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moho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o la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humedad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,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algunos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alérgenos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como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los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ácaros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del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polvo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y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el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humo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de tabaco de </a:t>
            </a:r>
            <a:r>
              <a:rPr lang="en-US" sz="1400" b="1" dirty="0" err="1">
                <a:solidFill>
                  <a:srgbClr val="E9ED05"/>
                </a:solidFill>
                <a:latin typeface="arial"/>
                <a:cs typeface="arial"/>
              </a:rPr>
              <a:t>segunda</a:t>
            </a:r>
            <a:r>
              <a:rPr lang="en-US" sz="1400" b="1" dirty="0">
                <a:solidFill>
                  <a:srgbClr val="E9ED05"/>
                </a:solidFill>
                <a:latin typeface="arial"/>
                <a:cs typeface="arial"/>
              </a:rPr>
              <a:t> mano</a:t>
            </a:r>
            <a:endParaRPr lang="en-US" sz="1400" dirty="0">
              <a:solidFill>
                <a:srgbClr val="E9ED05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49A75F4-36E6-AD75-2E90-C22374E671C4}"/>
              </a:ext>
            </a:extLst>
          </p:cNvPr>
          <p:cNvSpPr txBox="1"/>
          <p:nvPr/>
        </p:nvSpPr>
        <p:spPr>
          <a:xfrm>
            <a:off x="8033085" y="653716"/>
            <a:ext cx="3896226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¿</a:t>
            </a:r>
            <a:r>
              <a:rPr lang="en-US" b="1" dirty="0" err="1">
                <a:solidFill>
                  <a:srgbClr val="C00000"/>
                </a:solidFill>
                <a:latin typeface="arial"/>
                <a:cs typeface="arial"/>
              </a:rPr>
              <a:t>Cómo</a:t>
            </a: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cs typeface="arial"/>
              </a:rPr>
              <a:t>tratar</a:t>
            </a: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 </a:t>
            </a:r>
            <a:r>
              <a:rPr lang="en-US" b="1" dirty="0" err="1">
                <a:solidFill>
                  <a:srgbClr val="C00000"/>
                </a:solidFill>
                <a:latin typeface="arial"/>
                <a:cs typeface="arial"/>
              </a:rPr>
              <a:t>el</a:t>
            </a: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/>
                <a:cs typeface="arial"/>
              </a:rPr>
              <a:t>asma</a:t>
            </a:r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?</a:t>
            </a:r>
            <a:endParaRPr lang="en-US" b="1">
              <a:solidFill>
                <a:srgbClr val="C00000"/>
              </a:solidFill>
              <a:latin typeface="Century Gothic" panose="020B0502020202020204"/>
              <a:cs typeface="arial"/>
            </a:endParaRPr>
          </a:p>
          <a:p>
            <a:pPr algn="just"/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Existen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diversos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medicamentos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que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tienen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efecto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antiinflamatorio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en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la mucosa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bronquial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pero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 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los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más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potentes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y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eficaces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son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los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corticoides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 (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cortisona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) </a:t>
            </a:r>
            <a:r>
              <a:rPr lang="en-US" sz="1400" b="1" err="1">
                <a:solidFill>
                  <a:srgbClr val="C00000"/>
                </a:solidFill>
                <a:latin typeface="arial"/>
                <a:cs typeface="arial"/>
              </a:rPr>
              <a:t>inhalados</a:t>
            </a:r>
            <a:r>
              <a:rPr lang="en-US" sz="14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134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17">
            <a:extLst>
              <a:ext uri="{FF2B5EF4-FFF2-40B4-BE49-F238E27FC236}">
                <a16:creationId xmlns:a16="http://schemas.microsoft.com/office/drawing/2014/main" id="{FCA38DE0-0434-4DDD-89EE-77463F374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E1076A4B-4572-4B1E-9F5F-FC8D2C67B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5240090" y="-93910"/>
            <a:ext cx="6858000" cy="7045821"/>
          </a:xfrm>
          <a:custGeom>
            <a:avLst/>
            <a:gdLst>
              <a:gd name="connsiteX0" fmla="*/ 0 w 6858000"/>
              <a:gd name="connsiteY0" fmla="*/ 6744597 h 7045821"/>
              <a:gd name="connsiteX1" fmla="*/ 0 w 6858000"/>
              <a:gd name="connsiteY1" fmla="*/ 2072457 h 7045821"/>
              <a:gd name="connsiteX2" fmla="*/ 0 w 6858000"/>
              <a:gd name="connsiteY2" fmla="*/ 1008888 h 7045821"/>
              <a:gd name="connsiteX3" fmla="*/ 0 w 6858000"/>
              <a:gd name="connsiteY3" fmla="*/ 652611 h 7045821"/>
              <a:gd name="connsiteX4" fmla="*/ 0 w 6858000"/>
              <a:gd name="connsiteY4" fmla="*/ 0 h 7045821"/>
              <a:gd name="connsiteX5" fmla="*/ 6858000 w 6858000"/>
              <a:gd name="connsiteY5" fmla="*/ 0 h 7045821"/>
              <a:gd name="connsiteX6" fmla="*/ 6858000 w 6858000"/>
              <a:gd name="connsiteY6" fmla="*/ 652611 h 7045821"/>
              <a:gd name="connsiteX7" fmla="*/ 6858000 w 6858000"/>
              <a:gd name="connsiteY7" fmla="*/ 1008888 h 7045821"/>
              <a:gd name="connsiteX8" fmla="*/ 6858000 w 6858000"/>
              <a:gd name="connsiteY8" fmla="*/ 6747371 h 7045821"/>
              <a:gd name="connsiteX9" fmla="*/ 3859631 w 6858000"/>
              <a:gd name="connsiteY9" fmla="*/ 6747371 h 7045821"/>
              <a:gd name="connsiteX10" fmla="*/ 3478631 w 6858000"/>
              <a:gd name="connsiteY10" fmla="*/ 7033121 h 7045821"/>
              <a:gd name="connsiteX11" fmla="*/ 3470164 w 6858000"/>
              <a:gd name="connsiteY11" fmla="*/ 7036296 h 7045821"/>
              <a:gd name="connsiteX12" fmla="*/ 3457464 w 6858000"/>
              <a:gd name="connsiteY12" fmla="*/ 7041059 h 7045821"/>
              <a:gd name="connsiteX13" fmla="*/ 3446881 w 6858000"/>
              <a:gd name="connsiteY13" fmla="*/ 7045821 h 7045821"/>
              <a:gd name="connsiteX14" fmla="*/ 3434181 w 6858000"/>
              <a:gd name="connsiteY14" fmla="*/ 7045821 h 7045821"/>
              <a:gd name="connsiteX15" fmla="*/ 3423598 w 6858000"/>
              <a:gd name="connsiteY15" fmla="*/ 7045821 h 7045821"/>
              <a:gd name="connsiteX16" fmla="*/ 3410897 w 6858000"/>
              <a:gd name="connsiteY16" fmla="*/ 7041059 h 7045821"/>
              <a:gd name="connsiteX17" fmla="*/ 3398198 w 6858000"/>
              <a:gd name="connsiteY17" fmla="*/ 7036296 h 7045821"/>
              <a:gd name="connsiteX18" fmla="*/ 3389731 w 6858000"/>
              <a:gd name="connsiteY18" fmla="*/ 7033121 h 7045821"/>
              <a:gd name="connsiteX19" fmla="*/ 3008731 w 6858000"/>
              <a:gd name="connsiteY19" fmla="*/ 6747371 h 7045821"/>
              <a:gd name="connsiteX20" fmla="*/ 1012714 w 6858000"/>
              <a:gd name="connsiteY20" fmla="*/ 6747371 h 7045821"/>
              <a:gd name="connsiteX21" fmla="*/ 1012714 w 6858000"/>
              <a:gd name="connsiteY21" fmla="*/ 6746976 h 7045821"/>
              <a:gd name="connsiteX22" fmla="*/ 4761 w 6858000"/>
              <a:gd name="connsiteY22" fmla="*/ 6746976 h 7045821"/>
              <a:gd name="connsiteX23" fmla="*/ 4761 w 6858000"/>
              <a:gd name="connsiteY23" fmla="*/ 6744597 h 7045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0" h="7045821">
                <a:moveTo>
                  <a:pt x="0" y="6744597"/>
                </a:moveTo>
                <a:lnTo>
                  <a:pt x="0" y="2072457"/>
                </a:lnTo>
                <a:lnTo>
                  <a:pt x="0" y="1008888"/>
                </a:lnTo>
                <a:lnTo>
                  <a:pt x="0" y="652611"/>
                </a:lnTo>
                <a:lnTo>
                  <a:pt x="0" y="0"/>
                </a:lnTo>
                <a:lnTo>
                  <a:pt x="6858000" y="0"/>
                </a:lnTo>
                <a:lnTo>
                  <a:pt x="6858000" y="652611"/>
                </a:lnTo>
                <a:lnTo>
                  <a:pt x="6858000" y="1008888"/>
                </a:lnTo>
                <a:lnTo>
                  <a:pt x="6858000" y="6747371"/>
                </a:lnTo>
                <a:lnTo>
                  <a:pt x="3859631" y="6747371"/>
                </a:lnTo>
                <a:lnTo>
                  <a:pt x="3478631" y="7033121"/>
                </a:lnTo>
                <a:lnTo>
                  <a:pt x="3470164" y="7036296"/>
                </a:lnTo>
                <a:lnTo>
                  <a:pt x="3457464" y="7041059"/>
                </a:lnTo>
                <a:lnTo>
                  <a:pt x="3446881" y="7045821"/>
                </a:lnTo>
                <a:lnTo>
                  <a:pt x="3434181" y="7045821"/>
                </a:lnTo>
                <a:lnTo>
                  <a:pt x="3423598" y="7045821"/>
                </a:lnTo>
                <a:lnTo>
                  <a:pt x="3410897" y="7041059"/>
                </a:lnTo>
                <a:lnTo>
                  <a:pt x="3398198" y="7036296"/>
                </a:lnTo>
                <a:lnTo>
                  <a:pt x="3389731" y="7033121"/>
                </a:lnTo>
                <a:lnTo>
                  <a:pt x="3008731" y="6747371"/>
                </a:lnTo>
                <a:lnTo>
                  <a:pt x="1012714" y="6747371"/>
                </a:lnTo>
                <a:lnTo>
                  <a:pt x="1012714" y="6746976"/>
                </a:lnTo>
                <a:lnTo>
                  <a:pt x="4761" y="6746976"/>
                </a:lnTo>
                <a:lnTo>
                  <a:pt x="4761" y="6744597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44543E-3940-66EA-80C8-F8415F80F5FA}"/>
              </a:ext>
            </a:extLst>
          </p:cNvPr>
          <p:cNvSpPr txBox="1"/>
          <p:nvPr/>
        </p:nvSpPr>
        <p:spPr>
          <a:xfrm>
            <a:off x="5624763" y="3065417"/>
            <a:ext cx="5823507" cy="73719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FEFEFE"/>
                </a:solidFill>
                <a:latin typeface="+mj-lt"/>
                <a:ea typeface="+mj-ea"/>
                <a:cs typeface="+mj-cs"/>
              </a:rPr>
              <a:t>RECOMENDACIONES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7641FF-556F-7941-6522-B83F6767A7CC}"/>
              </a:ext>
            </a:extLst>
          </p:cNvPr>
          <p:cNvSpPr txBox="1"/>
          <p:nvPr/>
        </p:nvSpPr>
        <p:spPr>
          <a:xfrm>
            <a:off x="232611" y="372977"/>
            <a:ext cx="4778541" cy="62478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buAutoNum type="arabicPeriod"/>
            </a:pP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Cubrirse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la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nariz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y la boca al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toser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o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estornudar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</a:t>
            </a:r>
            <a:endParaRPr lang="es-ES" b="1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>
              <a:buAutoNum type="arabicPeriod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just">
              <a:buAutoNum type="arabicPeriod"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Usar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pañuelos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desechables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para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contener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las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gotitas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respiratorias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 o las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secreciones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buAutoNum type="arabicPeriod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just">
              <a:buAutoNum type="arabicPeriod"/>
            </a:pP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Luego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de usar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los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pañuelos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botarlos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a la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bolsa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de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basura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más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cercana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.</a:t>
            </a:r>
          </a:p>
          <a:p>
            <a:pPr algn="just">
              <a:buAutoNum type="arabicPeriod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 algn="just">
              <a:buAutoNum type="arabicPeriod"/>
            </a:pP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Realizar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higiene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de manos.</a:t>
            </a:r>
          </a:p>
          <a:p>
            <a:pPr algn="just">
              <a:buFontTx/>
              <a:buAutoNum type="arabicPeriod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  <a:ea typeface="+mn-lt"/>
              <a:cs typeface="arial"/>
            </a:endParaRPr>
          </a:p>
          <a:p>
            <a:pPr algn="just">
              <a:buFontTx/>
              <a:buAutoNum type="arabicPeriod"/>
            </a:pP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Evitar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saludar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de mano o de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beso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.</a:t>
            </a:r>
          </a:p>
          <a:p>
            <a:pPr algn="just">
              <a:buFontTx/>
              <a:buAutoNum type="arabicPeriod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pPr algn="just">
              <a:buFontTx/>
              <a:buAutoNum type="arabicPeriod"/>
            </a:pP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Evitar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frotarse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los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ojos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.</a:t>
            </a:r>
          </a:p>
          <a:p>
            <a:pPr algn="just">
              <a:buFontTx/>
              <a:buAutoNum type="arabicPeriod"/>
            </a:pP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ea typeface="+mn-lt"/>
              <a:cs typeface="+mn-lt"/>
            </a:endParaRPr>
          </a:p>
          <a:p>
            <a:pPr algn="just">
              <a:buFontTx/>
              <a:buAutoNum type="arabicPeriod"/>
            </a:pP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Evitar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permanecer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en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espacios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reducidos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con gran </a:t>
            </a:r>
            <a:r>
              <a:rPr lang="en-US" sz="2000" b="1" dirty="0" err="1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número</a:t>
            </a: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 de personas.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Century Gothic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4601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DDC4E77-FE55-0856-E1ED-C2B7311C8D1B}"/>
              </a:ext>
            </a:extLst>
          </p:cNvPr>
          <p:cNvSpPr txBox="1"/>
          <p:nvPr/>
        </p:nvSpPr>
        <p:spPr>
          <a:xfrm>
            <a:off x="3769894" y="521368"/>
            <a:ext cx="369971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4000" dirty="0"/>
              <a:t>LINKOGRAFÍA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17FDEC9-E9A8-BEC7-0995-A207815294CB}"/>
              </a:ext>
            </a:extLst>
          </p:cNvPr>
          <p:cNvSpPr txBox="1"/>
          <p:nvPr/>
        </p:nvSpPr>
        <p:spPr>
          <a:xfrm>
            <a:off x="282741" y="1395664"/>
            <a:ext cx="1179696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www.minsalud.gov.co/Paginas/Recomendaciones%20para%20evitar%20y%20tratar%20enfermedades%20respiratorias%20en%20esta%20temporada%20de%20lluvias.aspx#:~:text=Usar%20toallas%20de%20papel%20para,basura%20despu%C3%A9s%20de%20su%20uso.&amp;text=Lavarse%20las%20manos%20con%20agua,y%20objetos%20o%20materiales%20contaminados.&amp;text=Emplear%20mascarilla%20o%20tapabocas%20cuando%20vaya%20a%20tener%20contacto%20con%20otras%20persona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5590B6-19A3-E4BB-C5B5-87E541EA427C}"/>
              </a:ext>
            </a:extLst>
          </p:cNvPr>
          <p:cNvSpPr txBox="1"/>
          <p:nvPr/>
        </p:nvSpPr>
        <p:spPr>
          <a:xfrm>
            <a:off x="282743" y="3110163"/>
            <a:ext cx="56708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https://medlineplus.gov/spanish/lungcancer.html</a:t>
            </a:r>
          </a:p>
        </p:txBody>
      </p:sp>
    </p:spTree>
    <p:extLst>
      <p:ext uri="{BB962C8B-B14F-4D97-AF65-F5344CB8AC3E}">
        <p14:creationId xmlns:p14="http://schemas.microsoft.com/office/powerpoint/2010/main" val="33273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01907A-BF04-440F-BA0D-49BC96273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id="{A46A2CFB-EA6E-6467-E857-DEB637460E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93" b="6306"/>
          <a:stretch/>
        </p:blipFill>
        <p:spPr>
          <a:xfrm>
            <a:off x="3310870" y="643467"/>
            <a:ext cx="557026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9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Quotable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240</cp:revision>
  <dcterms:created xsi:type="dcterms:W3CDTF">2022-11-22T11:10:46Z</dcterms:created>
  <dcterms:modified xsi:type="dcterms:W3CDTF">2022-11-24T11:44:19Z</dcterms:modified>
</cp:coreProperties>
</file>