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85" r:id="rId3"/>
    <p:sldId id="256" r:id="rId4"/>
    <p:sldId id="257" r:id="rId5"/>
    <p:sldId id="258" r:id="rId6"/>
    <p:sldId id="259" r:id="rId7"/>
    <p:sldId id="260" r:id="rId8"/>
    <p:sldId id="266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88F5-79FA-4EA3-9E25-5FAE558F60E2}" type="datetimeFigureOut">
              <a:rPr lang="es-PE" smtClean="0"/>
              <a:t>14/08/2023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B0DF-5081-459B-87DD-489C4B78944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0752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88F5-79FA-4EA3-9E25-5FAE558F60E2}" type="datetimeFigureOut">
              <a:rPr lang="es-PE" smtClean="0"/>
              <a:t>14/08/2023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B0DF-5081-459B-87DD-489C4B78944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112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88F5-79FA-4EA3-9E25-5FAE558F60E2}" type="datetimeFigureOut">
              <a:rPr lang="es-PE" smtClean="0"/>
              <a:t>14/08/2023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B0DF-5081-459B-87DD-489C4B78944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14679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88F5-79FA-4EA3-9E25-5FAE558F60E2}" type="datetimeFigureOut">
              <a:rPr lang="es-PE" smtClean="0"/>
              <a:t>14/08/2023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B0DF-5081-459B-87DD-489C4B78944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20317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88F5-79FA-4EA3-9E25-5FAE558F60E2}" type="datetimeFigureOut">
              <a:rPr lang="es-PE" smtClean="0"/>
              <a:t>14/08/2023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B0DF-5081-459B-87DD-489C4B78944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81172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88F5-79FA-4EA3-9E25-5FAE558F60E2}" type="datetimeFigureOut">
              <a:rPr lang="es-PE" smtClean="0"/>
              <a:t>14/08/2023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B0DF-5081-459B-87DD-489C4B78944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53047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88F5-79FA-4EA3-9E25-5FAE558F60E2}" type="datetimeFigureOut">
              <a:rPr lang="es-PE" smtClean="0"/>
              <a:t>14/08/2023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B0DF-5081-459B-87DD-489C4B78944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37665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88F5-79FA-4EA3-9E25-5FAE558F60E2}" type="datetimeFigureOut">
              <a:rPr lang="es-PE" smtClean="0"/>
              <a:t>14/08/2023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B0DF-5081-459B-87DD-489C4B78944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1680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88F5-79FA-4EA3-9E25-5FAE558F60E2}" type="datetimeFigureOut">
              <a:rPr lang="es-PE" smtClean="0"/>
              <a:t>14/08/2023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B0DF-5081-459B-87DD-489C4B78944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67279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88F5-79FA-4EA3-9E25-5FAE558F60E2}" type="datetimeFigureOut">
              <a:rPr lang="es-PE" smtClean="0"/>
              <a:t>14/08/2023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B0DF-5081-459B-87DD-489C4B78944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24052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88F5-79FA-4EA3-9E25-5FAE558F60E2}" type="datetimeFigureOut">
              <a:rPr lang="es-PE" smtClean="0"/>
              <a:t>14/08/2023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B0DF-5081-459B-87DD-489C4B78944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79392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788F5-79FA-4EA3-9E25-5FAE558F60E2}" type="datetimeFigureOut">
              <a:rPr lang="es-PE" smtClean="0"/>
              <a:t>14/08/2023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5B0DF-5081-459B-87DD-489C4B78944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23904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hyperlink" Target="http://www.discoduroderoer.es/wp-content/uploads/2013/07/ejercicio-1-tablas.png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hyperlink" Target="http://www.discoduroderoer.es/wp-content/uploads/2013/07/ejercicio-4-tablas.png" TargetMode="External"/><Relationship Id="rId4" Type="http://schemas.openxmlformats.org/officeDocument/2006/relationships/image" Target="../media/image1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790825"/>
            <a:ext cx="9144000" cy="719138"/>
          </a:xfrm>
        </p:spPr>
        <p:txBody>
          <a:bodyPr>
            <a:normAutofit fontScale="90000"/>
          </a:bodyPr>
          <a:lstStyle/>
          <a:p>
            <a:r>
              <a:rPr lang="es-PE" b="1" dirty="0" smtClean="0"/>
              <a:t>Tablas en HTML</a:t>
            </a:r>
            <a:endParaRPr lang="es-PE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50837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es-PE" b="1" dirty="0" smtClean="0"/>
              <a:t>Ing. Luis G. Aguilar Fernández</a:t>
            </a:r>
            <a:endParaRPr lang="es-PE" b="1" dirty="0"/>
          </a:p>
        </p:txBody>
      </p:sp>
    </p:spTree>
    <p:extLst>
      <p:ext uri="{BB962C8B-B14F-4D97-AF65-F5344CB8AC3E}">
        <p14:creationId xmlns:p14="http://schemas.microsoft.com/office/powerpoint/2010/main" val="358327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6378" y="244761"/>
            <a:ext cx="47132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u="sng" dirty="0">
                <a:solidFill>
                  <a:srgbClr val="FF0000"/>
                </a:solidFill>
              </a:rPr>
              <a:t>Combinación de columna expandida y cabecera</a:t>
            </a:r>
            <a:endParaRPr lang="es-PE" b="1" u="sng" dirty="0">
              <a:solidFill>
                <a:srgbClr val="FF0000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876658" y="429427"/>
            <a:ext cx="6096000" cy="58939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PE" sz="1300" dirty="0"/>
              <a:t>&lt;!DOCTYPE </a:t>
            </a:r>
            <a:r>
              <a:rPr lang="es-PE" sz="1300" dirty="0" err="1"/>
              <a:t>html</a:t>
            </a:r>
            <a:r>
              <a:rPr lang="es-PE" sz="1300" dirty="0"/>
              <a:t>&gt;</a:t>
            </a:r>
          </a:p>
          <a:p>
            <a:r>
              <a:rPr lang="es-PE" sz="1300" dirty="0"/>
              <a:t>&lt;</a:t>
            </a:r>
            <a:r>
              <a:rPr lang="es-PE" sz="1300" dirty="0" err="1"/>
              <a:t>html</a:t>
            </a:r>
            <a:r>
              <a:rPr lang="es-PE" sz="1300" dirty="0"/>
              <a:t>&gt;</a:t>
            </a:r>
          </a:p>
          <a:p>
            <a:r>
              <a:rPr lang="es-PE" sz="1300" dirty="0"/>
              <a:t>&lt;head&gt;</a:t>
            </a:r>
          </a:p>
          <a:p>
            <a:r>
              <a:rPr lang="es-PE" sz="1300" dirty="0"/>
              <a:t>	&lt;meta </a:t>
            </a:r>
            <a:r>
              <a:rPr lang="es-PE" sz="1300" dirty="0" err="1"/>
              <a:t>charset</a:t>
            </a:r>
            <a:r>
              <a:rPr lang="es-PE" sz="1300" dirty="0"/>
              <a:t>="utf-8"&gt;</a:t>
            </a:r>
          </a:p>
          <a:p>
            <a:r>
              <a:rPr lang="es-PE" sz="1300" dirty="0"/>
              <a:t>	&lt;meta </a:t>
            </a:r>
            <a:r>
              <a:rPr lang="es-PE" sz="1300" dirty="0" err="1"/>
              <a:t>name</a:t>
            </a:r>
            <a:r>
              <a:rPr lang="es-PE" sz="1300" dirty="0"/>
              <a:t>="</a:t>
            </a:r>
            <a:r>
              <a:rPr lang="es-PE" sz="1300" dirty="0" err="1"/>
              <a:t>viewport</a:t>
            </a:r>
            <a:r>
              <a:rPr lang="es-PE" sz="1300" dirty="0"/>
              <a:t>" </a:t>
            </a:r>
            <a:r>
              <a:rPr lang="es-PE" sz="1300" dirty="0" err="1"/>
              <a:t>content</a:t>
            </a:r>
            <a:r>
              <a:rPr lang="es-PE" sz="1300" dirty="0"/>
              <a:t>="</a:t>
            </a:r>
            <a:r>
              <a:rPr lang="es-PE" sz="1300" dirty="0" err="1"/>
              <a:t>width</a:t>
            </a:r>
            <a:r>
              <a:rPr lang="es-PE" sz="1300" dirty="0"/>
              <a:t>=</a:t>
            </a:r>
            <a:r>
              <a:rPr lang="es-PE" sz="1300" dirty="0" err="1"/>
              <a:t>device-width</a:t>
            </a:r>
            <a:r>
              <a:rPr lang="es-PE" sz="1300" dirty="0"/>
              <a:t>, </a:t>
            </a:r>
            <a:r>
              <a:rPr lang="es-PE" sz="1300" dirty="0" err="1"/>
              <a:t>initial-scale</a:t>
            </a:r>
            <a:r>
              <a:rPr lang="es-PE" sz="1300" dirty="0"/>
              <a:t>=1"&gt;</a:t>
            </a:r>
          </a:p>
          <a:p>
            <a:r>
              <a:rPr lang="es-PE" sz="1300" dirty="0"/>
              <a:t>	&lt;</a:t>
            </a:r>
            <a:r>
              <a:rPr lang="es-PE" sz="1300" dirty="0" err="1"/>
              <a:t>title</a:t>
            </a:r>
            <a:r>
              <a:rPr lang="es-PE" sz="1300" dirty="0"/>
              <a:t>&gt;Uso de título de tabla&lt;/</a:t>
            </a:r>
            <a:r>
              <a:rPr lang="es-PE" sz="1300" dirty="0" err="1"/>
              <a:t>title</a:t>
            </a:r>
            <a:r>
              <a:rPr lang="es-PE" sz="1300" dirty="0"/>
              <a:t>&gt;</a:t>
            </a:r>
          </a:p>
          <a:p>
            <a:r>
              <a:rPr lang="es-PE" sz="1300" dirty="0"/>
              <a:t>&lt;/head&gt;</a:t>
            </a:r>
          </a:p>
          <a:p>
            <a:r>
              <a:rPr lang="es-PE" sz="1300" dirty="0"/>
              <a:t>&lt;</a:t>
            </a:r>
            <a:r>
              <a:rPr lang="es-PE" sz="1300" dirty="0" err="1"/>
              <a:t>body</a:t>
            </a:r>
            <a:r>
              <a:rPr lang="es-PE" sz="1300" dirty="0"/>
              <a:t>&gt;</a:t>
            </a:r>
          </a:p>
          <a:p>
            <a:r>
              <a:rPr lang="es-PE" sz="1300" dirty="0"/>
              <a:t>&lt;TABLE BORDER </a:t>
            </a:r>
            <a:r>
              <a:rPr lang="es-PE" sz="1300" dirty="0" err="1"/>
              <a:t>width</a:t>
            </a:r>
            <a:r>
              <a:rPr lang="es-PE" sz="1300" dirty="0"/>
              <a:t> =50% HEIGHT=200px </a:t>
            </a:r>
            <a:r>
              <a:rPr lang="es-PE" sz="1300" dirty="0" err="1"/>
              <a:t>align</a:t>
            </a:r>
            <a:r>
              <a:rPr lang="es-PE" sz="1300" dirty="0"/>
              <a:t>=center&gt;</a:t>
            </a:r>
          </a:p>
          <a:p>
            <a:r>
              <a:rPr lang="es-PE" sz="1300" dirty="0"/>
              <a:t>&lt;</a:t>
            </a:r>
            <a:r>
              <a:rPr lang="es-PE" sz="1300" dirty="0" err="1"/>
              <a:t>caption</a:t>
            </a:r>
            <a:r>
              <a:rPr lang="es-PE" sz="1300" dirty="0"/>
              <a:t>&gt;Ejemplo de combinación de columna expandida y cabecera&lt;/</a:t>
            </a:r>
            <a:r>
              <a:rPr lang="es-PE" sz="1300" dirty="0" err="1"/>
              <a:t>caption</a:t>
            </a:r>
            <a:r>
              <a:rPr lang="es-PE" sz="1300" dirty="0"/>
              <a:t>&gt;</a:t>
            </a:r>
          </a:p>
          <a:p>
            <a:r>
              <a:rPr lang="es-PE" sz="1300" dirty="0"/>
              <a:t>    &lt;TR </a:t>
            </a:r>
            <a:r>
              <a:rPr lang="es-PE" sz="1300" dirty="0" err="1"/>
              <a:t>align</a:t>
            </a:r>
            <a:r>
              <a:rPr lang="es-PE" sz="1300" dirty="0"/>
              <a:t>=center </a:t>
            </a:r>
            <a:r>
              <a:rPr lang="es-PE" sz="1300" dirty="0" err="1"/>
              <a:t>bgcolor</a:t>
            </a:r>
            <a:r>
              <a:rPr lang="es-PE" sz="1300" dirty="0"/>
              <a:t>=</a:t>
            </a:r>
            <a:r>
              <a:rPr lang="es-PE" sz="1300" dirty="0" err="1"/>
              <a:t>pink</a:t>
            </a:r>
            <a:r>
              <a:rPr lang="es-PE" sz="1300" dirty="0"/>
              <a:t>&gt;</a:t>
            </a:r>
          </a:p>
          <a:p>
            <a:r>
              <a:rPr lang="es-PE" sz="1300" dirty="0"/>
              <a:t>        &lt;TH COLSPAN=2&gt;Head1&lt;/TH&gt;</a:t>
            </a:r>
          </a:p>
          <a:p>
            <a:r>
              <a:rPr lang="es-PE" sz="1300" dirty="0"/>
              <a:t>        &lt;TH COLSPAN=2&gt;Head2&lt;/TH&gt;</a:t>
            </a:r>
          </a:p>
          <a:p>
            <a:r>
              <a:rPr lang="es-PE" sz="1300" dirty="0"/>
              <a:t>    &lt;/TR&gt;</a:t>
            </a:r>
          </a:p>
          <a:p>
            <a:r>
              <a:rPr lang="es-PE" sz="1300" dirty="0"/>
              <a:t>    &lt;TR </a:t>
            </a:r>
            <a:r>
              <a:rPr lang="es-PE" sz="1300" dirty="0" err="1"/>
              <a:t>align</a:t>
            </a:r>
            <a:r>
              <a:rPr lang="es-PE" sz="1300" dirty="0"/>
              <a:t>=center&gt;</a:t>
            </a:r>
          </a:p>
          <a:p>
            <a:r>
              <a:rPr lang="es-PE" sz="1300" dirty="0"/>
              <a:t>        &lt;TD&gt;A&lt;/TD&gt; </a:t>
            </a:r>
          </a:p>
          <a:p>
            <a:r>
              <a:rPr lang="es-PE" sz="1300" dirty="0"/>
              <a:t>        &lt;TD&gt;B&lt;/TD&gt; </a:t>
            </a:r>
          </a:p>
          <a:p>
            <a:r>
              <a:rPr lang="es-PE" sz="1300" dirty="0"/>
              <a:t>        &lt;TD&gt;C&lt;/TD&gt; </a:t>
            </a:r>
          </a:p>
          <a:p>
            <a:r>
              <a:rPr lang="es-PE" sz="1300" dirty="0"/>
              <a:t>        &lt;TD&gt;D&lt;/TD&gt; </a:t>
            </a:r>
          </a:p>
          <a:p>
            <a:r>
              <a:rPr lang="es-PE" sz="1300" dirty="0"/>
              <a:t>    &lt;/TR&gt;</a:t>
            </a:r>
          </a:p>
          <a:p>
            <a:r>
              <a:rPr lang="es-PE" sz="1300" dirty="0"/>
              <a:t>    &lt;TR </a:t>
            </a:r>
            <a:r>
              <a:rPr lang="es-PE" sz="1300" dirty="0" err="1"/>
              <a:t>align</a:t>
            </a:r>
            <a:r>
              <a:rPr lang="es-PE" sz="1300" dirty="0"/>
              <a:t>=center&gt;    </a:t>
            </a:r>
          </a:p>
          <a:p>
            <a:r>
              <a:rPr lang="es-PE" sz="1300" dirty="0"/>
              <a:t>        &lt;TD&gt;E&lt;/TD&gt; </a:t>
            </a:r>
          </a:p>
          <a:p>
            <a:r>
              <a:rPr lang="es-PE" sz="1300" dirty="0"/>
              <a:t>        &lt;TD&gt;F&lt;/TD&gt; </a:t>
            </a:r>
          </a:p>
          <a:p>
            <a:r>
              <a:rPr lang="es-PE" sz="1300" dirty="0"/>
              <a:t>        &lt;TD&gt;G&lt;/TD&gt; </a:t>
            </a:r>
          </a:p>
          <a:p>
            <a:r>
              <a:rPr lang="es-PE" sz="1300" dirty="0"/>
              <a:t>        &lt;TD&gt;H&lt;/TD&gt; </a:t>
            </a:r>
          </a:p>
          <a:p>
            <a:r>
              <a:rPr lang="es-PE" sz="1300" dirty="0"/>
              <a:t>    &lt;/TR&gt;</a:t>
            </a:r>
          </a:p>
          <a:p>
            <a:r>
              <a:rPr lang="es-PE" sz="1300" dirty="0"/>
              <a:t>&lt;/</a:t>
            </a:r>
            <a:r>
              <a:rPr lang="es-PE" sz="1300" dirty="0" err="1"/>
              <a:t>table</a:t>
            </a:r>
            <a:r>
              <a:rPr lang="es-PE" sz="1300" dirty="0"/>
              <a:t>&gt;</a:t>
            </a:r>
          </a:p>
          <a:p>
            <a:r>
              <a:rPr lang="es-PE" sz="1300" dirty="0"/>
              <a:t>&lt;/</a:t>
            </a:r>
            <a:r>
              <a:rPr lang="es-PE" sz="1300" dirty="0" err="1"/>
              <a:t>body</a:t>
            </a:r>
            <a:r>
              <a:rPr lang="es-PE" sz="1300" dirty="0"/>
              <a:t>&gt;</a:t>
            </a:r>
          </a:p>
          <a:p>
            <a:r>
              <a:rPr lang="es-PE" sz="1300" dirty="0"/>
              <a:t>&lt;/</a:t>
            </a:r>
            <a:r>
              <a:rPr lang="es-PE" sz="1300" dirty="0" err="1"/>
              <a:t>html</a:t>
            </a:r>
            <a:r>
              <a:rPr lang="es-PE" sz="1300" dirty="0"/>
              <a:t>&gt;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378" y="2344985"/>
            <a:ext cx="5814344" cy="2197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05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6485" y="142211"/>
            <a:ext cx="59827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u="sng" dirty="0">
                <a:solidFill>
                  <a:srgbClr val="FF0000"/>
                </a:solidFill>
              </a:rPr>
              <a:t>Combinación de cabeceras múltiples y columnas expandidas </a:t>
            </a:r>
            <a:endParaRPr lang="es-PE" b="1" u="sng" dirty="0">
              <a:solidFill>
                <a:srgbClr val="FF0000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893750" y="947322"/>
            <a:ext cx="6096000" cy="54938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PE" sz="1300" dirty="0"/>
              <a:t>&lt;!DOCTYPE </a:t>
            </a:r>
            <a:r>
              <a:rPr lang="es-PE" sz="1300" dirty="0" err="1"/>
              <a:t>html</a:t>
            </a:r>
            <a:r>
              <a:rPr lang="es-PE" sz="1300" dirty="0"/>
              <a:t>&gt;</a:t>
            </a:r>
          </a:p>
          <a:p>
            <a:r>
              <a:rPr lang="es-PE" sz="1300" dirty="0"/>
              <a:t>&lt;</a:t>
            </a:r>
            <a:r>
              <a:rPr lang="es-PE" sz="1300" dirty="0" err="1"/>
              <a:t>html</a:t>
            </a:r>
            <a:r>
              <a:rPr lang="es-PE" sz="1300" dirty="0"/>
              <a:t>&gt;</a:t>
            </a:r>
          </a:p>
          <a:p>
            <a:r>
              <a:rPr lang="es-PE" sz="1300" dirty="0"/>
              <a:t>&lt;head&gt;</a:t>
            </a:r>
          </a:p>
          <a:p>
            <a:r>
              <a:rPr lang="es-PE" sz="1300" dirty="0"/>
              <a:t>	&lt;meta </a:t>
            </a:r>
            <a:r>
              <a:rPr lang="es-PE" sz="1300" dirty="0" err="1"/>
              <a:t>charset</a:t>
            </a:r>
            <a:r>
              <a:rPr lang="es-PE" sz="1300" dirty="0"/>
              <a:t>="utf-8"&gt;</a:t>
            </a:r>
          </a:p>
          <a:p>
            <a:r>
              <a:rPr lang="es-PE" sz="1300" dirty="0"/>
              <a:t>	&lt;meta </a:t>
            </a:r>
            <a:r>
              <a:rPr lang="es-PE" sz="1300" dirty="0" err="1"/>
              <a:t>name</a:t>
            </a:r>
            <a:r>
              <a:rPr lang="es-PE" sz="1300" dirty="0"/>
              <a:t>="</a:t>
            </a:r>
            <a:r>
              <a:rPr lang="es-PE" sz="1300" dirty="0" err="1"/>
              <a:t>viewport</a:t>
            </a:r>
            <a:r>
              <a:rPr lang="es-PE" sz="1300" dirty="0"/>
              <a:t>" </a:t>
            </a:r>
            <a:r>
              <a:rPr lang="es-PE" sz="1300" dirty="0" err="1"/>
              <a:t>content</a:t>
            </a:r>
            <a:r>
              <a:rPr lang="es-PE" sz="1300" dirty="0"/>
              <a:t>="</a:t>
            </a:r>
            <a:r>
              <a:rPr lang="es-PE" sz="1300" dirty="0" err="1"/>
              <a:t>width</a:t>
            </a:r>
            <a:r>
              <a:rPr lang="es-PE" sz="1300" dirty="0"/>
              <a:t>=</a:t>
            </a:r>
            <a:r>
              <a:rPr lang="es-PE" sz="1300" dirty="0" err="1"/>
              <a:t>device-width</a:t>
            </a:r>
            <a:r>
              <a:rPr lang="es-PE" sz="1300" dirty="0"/>
              <a:t>, </a:t>
            </a:r>
            <a:r>
              <a:rPr lang="es-PE" sz="1300" dirty="0" err="1"/>
              <a:t>initial-scale</a:t>
            </a:r>
            <a:r>
              <a:rPr lang="es-PE" sz="1300" dirty="0"/>
              <a:t>=1"&gt;</a:t>
            </a:r>
          </a:p>
          <a:p>
            <a:r>
              <a:rPr lang="es-PE" sz="1300" dirty="0"/>
              <a:t>	&lt;</a:t>
            </a:r>
            <a:r>
              <a:rPr lang="es-PE" sz="1300" dirty="0" err="1"/>
              <a:t>title</a:t>
            </a:r>
            <a:r>
              <a:rPr lang="es-PE" sz="1300" dirty="0"/>
              <a:t>&gt;Uso de título de tabla&lt;/</a:t>
            </a:r>
            <a:r>
              <a:rPr lang="es-PE" sz="1300" dirty="0" err="1"/>
              <a:t>title</a:t>
            </a:r>
            <a:r>
              <a:rPr lang="es-PE" sz="1300" dirty="0"/>
              <a:t>&gt;</a:t>
            </a:r>
          </a:p>
          <a:p>
            <a:r>
              <a:rPr lang="es-PE" sz="1300" dirty="0"/>
              <a:t>&lt;/head&gt;</a:t>
            </a:r>
          </a:p>
          <a:p>
            <a:r>
              <a:rPr lang="es-PE" sz="1300" dirty="0"/>
              <a:t>&lt;</a:t>
            </a:r>
            <a:r>
              <a:rPr lang="es-PE" sz="1300" dirty="0" err="1"/>
              <a:t>body</a:t>
            </a:r>
            <a:r>
              <a:rPr lang="es-PE" sz="1300" dirty="0"/>
              <a:t>&gt;</a:t>
            </a:r>
          </a:p>
          <a:p>
            <a:r>
              <a:rPr lang="es-PE" sz="1300" dirty="0"/>
              <a:t>&lt;TABLE BORDER </a:t>
            </a:r>
            <a:r>
              <a:rPr lang="es-PE" sz="1300" dirty="0" err="1"/>
              <a:t>width</a:t>
            </a:r>
            <a:r>
              <a:rPr lang="es-PE" sz="1300" dirty="0"/>
              <a:t> =50% HEIGHT=200px </a:t>
            </a:r>
            <a:r>
              <a:rPr lang="es-PE" sz="1300" dirty="0" err="1"/>
              <a:t>align</a:t>
            </a:r>
            <a:r>
              <a:rPr lang="es-PE" sz="1300" dirty="0"/>
              <a:t>=center&gt;</a:t>
            </a:r>
          </a:p>
          <a:p>
            <a:r>
              <a:rPr lang="es-PE" sz="1300" dirty="0"/>
              <a:t>&lt;</a:t>
            </a:r>
            <a:r>
              <a:rPr lang="es-PE" sz="1300" dirty="0" err="1"/>
              <a:t>caption</a:t>
            </a:r>
            <a:r>
              <a:rPr lang="es-PE" sz="1300" dirty="0"/>
              <a:t>&gt;Combinación de cabeceras múltiples y columnas expandidas &lt;/</a:t>
            </a:r>
            <a:r>
              <a:rPr lang="es-PE" sz="1300" dirty="0" err="1"/>
              <a:t>caption</a:t>
            </a:r>
            <a:r>
              <a:rPr lang="es-PE" sz="1300" dirty="0"/>
              <a:t>&gt;</a:t>
            </a:r>
          </a:p>
          <a:p>
            <a:r>
              <a:rPr lang="es-PE" sz="1300" dirty="0"/>
              <a:t>    &lt;TR </a:t>
            </a:r>
            <a:r>
              <a:rPr lang="es-PE" sz="1300" dirty="0" err="1"/>
              <a:t>bgcolor</a:t>
            </a:r>
            <a:r>
              <a:rPr lang="es-PE" sz="1300" dirty="0"/>
              <a:t>=</a:t>
            </a:r>
            <a:r>
              <a:rPr lang="es-PE" sz="1300" dirty="0" err="1"/>
              <a:t>yellow</a:t>
            </a:r>
            <a:r>
              <a:rPr lang="es-PE" sz="1300" dirty="0"/>
              <a:t>&gt;</a:t>
            </a:r>
          </a:p>
          <a:p>
            <a:r>
              <a:rPr lang="es-PE" sz="1300" dirty="0"/>
              <a:t>        &lt;TH COLSPAN=2&gt;Head1&lt;/TH&gt;</a:t>
            </a:r>
          </a:p>
          <a:p>
            <a:r>
              <a:rPr lang="es-PE" sz="1300" dirty="0"/>
              <a:t>        &lt;TH COLSPAN=2&gt;Head2&lt;/TH&gt;</a:t>
            </a:r>
          </a:p>
          <a:p>
            <a:r>
              <a:rPr lang="es-PE" sz="1300" dirty="0"/>
              <a:t>    &lt;/TR&gt;</a:t>
            </a:r>
          </a:p>
          <a:p>
            <a:r>
              <a:rPr lang="es-PE" sz="1300" dirty="0"/>
              <a:t>    &lt;TR </a:t>
            </a:r>
            <a:r>
              <a:rPr lang="es-PE" sz="1300" dirty="0" err="1"/>
              <a:t>bgcolor</a:t>
            </a:r>
            <a:r>
              <a:rPr lang="es-PE" sz="1300" dirty="0"/>
              <a:t>=</a:t>
            </a:r>
            <a:r>
              <a:rPr lang="es-PE" sz="1300" dirty="0" err="1"/>
              <a:t>yellow</a:t>
            </a:r>
            <a:r>
              <a:rPr lang="es-PE" sz="1300" dirty="0"/>
              <a:t>&gt;</a:t>
            </a:r>
          </a:p>
          <a:p>
            <a:r>
              <a:rPr lang="es-PE" sz="1300" dirty="0"/>
              <a:t>        &lt;TH&gt;Head 3&lt;/TH&gt; &lt;TH&gt;Head 4&lt;/TH&gt; </a:t>
            </a:r>
          </a:p>
          <a:p>
            <a:r>
              <a:rPr lang="es-PE" sz="1300" dirty="0"/>
              <a:t>        &lt;TH&gt;Head 5&lt;/TH&gt; &lt;TH&gt;Head 6&lt;/TH&gt; </a:t>
            </a:r>
          </a:p>
          <a:p>
            <a:r>
              <a:rPr lang="es-PE" sz="1300" dirty="0"/>
              <a:t>    &lt;/TR&gt;</a:t>
            </a:r>
          </a:p>
          <a:p>
            <a:r>
              <a:rPr lang="es-PE" sz="1300" dirty="0"/>
              <a:t>    &lt;TR </a:t>
            </a:r>
            <a:r>
              <a:rPr lang="es-PE" sz="1300" dirty="0" err="1"/>
              <a:t>align</a:t>
            </a:r>
            <a:r>
              <a:rPr lang="es-PE" sz="1300" dirty="0"/>
              <a:t>  =center&gt;</a:t>
            </a:r>
          </a:p>
          <a:p>
            <a:r>
              <a:rPr lang="es-PE" sz="1300" dirty="0"/>
              <a:t>        &lt;TD&gt;A&lt;/TD&gt; &lt;TD&gt;B&lt;/TD&gt; &lt;TD&gt;C&lt;/TD&gt; &lt;TD&gt;D&lt;/TD&gt; </a:t>
            </a:r>
          </a:p>
          <a:p>
            <a:r>
              <a:rPr lang="es-PE" sz="1300" dirty="0"/>
              <a:t>    &lt;/TR&gt;</a:t>
            </a:r>
          </a:p>
          <a:p>
            <a:r>
              <a:rPr lang="es-PE" sz="1300" dirty="0"/>
              <a:t>    &lt;TR </a:t>
            </a:r>
            <a:r>
              <a:rPr lang="es-PE" sz="1300" dirty="0" err="1"/>
              <a:t>align</a:t>
            </a:r>
            <a:r>
              <a:rPr lang="es-PE" sz="1300" dirty="0"/>
              <a:t>=center&gt;</a:t>
            </a:r>
          </a:p>
          <a:p>
            <a:r>
              <a:rPr lang="es-PE" sz="1300" dirty="0"/>
              <a:t>        &lt;TD&gt;E&lt;/TD&gt; &lt;TD&gt;F&lt;/TD&gt; &lt;TD&gt;G&lt;/TD&gt; &lt;TD&gt;H&lt;/TD&gt; </a:t>
            </a:r>
          </a:p>
          <a:p>
            <a:r>
              <a:rPr lang="es-PE" sz="1300" dirty="0"/>
              <a:t>    &lt;/TR&gt;</a:t>
            </a:r>
          </a:p>
          <a:p>
            <a:r>
              <a:rPr lang="es-PE" sz="1300" dirty="0"/>
              <a:t>&lt;/</a:t>
            </a:r>
            <a:r>
              <a:rPr lang="es-PE" sz="1300" dirty="0" err="1"/>
              <a:t>table</a:t>
            </a:r>
            <a:r>
              <a:rPr lang="es-PE" sz="1300" dirty="0"/>
              <a:t>&gt;</a:t>
            </a:r>
          </a:p>
          <a:p>
            <a:r>
              <a:rPr lang="es-PE" sz="1300" dirty="0"/>
              <a:t>&lt;/</a:t>
            </a:r>
            <a:r>
              <a:rPr lang="es-PE" sz="1300" dirty="0" err="1"/>
              <a:t>body</a:t>
            </a:r>
            <a:r>
              <a:rPr lang="es-PE" sz="1300" dirty="0"/>
              <a:t>&gt;</a:t>
            </a:r>
          </a:p>
          <a:p>
            <a:r>
              <a:rPr lang="es-PE" sz="1300" dirty="0"/>
              <a:t>&lt;/</a:t>
            </a:r>
            <a:r>
              <a:rPr lang="es-PE" sz="1300" dirty="0" err="1"/>
              <a:t>html</a:t>
            </a:r>
            <a:r>
              <a:rPr lang="es-PE" sz="1300" dirty="0"/>
              <a:t>&gt;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037" y="2049729"/>
            <a:ext cx="4776990" cy="1561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39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6485" y="142211"/>
            <a:ext cx="2019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u="sng" dirty="0" smtClean="0">
                <a:solidFill>
                  <a:srgbClr val="FF0000"/>
                </a:solidFill>
              </a:rPr>
              <a:t>Cabeceras laterales</a:t>
            </a:r>
            <a:endParaRPr lang="es-PE" b="1" u="sng" dirty="0">
              <a:solidFill>
                <a:srgbClr val="FF0000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748471" y="1205750"/>
            <a:ext cx="6096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PE" sz="1400" dirty="0"/>
              <a:t>&lt;!DOCTYPE </a:t>
            </a:r>
            <a:r>
              <a:rPr lang="es-PE" sz="1400" dirty="0" err="1"/>
              <a:t>html</a:t>
            </a:r>
            <a:r>
              <a:rPr lang="es-PE" sz="1400" dirty="0"/>
              <a:t>&gt;</a:t>
            </a:r>
          </a:p>
          <a:p>
            <a:r>
              <a:rPr lang="es-PE" sz="1400" dirty="0"/>
              <a:t>&lt;</a:t>
            </a:r>
            <a:r>
              <a:rPr lang="es-PE" sz="1400" dirty="0" err="1"/>
              <a:t>html</a:t>
            </a:r>
            <a:r>
              <a:rPr lang="es-PE" sz="1400" dirty="0"/>
              <a:t>&gt;</a:t>
            </a:r>
          </a:p>
          <a:p>
            <a:r>
              <a:rPr lang="es-PE" sz="1400" dirty="0"/>
              <a:t>&lt;head&gt;</a:t>
            </a:r>
          </a:p>
          <a:p>
            <a:r>
              <a:rPr lang="es-PE" sz="1400" dirty="0"/>
              <a:t>	&lt;meta </a:t>
            </a:r>
            <a:r>
              <a:rPr lang="es-PE" sz="1400" dirty="0" err="1"/>
              <a:t>charset</a:t>
            </a:r>
            <a:r>
              <a:rPr lang="es-PE" sz="1400" dirty="0"/>
              <a:t>="utf-8"&gt;</a:t>
            </a:r>
          </a:p>
          <a:p>
            <a:r>
              <a:rPr lang="es-PE" sz="1400" dirty="0"/>
              <a:t>	&lt;meta </a:t>
            </a:r>
            <a:r>
              <a:rPr lang="es-PE" sz="1400" dirty="0" err="1"/>
              <a:t>name</a:t>
            </a:r>
            <a:r>
              <a:rPr lang="es-PE" sz="1400" dirty="0"/>
              <a:t>="</a:t>
            </a:r>
            <a:r>
              <a:rPr lang="es-PE" sz="1400" dirty="0" err="1"/>
              <a:t>viewport</a:t>
            </a:r>
            <a:r>
              <a:rPr lang="es-PE" sz="1400" dirty="0"/>
              <a:t>" </a:t>
            </a:r>
            <a:r>
              <a:rPr lang="es-PE" sz="1400" dirty="0" err="1"/>
              <a:t>content</a:t>
            </a:r>
            <a:r>
              <a:rPr lang="es-PE" sz="1400" dirty="0"/>
              <a:t>="</a:t>
            </a:r>
            <a:r>
              <a:rPr lang="es-PE" sz="1400" dirty="0" err="1"/>
              <a:t>width</a:t>
            </a:r>
            <a:r>
              <a:rPr lang="es-PE" sz="1400" dirty="0"/>
              <a:t>=</a:t>
            </a:r>
            <a:r>
              <a:rPr lang="es-PE" sz="1400" dirty="0" err="1"/>
              <a:t>device-width</a:t>
            </a:r>
            <a:r>
              <a:rPr lang="es-PE" sz="1400" dirty="0"/>
              <a:t>, </a:t>
            </a:r>
            <a:r>
              <a:rPr lang="es-PE" sz="1400" dirty="0" err="1"/>
              <a:t>initial-scale</a:t>
            </a:r>
            <a:r>
              <a:rPr lang="es-PE" sz="1400" dirty="0"/>
              <a:t>=1"&gt;</a:t>
            </a:r>
          </a:p>
          <a:p>
            <a:r>
              <a:rPr lang="es-PE" sz="1400" dirty="0"/>
              <a:t>	&lt;</a:t>
            </a:r>
            <a:r>
              <a:rPr lang="es-PE" sz="1400" dirty="0" err="1"/>
              <a:t>title</a:t>
            </a:r>
            <a:r>
              <a:rPr lang="es-PE" sz="1400" dirty="0"/>
              <a:t>&gt;Uso de título de tabla&lt;/</a:t>
            </a:r>
            <a:r>
              <a:rPr lang="es-PE" sz="1400" dirty="0" err="1"/>
              <a:t>title</a:t>
            </a:r>
            <a:r>
              <a:rPr lang="es-PE" sz="1400" dirty="0"/>
              <a:t>&gt;</a:t>
            </a:r>
          </a:p>
          <a:p>
            <a:r>
              <a:rPr lang="es-PE" sz="1400" dirty="0"/>
              <a:t>&lt;/head&gt;</a:t>
            </a:r>
          </a:p>
          <a:p>
            <a:r>
              <a:rPr lang="es-PE" sz="1400" dirty="0"/>
              <a:t>&lt;</a:t>
            </a:r>
            <a:r>
              <a:rPr lang="es-PE" sz="1400" dirty="0" err="1"/>
              <a:t>body</a:t>
            </a:r>
            <a:r>
              <a:rPr lang="es-PE" sz="1400" dirty="0"/>
              <a:t>&gt;</a:t>
            </a:r>
          </a:p>
          <a:p>
            <a:r>
              <a:rPr lang="es-PE" sz="1400" dirty="0"/>
              <a:t>&lt;TABLE BORDER </a:t>
            </a:r>
            <a:r>
              <a:rPr lang="es-PE" sz="1400" dirty="0" err="1"/>
              <a:t>width</a:t>
            </a:r>
            <a:r>
              <a:rPr lang="es-PE" sz="1400" dirty="0"/>
              <a:t> =50% HEIGHT=200px </a:t>
            </a:r>
            <a:r>
              <a:rPr lang="es-PE" sz="1400" dirty="0" err="1"/>
              <a:t>align</a:t>
            </a:r>
            <a:r>
              <a:rPr lang="es-PE" sz="1400" dirty="0"/>
              <a:t>=center&gt;</a:t>
            </a:r>
          </a:p>
          <a:p>
            <a:r>
              <a:rPr lang="es-PE" sz="1400" dirty="0"/>
              <a:t>&lt;</a:t>
            </a:r>
            <a:r>
              <a:rPr lang="es-PE" sz="1400" dirty="0" err="1"/>
              <a:t>caption</a:t>
            </a:r>
            <a:r>
              <a:rPr lang="es-PE" sz="1400" dirty="0"/>
              <a:t>&gt;cabeceras laterales &lt;/</a:t>
            </a:r>
            <a:r>
              <a:rPr lang="es-PE" sz="1400" dirty="0" err="1"/>
              <a:t>caption</a:t>
            </a:r>
            <a:r>
              <a:rPr lang="es-PE" sz="1400" dirty="0"/>
              <a:t>&gt;</a:t>
            </a:r>
          </a:p>
          <a:p>
            <a:r>
              <a:rPr lang="es-PE" sz="1400" dirty="0"/>
              <a:t>    &lt;TR&gt;&lt;TH </a:t>
            </a:r>
            <a:r>
              <a:rPr lang="es-PE" sz="1400" dirty="0" err="1"/>
              <a:t>bgcolor</a:t>
            </a:r>
            <a:r>
              <a:rPr lang="es-PE" sz="1400" dirty="0"/>
              <a:t>=</a:t>
            </a:r>
            <a:r>
              <a:rPr lang="es-PE" sz="1400" dirty="0" err="1"/>
              <a:t>yellow</a:t>
            </a:r>
            <a:r>
              <a:rPr lang="es-PE" sz="1400" dirty="0"/>
              <a:t>&gt;Head1&lt;/TH&gt;</a:t>
            </a:r>
          </a:p>
          <a:p>
            <a:r>
              <a:rPr lang="es-PE" sz="1400" dirty="0"/>
              <a:t>        </a:t>
            </a:r>
            <a:r>
              <a:rPr lang="es-PE" sz="1400" dirty="0" smtClean="0"/>
              <a:t>      &lt;</a:t>
            </a:r>
            <a:r>
              <a:rPr lang="es-PE" sz="1400" dirty="0"/>
              <a:t>TD&gt;</a:t>
            </a:r>
            <a:r>
              <a:rPr lang="es-PE" sz="1400" dirty="0" err="1"/>
              <a:t>Item</a:t>
            </a:r>
            <a:r>
              <a:rPr lang="es-PE" sz="1400" dirty="0"/>
              <a:t> 1&lt;/TD&gt; &lt;TD&gt;</a:t>
            </a:r>
            <a:r>
              <a:rPr lang="es-PE" sz="1400" dirty="0" err="1"/>
              <a:t>Item</a:t>
            </a:r>
            <a:r>
              <a:rPr lang="es-PE" sz="1400" dirty="0"/>
              <a:t> 2&lt;/TD&gt; &lt;TD&gt;</a:t>
            </a:r>
            <a:r>
              <a:rPr lang="es-PE" sz="1400" dirty="0" err="1"/>
              <a:t>Item</a:t>
            </a:r>
            <a:r>
              <a:rPr lang="es-PE" sz="1400" dirty="0"/>
              <a:t> 3&lt;/TD&gt;&lt;/TR&gt;</a:t>
            </a:r>
          </a:p>
          <a:p>
            <a:r>
              <a:rPr lang="es-PE" sz="1400" dirty="0"/>
              <a:t>    &lt;TR&gt;&lt;TH </a:t>
            </a:r>
            <a:r>
              <a:rPr lang="es-PE" sz="1400" dirty="0" err="1"/>
              <a:t>bgcolor</a:t>
            </a:r>
            <a:r>
              <a:rPr lang="es-PE" sz="1400" dirty="0"/>
              <a:t>=</a:t>
            </a:r>
            <a:r>
              <a:rPr lang="es-PE" sz="1400" dirty="0" err="1"/>
              <a:t>yellow</a:t>
            </a:r>
            <a:r>
              <a:rPr lang="es-PE" sz="1400" dirty="0"/>
              <a:t>&gt;Head2&lt;/TH&gt;</a:t>
            </a:r>
          </a:p>
          <a:p>
            <a:r>
              <a:rPr lang="es-PE" sz="1400" dirty="0"/>
              <a:t>        </a:t>
            </a:r>
            <a:r>
              <a:rPr lang="es-PE" sz="1400" dirty="0" smtClean="0"/>
              <a:t>      &lt;</a:t>
            </a:r>
            <a:r>
              <a:rPr lang="es-PE" sz="1400" dirty="0"/>
              <a:t>TD&gt;</a:t>
            </a:r>
            <a:r>
              <a:rPr lang="es-PE" sz="1400" dirty="0" err="1"/>
              <a:t>Item</a:t>
            </a:r>
            <a:r>
              <a:rPr lang="es-PE" sz="1400" dirty="0"/>
              <a:t> 4&lt;/TD&gt; &lt;TD&gt;</a:t>
            </a:r>
            <a:r>
              <a:rPr lang="es-PE" sz="1400" dirty="0" err="1"/>
              <a:t>Item</a:t>
            </a:r>
            <a:r>
              <a:rPr lang="es-PE" sz="1400" dirty="0"/>
              <a:t> 5&lt;/TD&gt; &lt;TD&gt;</a:t>
            </a:r>
            <a:r>
              <a:rPr lang="es-PE" sz="1400" dirty="0" err="1"/>
              <a:t>Item</a:t>
            </a:r>
            <a:r>
              <a:rPr lang="es-PE" sz="1400" dirty="0"/>
              <a:t> 6&lt;/TD&gt;&lt;/TR&gt;</a:t>
            </a:r>
          </a:p>
          <a:p>
            <a:r>
              <a:rPr lang="es-PE" sz="1400" dirty="0"/>
              <a:t>    &lt;TR&gt;&lt;TH </a:t>
            </a:r>
            <a:r>
              <a:rPr lang="es-PE" sz="1400" dirty="0" err="1"/>
              <a:t>bgcolor</a:t>
            </a:r>
            <a:r>
              <a:rPr lang="es-PE" sz="1400" dirty="0"/>
              <a:t>=</a:t>
            </a:r>
            <a:r>
              <a:rPr lang="es-PE" sz="1400" dirty="0" err="1"/>
              <a:t>yellow</a:t>
            </a:r>
            <a:r>
              <a:rPr lang="es-PE" sz="1400" dirty="0"/>
              <a:t>&gt;Head3&lt;/TH&gt;</a:t>
            </a:r>
          </a:p>
          <a:p>
            <a:r>
              <a:rPr lang="es-PE" sz="1400" dirty="0"/>
              <a:t>        </a:t>
            </a:r>
            <a:r>
              <a:rPr lang="es-PE" sz="1400" dirty="0" smtClean="0"/>
              <a:t>      &lt;</a:t>
            </a:r>
            <a:r>
              <a:rPr lang="es-PE" sz="1400" dirty="0"/>
              <a:t>TD&gt;</a:t>
            </a:r>
            <a:r>
              <a:rPr lang="es-PE" sz="1400" dirty="0" err="1"/>
              <a:t>Item</a:t>
            </a:r>
            <a:r>
              <a:rPr lang="es-PE" sz="1400" dirty="0"/>
              <a:t> 7&lt;/TD&gt; &lt;TD&gt;</a:t>
            </a:r>
            <a:r>
              <a:rPr lang="es-PE" sz="1400" dirty="0" err="1"/>
              <a:t>Item</a:t>
            </a:r>
            <a:r>
              <a:rPr lang="es-PE" sz="1400" dirty="0"/>
              <a:t> 8&lt;/TD&gt; &lt;TD&gt;</a:t>
            </a:r>
            <a:r>
              <a:rPr lang="es-PE" sz="1400" dirty="0" err="1"/>
              <a:t>Item</a:t>
            </a:r>
            <a:r>
              <a:rPr lang="es-PE" sz="1400" dirty="0"/>
              <a:t> 9&lt;/TD&gt;&lt;/TR&gt;</a:t>
            </a:r>
          </a:p>
          <a:p>
            <a:r>
              <a:rPr lang="es-PE" sz="1400" dirty="0"/>
              <a:t>&lt;/</a:t>
            </a:r>
            <a:r>
              <a:rPr lang="es-PE" sz="1400" dirty="0" err="1"/>
              <a:t>table</a:t>
            </a:r>
            <a:r>
              <a:rPr lang="es-PE" sz="1400" dirty="0"/>
              <a:t>&gt;</a:t>
            </a:r>
          </a:p>
          <a:p>
            <a:r>
              <a:rPr lang="es-PE" sz="1400" dirty="0"/>
              <a:t>&lt;/</a:t>
            </a:r>
            <a:r>
              <a:rPr lang="es-PE" sz="1400" dirty="0" err="1"/>
              <a:t>body</a:t>
            </a:r>
            <a:r>
              <a:rPr lang="es-PE" sz="1400" dirty="0"/>
              <a:t>&gt;</a:t>
            </a:r>
          </a:p>
          <a:p>
            <a:r>
              <a:rPr lang="es-PE" sz="1400" dirty="0"/>
              <a:t>&lt;/</a:t>
            </a:r>
            <a:r>
              <a:rPr lang="es-PE" sz="1400" dirty="0" err="1"/>
              <a:t>html</a:t>
            </a:r>
            <a:r>
              <a:rPr lang="es-PE" sz="1400" dirty="0"/>
              <a:t>&gt;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834" y="1556454"/>
            <a:ext cx="5122744" cy="2151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99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72486" y="210577"/>
            <a:ext cx="5496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u="sng" dirty="0">
                <a:solidFill>
                  <a:srgbClr val="FF0000"/>
                </a:solidFill>
              </a:rPr>
              <a:t>Combinación de cabeceras laterales y líneas expandidas</a:t>
            </a:r>
            <a:endParaRPr lang="es-PE" b="1" u="sng" dirty="0">
              <a:solidFill>
                <a:srgbClr val="FF0000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096000" y="1268816"/>
            <a:ext cx="6096000" cy="429348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PE" sz="1300" dirty="0"/>
              <a:t>&lt;!DOCTYPE </a:t>
            </a:r>
            <a:r>
              <a:rPr lang="es-PE" sz="1300" dirty="0" err="1"/>
              <a:t>html</a:t>
            </a:r>
            <a:r>
              <a:rPr lang="es-PE" sz="1300" dirty="0"/>
              <a:t>&gt;</a:t>
            </a:r>
          </a:p>
          <a:p>
            <a:r>
              <a:rPr lang="es-PE" sz="1300" dirty="0"/>
              <a:t>&lt;</a:t>
            </a:r>
            <a:r>
              <a:rPr lang="es-PE" sz="1300" dirty="0" err="1"/>
              <a:t>html</a:t>
            </a:r>
            <a:r>
              <a:rPr lang="es-PE" sz="1300" dirty="0"/>
              <a:t>&gt;</a:t>
            </a:r>
          </a:p>
          <a:p>
            <a:r>
              <a:rPr lang="es-PE" sz="1300" dirty="0"/>
              <a:t>&lt;head&gt;</a:t>
            </a:r>
          </a:p>
          <a:p>
            <a:r>
              <a:rPr lang="es-PE" sz="1300" dirty="0"/>
              <a:t>	&lt;meta </a:t>
            </a:r>
            <a:r>
              <a:rPr lang="es-PE" sz="1300" dirty="0" err="1"/>
              <a:t>charset</a:t>
            </a:r>
            <a:r>
              <a:rPr lang="es-PE" sz="1300" dirty="0"/>
              <a:t>="utf-8"&gt;</a:t>
            </a:r>
          </a:p>
          <a:p>
            <a:r>
              <a:rPr lang="es-PE" sz="1300" dirty="0"/>
              <a:t>	&lt;meta </a:t>
            </a:r>
            <a:r>
              <a:rPr lang="es-PE" sz="1300" dirty="0" err="1"/>
              <a:t>name</a:t>
            </a:r>
            <a:r>
              <a:rPr lang="es-PE" sz="1300" dirty="0"/>
              <a:t>="</a:t>
            </a:r>
            <a:r>
              <a:rPr lang="es-PE" sz="1300" dirty="0" err="1"/>
              <a:t>viewport</a:t>
            </a:r>
            <a:r>
              <a:rPr lang="es-PE" sz="1300" dirty="0"/>
              <a:t>" </a:t>
            </a:r>
            <a:r>
              <a:rPr lang="es-PE" sz="1300" dirty="0" err="1"/>
              <a:t>content</a:t>
            </a:r>
            <a:r>
              <a:rPr lang="es-PE" sz="1300" dirty="0"/>
              <a:t>="</a:t>
            </a:r>
            <a:r>
              <a:rPr lang="es-PE" sz="1300" dirty="0" err="1"/>
              <a:t>width</a:t>
            </a:r>
            <a:r>
              <a:rPr lang="es-PE" sz="1300" dirty="0"/>
              <a:t>=</a:t>
            </a:r>
            <a:r>
              <a:rPr lang="es-PE" sz="1300" dirty="0" err="1"/>
              <a:t>device-width</a:t>
            </a:r>
            <a:r>
              <a:rPr lang="es-PE" sz="1300" dirty="0"/>
              <a:t>, </a:t>
            </a:r>
            <a:r>
              <a:rPr lang="es-PE" sz="1300" dirty="0" err="1"/>
              <a:t>initial-scale</a:t>
            </a:r>
            <a:r>
              <a:rPr lang="es-PE" sz="1300" dirty="0"/>
              <a:t>=1"&gt;</a:t>
            </a:r>
          </a:p>
          <a:p>
            <a:r>
              <a:rPr lang="es-PE" sz="1300" dirty="0"/>
              <a:t>	&lt;</a:t>
            </a:r>
            <a:r>
              <a:rPr lang="es-PE" sz="1300" dirty="0" err="1"/>
              <a:t>title</a:t>
            </a:r>
            <a:r>
              <a:rPr lang="es-PE" sz="1300" dirty="0"/>
              <a:t>&gt;Uso de título de tabla&lt;/</a:t>
            </a:r>
            <a:r>
              <a:rPr lang="es-PE" sz="1300" dirty="0" err="1"/>
              <a:t>title</a:t>
            </a:r>
            <a:r>
              <a:rPr lang="es-PE" sz="1300" dirty="0"/>
              <a:t>&gt;</a:t>
            </a:r>
          </a:p>
          <a:p>
            <a:r>
              <a:rPr lang="es-PE" sz="1300" dirty="0"/>
              <a:t>&lt;/head&gt;</a:t>
            </a:r>
          </a:p>
          <a:p>
            <a:r>
              <a:rPr lang="es-PE" sz="1300" dirty="0"/>
              <a:t>&lt;</a:t>
            </a:r>
            <a:r>
              <a:rPr lang="es-PE" sz="1300" dirty="0" err="1"/>
              <a:t>body</a:t>
            </a:r>
            <a:r>
              <a:rPr lang="es-PE" sz="1300" dirty="0"/>
              <a:t>&gt;</a:t>
            </a:r>
          </a:p>
          <a:p>
            <a:r>
              <a:rPr lang="es-PE" sz="1300" dirty="0"/>
              <a:t>&lt;TABLE BORDER </a:t>
            </a:r>
            <a:r>
              <a:rPr lang="es-PE" sz="1300" dirty="0" err="1"/>
              <a:t>width</a:t>
            </a:r>
            <a:r>
              <a:rPr lang="es-PE" sz="1300" dirty="0"/>
              <a:t> =50% HEIGHT=200px </a:t>
            </a:r>
            <a:r>
              <a:rPr lang="es-PE" sz="1300" dirty="0" err="1"/>
              <a:t>align</a:t>
            </a:r>
            <a:r>
              <a:rPr lang="es-PE" sz="1300" dirty="0"/>
              <a:t>=center&gt;</a:t>
            </a:r>
          </a:p>
          <a:p>
            <a:r>
              <a:rPr lang="es-PE" sz="1300" dirty="0"/>
              <a:t>&lt;</a:t>
            </a:r>
            <a:r>
              <a:rPr lang="es-PE" sz="1300" dirty="0" err="1"/>
              <a:t>caption</a:t>
            </a:r>
            <a:r>
              <a:rPr lang="es-PE" sz="1300" dirty="0"/>
              <a:t>&gt;Combinación de cabeceras laterales y líneas expandidas &lt;/</a:t>
            </a:r>
            <a:r>
              <a:rPr lang="es-PE" sz="1300" dirty="0" err="1"/>
              <a:t>caption</a:t>
            </a:r>
            <a:r>
              <a:rPr lang="es-PE" sz="1300" dirty="0"/>
              <a:t>&gt;</a:t>
            </a:r>
          </a:p>
          <a:p>
            <a:r>
              <a:rPr lang="es-PE" sz="1300" dirty="0"/>
              <a:t>    &lt;TR&gt;&lt;TH ROWSPAN=2 </a:t>
            </a:r>
            <a:r>
              <a:rPr lang="es-PE" sz="1300" dirty="0" err="1"/>
              <a:t>bgcolor</a:t>
            </a:r>
            <a:r>
              <a:rPr lang="es-PE" sz="1300" dirty="0"/>
              <a:t>=</a:t>
            </a:r>
            <a:r>
              <a:rPr lang="es-PE" sz="1300" dirty="0" err="1"/>
              <a:t>yellow</a:t>
            </a:r>
            <a:r>
              <a:rPr lang="es-PE" sz="1300" dirty="0"/>
              <a:t>&gt;Head1&lt;/TH&gt;</a:t>
            </a:r>
          </a:p>
          <a:p>
            <a:r>
              <a:rPr lang="es-PE" sz="1300" dirty="0"/>
              <a:t>        </a:t>
            </a:r>
            <a:r>
              <a:rPr lang="es-PE" sz="1300" dirty="0" smtClean="0"/>
              <a:t>      &lt;</a:t>
            </a:r>
            <a:r>
              <a:rPr lang="es-PE" sz="1300" dirty="0"/>
              <a:t>TD&gt;</a:t>
            </a:r>
            <a:r>
              <a:rPr lang="es-PE" sz="1300" dirty="0" err="1"/>
              <a:t>Item</a:t>
            </a:r>
            <a:r>
              <a:rPr lang="es-PE" sz="1300" dirty="0"/>
              <a:t> 1&lt;/TD&gt; &lt;TD&gt;</a:t>
            </a:r>
            <a:r>
              <a:rPr lang="es-PE" sz="1300" dirty="0" err="1"/>
              <a:t>Item</a:t>
            </a:r>
            <a:r>
              <a:rPr lang="es-PE" sz="1300" dirty="0"/>
              <a:t> 2&lt;/TD&gt; &lt;TD&gt;</a:t>
            </a:r>
            <a:r>
              <a:rPr lang="es-PE" sz="1300" dirty="0" err="1"/>
              <a:t>Item</a:t>
            </a:r>
            <a:r>
              <a:rPr lang="es-PE" sz="1300" dirty="0"/>
              <a:t> 3&lt;/TD&gt; &lt;TD&gt;</a:t>
            </a:r>
            <a:r>
              <a:rPr lang="es-PE" sz="1300" dirty="0" err="1"/>
              <a:t>Item</a:t>
            </a:r>
            <a:r>
              <a:rPr lang="es-PE" sz="1300" dirty="0"/>
              <a:t> 4&lt;/TD&gt;</a:t>
            </a:r>
          </a:p>
          <a:p>
            <a:r>
              <a:rPr lang="es-PE" sz="1300" dirty="0"/>
              <a:t>    &lt;/TR&gt;</a:t>
            </a:r>
          </a:p>
          <a:p>
            <a:r>
              <a:rPr lang="es-PE" sz="1300" dirty="0"/>
              <a:t>    &lt;TR&gt;&lt;TD&gt;</a:t>
            </a:r>
            <a:r>
              <a:rPr lang="es-PE" sz="1300" dirty="0" err="1"/>
              <a:t>Item</a:t>
            </a:r>
            <a:r>
              <a:rPr lang="es-PE" sz="1300" dirty="0"/>
              <a:t> 5&lt;/TD&gt; &lt;TD&gt;</a:t>
            </a:r>
            <a:r>
              <a:rPr lang="es-PE" sz="1300" dirty="0" err="1"/>
              <a:t>Item</a:t>
            </a:r>
            <a:r>
              <a:rPr lang="es-PE" sz="1300" dirty="0"/>
              <a:t> 6&lt;/TD&gt; &lt;TD&gt;</a:t>
            </a:r>
            <a:r>
              <a:rPr lang="es-PE" sz="1300" dirty="0" err="1"/>
              <a:t>Item</a:t>
            </a:r>
            <a:r>
              <a:rPr lang="es-PE" sz="1300" dirty="0"/>
              <a:t> 7&lt;/TD&gt; &lt;TD&gt;</a:t>
            </a:r>
            <a:r>
              <a:rPr lang="es-PE" sz="1300" dirty="0" err="1"/>
              <a:t>Item</a:t>
            </a:r>
            <a:r>
              <a:rPr lang="es-PE" sz="1300" dirty="0"/>
              <a:t> 8&lt;/TD&gt;</a:t>
            </a:r>
          </a:p>
          <a:p>
            <a:r>
              <a:rPr lang="es-PE" sz="1300" dirty="0"/>
              <a:t>    &lt;/TR&gt;</a:t>
            </a:r>
          </a:p>
          <a:p>
            <a:r>
              <a:rPr lang="es-PE" sz="1300" dirty="0"/>
              <a:t>    &lt;TR&gt;&lt;TH </a:t>
            </a:r>
            <a:r>
              <a:rPr lang="es-PE" sz="1300" dirty="0" err="1"/>
              <a:t>bgcolor</a:t>
            </a:r>
            <a:r>
              <a:rPr lang="es-PE" sz="1300" dirty="0"/>
              <a:t>=</a:t>
            </a:r>
            <a:r>
              <a:rPr lang="es-PE" sz="1300" dirty="0" err="1"/>
              <a:t>yellow</a:t>
            </a:r>
            <a:r>
              <a:rPr lang="es-PE" sz="1300" dirty="0"/>
              <a:t>&gt;Head2&lt;/TH&gt;</a:t>
            </a:r>
          </a:p>
          <a:p>
            <a:r>
              <a:rPr lang="es-PE" sz="1300" dirty="0"/>
              <a:t>        </a:t>
            </a:r>
            <a:r>
              <a:rPr lang="es-PE" sz="1300" dirty="0" smtClean="0"/>
              <a:t>   &lt;</a:t>
            </a:r>
            <a:r>
              <a:rPr lang="es-PE" sz="1300" dirty="0"/>
              <a:t>TD&gt;</a:t>
            </a:r>
            <a:r>
              <a:rPr lang="es-PE" sz="1300" dirty="0" err="1"/>
              <a:t>Item</a:t>
            </a:r>
            <a:r>
              <a:rPr lang="es-PE" sz="1300" dirty="0"/>
              <a:t> 9&lt;/TD&gt; &lt;TD&gt;</a:t>
            </a:r>
            <a:r>
              <a:rPr lang="es-PE" sz="1300" dirty="0" err="1"/>
              <a:t>Item</a:t>
            </a:r>
            <a:r>
              <a:rPr lang="es-PE" sz="1300" dirty="0"/>
              <a:t> 10&lt;/TD&gt; &lt;TD&gt;</a:t>
            </a:r>
            <a:r>
              <a:rPr lang="es-PE" sz="1300" dirty="0" err="1"/>
              <a:t>Item</a:t>
            </a:r>
            <a:r>
              <a:rPr lang="es-PE" sz="1300" dirty="0"/>
              <a:t> 3&lt;/TD&gt; &lt;TD&gt;</a:t>
            </a:r>
            <a:r>
              <a:rPr lang="es-PE" sz="1300" dirty="0" err="1"/>
              <a:t>Item</a:t>
            </a:r>
            <a:r>
              <a:rPr lang="es-PE" sz="1300" dirty="0"/>
              <a:t> 11&lt;/TD&gt;</a:t>
            </a:r>
          </a:p>
          <a:p>
            <a:r>
              <a:rPr lang="es-PE" sz="1300" dirty="0"/>
              <a:t>    &lt;/TR&gt;</a:t>
            </a:r>
          </a:p>
          <a:p>
            <a:r>
              <a:rPr lang="es-PE" sz="1300" dirty="0"/>
              <a:t>&lt;/</a:t>
            </a:r>
            <a:r>
              <a:rPr lang="es-PE" sz="1300" dirty="0" err="1"/>
              <a:t>table</a:t>
            </a:r>
            <a:r>
              <a:rPr lang="es-PE" sz="1300" dirty="0"/>
              <a:t>&gt;</a:t>
            </a:r>
          </a:p>
          <a:p>
            <a:r>
              <a:rPr lang="es-PE" sz="1300" dirty="0"/>
              <a:t>&lt;/</a:t>
            </a:r>
            <a:r>
              <a:rPr lang="es-PE" sz="1300" dirty="0" err="1"/>
              <a:t>body</a:t>
            </a:r>
            <a:r>
              <a:rPr lang="es-PE" sz="1300" dirty="0"/>
              <a:t>&gt;</a:t>
            </a:r>
          </a:p>
          <a:p>
            <a:r>
              <a:rPr lang="es-PE" sz="1300" dirty="0"/>
              <a:t>&lt;/</a:t>
            </a:r>
            <a:r>
              <a:rPr lang="es-PE" sz="1300" dirty="0" err="1"/>
              <a:t>html</a:t>
            </a:r>
            <a:r>
              <a:rPr lang="es-PE" sz="1300" dirty="0"/>
              <a:t>&gt;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982" y="2598420"/>
            <a:ext cx="5922408" cy="144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84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82390"/>
            <a:ext cx="39581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u="sng" dirty="0">
                <a:solidFill>
                  <a:srgbClr val="FF0000"/>
                </a:solidFill>
              </a:rPr>
              <a:t>Ejemplo de línea y columna expandidos</a:t>
            </a:r>
            <a:endParaRPr lang="es-PE" b="1" u="sng" dirty="0">
              <a:solidFill>
                <a:srgbClr val="FF0000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996299" y="267056"/>
            <a:ext cx="6096000" cy="54938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PE" sz="1300" dirty="0"/>
              <a:t>&lt;!DOCTYPE </a:t>
            </a:r>
            <a:r>
              <a:rPr lang="es-PE" sz="1300" dirty="0" err="1"/>
              <a:t>html</a:t>
            </a:r>
            <a:r>
              <a:rPr lang="es-PE" sz="1300" dirty="0"/>
              <a:t>&gt;</a:t>
            </a:r>
          </a:p>
          <a:p>
            <a:r>
              <a:rPr lang="es-PE" sz="1300" dirty="0"/>
              <a:t>&lt;</a:t>
            </a:r>
            <a:r>
              <a:rPr lang="es-PE" sz="1300" dirty="0" err="1"/>
              <a:t>html</a:t>
            </a:r>
            <a:r>
              <a:rPr lang="es-PE" sz="1300" dirty="0"/>
              <a:t>&gt;</a:t>
            </a:r>
          </a:p>
          <a:p>
            <a:r>
              <a:rPr lang="es-PE" sz="1300" dirty="0"/>
              <a:t>&lt;head&gt;</a:t>
            </a:r>
          </a:p>
          <a:p>
            <a:r>
              <a:rPr lang="es-PE" sz="1300" dirty="0"/>
              <a:t>	&lt;meta </a:t>
            </a:r>
            <a:r>
              <a:rPr lang="es-PE" sz="1300" dirty="0" err="1"/>
              <a:t>charset</a:t>
            </a:r>
            <a:r>
              <a:rPr lang="es-PE" sz="1300" dirty="0"/>
              <a:t>="utf-8"&gt;</a:t>
            </a:r>
          </a:p>
          <a:p>
            <a:r>
              <a:rPr lang="es-PE" sz="1300" dirty="0"/>
              <a:t>	&lt;meta </a:t>
            </a:r>
            <a:r>
              <a:rPr lang="es-PE" sz="1300" dirty="0" err="1"/>
              <a:t>name</a:t>
            </a:r>
            <a:r>
              <a:rPr lang="es-PE" sz="1300" dirty="0"/>
              <a:t>="</a:t>
            </a:r>
            <a:r>
              <a:rPr lang="es-PE" sz="1300" dirty="0" err="1"/>
              <a:t>viewport</a:t>
            </a:r>
            <a:r>
              <a:rPr lang="es-PE" sz="1300" dirty="0"/>
              <a:t>" </a:t>
            </a:r>
            <a:r>
              <a:rPr lang="es-PE" sz="1300" dirty="0" err="1"/>
              <a:t>content</a:t>
            </a:r>
            <a:r>
              <a:rPr lang="es-PE" sz="1300" dirty="0"/>
              <a:t>="</a:t>
            </a:r>
            <a:r>
              <a:rPr lang="es-PE" sz="1300" dirty="0" err="1"/>
              <a:t>width</a:t>
            </a:r>
            <a:r>
              <a:rPr lang="es-PE" sz="1300" dirty="0"/>
              <a:t>=</a:t>
            </a:r>
            <a:r>
              <a:rPr lang="es-PE" sz="1300" dirty="0" err="1"/>
              <a:t>device-width</a:t>
            </a:r>
            <a:r>
              <a:rPr lang="es-PE" sz="1300" dirty="0"/>
              <a:t>, </a:t>
            </a:r>
            <a:r>
              <a:rPr lang="es-PE" sz="1300" dirty="0" err="1"/>
              <a:t>initial-scale</a:t>
            </a:r>
            <a:r>
              <a:rPr lang="es-PE" sz="1300" dirty="0"/>
              <a:t>=1"&gt;</a:t>
            </a:r>
          </a:p>
          <a:p>
            <a:r>
              <a:rPr lang="es-PE" sz="1300" dirty="0"/>
              <a:t>	&lt;</a:t>
            </a:r>
            <a:r>
              <a:rPr lang="es-PE" sz="1300" dirty="0" err="1"/>
              <a:t>title</a:t>
            </a:r>
            <a:r>
              <a:rPr lang="es-PE" sz="1300" dirty="0"/>
              <a:t>&gt;Uso de título de tabla&lt;/</a:t>
            </a:r>
            <a:r>
              <a:rPr lang="es-PE" sz="1300" dirty="0" err="1"/>
              <a:t>title</a:t>
            </a:r>
            <a:r>
              <a:rPr lang="es-PE" sz="1300" dirty="0"/>
              <a:t>&gt;</a:t>
            </a:r>
          </a:p>
          <a:p>
            <a:r>
              <a:rPr lang="es-PE" sz="1300" dirty="0"/>
              <a:t>&lt;/head&gt;</a:t>
            </a:r>
          </a:p>
          <a:p>
            <a:r>
              <a:rPr lang="es-PE" sz="1300" dirty="0"/>
              <a:t>&lt;</a:t>
            </a:r>
            <a:r>
              <a:rPr lang="es-PE" sz="1300" dirty="0" err="1"/>
              <a:t>body</a:t>
            </a:r>
            <a:r>
              <a:rPr lang="es-PE" sz="1300" dirty="0"/>
              <a:t>&gt;</a:t>
            </a:r>
          </a:p>
          <a:p>
            <a:r>
              <a:rPr lang="es-PE" sz="1300" dirty="0"/>
              <a:t>&lt;TABLE BORDER </a:t>
            </a:r>
            <a:r>
              <a:rPr lang="es-PE" sz="1300" dirty="0" err="1"/>
              <a:t>width</a:t>
            </a:r>
            <a:r>
              <a:rPr lang="es-PE" sz="1300" dirty="0"/>
              <a:t> =50% HEIGHT=200px </a:t>
            </a:r>
            <a:r>
              <a:rPr lang="es-PE" sz="1300" dirty="0" err="1"/>
              <a:t>align</a:t>
            </a:r>
            <a:r>
              <a:rPr lang="es-PE" sz="1300" dirty="0"/>
              <a:t>=center&gt;</a:t>
            </a:r>
          </a:p>
          <a:p>
            <a:r>
              <a:rPr lang="es-PE" sz="1300" dirty="0"/>
              <a:t>&lt;</a:t>
            </a:r>
            <a:r>
              <a:rPr lang="es-PE" sz="1300" dirty="0" err="1"/>
              <a:t>caption</a:t>
            </a:r>
            <a:r>
              <a:rPr lang="es-PE" sz="1300" dirty="0"/>
              <a:t>&gt;ejemplo de línea y columna expandidos &lt;/</a:t>
            </a:r>
            <a:r>
              <a:rPr lang="es-PE" sz="1300" dirty="0" err="1"/>
              <a:t>caption</a:t>
            </a:r>
            <a:r>
              <a:rPr lang="es-PE" sz="1300" dirty="0"/>
              <a:t>&gt;</a:t>
            </a:r>
          </a:p>
          <a:p>
            <a:r>
              <a:rPr lang="es-PE" sz="1300" dirty="0"/>
              <a:t>    &lt;TR&gt;</a:t>
            </a:r>
          </a:p>
          <a:p>
            <a:r>
              <a:rPr lang="es-PE" sz="1300" dirty="0"/>
              <a:t>        &lt;TD ALIGN=center ROWSPAN=4 COLSPAN=2&gt;A (4 filas, 2 columnas)&lt;/TD&gt;</a:t>
            </a:r>
          </a:p>
          <a:p>
            <a:r>
              <a:rPr lang="es-PE" sz="1300" dirty="0"/>
              <a:t>        &lt;TD&gt;1&lt;/TD&gt;</a:t>
            </a:r>
          </a:p>
          <a:p>
            <a:r>
              <a:rPr lang="es-PE" sz="1300" dirty="0"/>
              <a:t>        &lt;TD&gt;2&lt;/TD&gt;</a:t>
            </a:r>
          </a:p>
          <a:p>
            <a:r>
              <a:rPr lang="es-PE" sz="1300" dirty="0"/>
              <a:t>    &lt;/TR&gt;</a:t>
            </a:r>
          </a:p>
          <a:p>
            <a:r>
              <a:rPr lang="es-PE" sz="1300" dirty="0"/>
              <a:t>    &lt;TR&gt;</a:t>
            </a:r>
          </a:p>
          <a:p>
            <a:r>
              <a:rPr lang="es-PE" sz="1300" dirty="0"/>
              <a:t>        &lt;TD&gt;3&lt;/TD&gt;</a:t>
            </a:r>
          </a:p>
          <a:p>
            <a:r>
              <a:rPr lang="es-PE" sz="1300" dirty="0"/>
              <a:t>        &lt;TD&gt;4&lt;/TD&gt;</a:t>
            </a:r>
          </a:p>
          <a:p>
            <a:r>
              <a:rPr lang="es-PE" sz="1300" dirty="0"/>
              <a:t>    &lt;/TR&gt;</a:t>
            </a:r>
          </a:p>
          <a:p>
            <a:r>
              <a:rPr lang="es-PE" sz="1300" dirty="0"/>
              <a:t>    &lt;TR&gt;</a:t>
            </a:r>
          </a:p>
          <a:p>
            <a:r>
              <a:rPr lang="es-PE" sz="1300" dirty="0"/>
              <a:t>                &lt;TD ALIGN=center ROWSPAN=2 COLSPAN=2&gt;B (2 filas, 2 columnas)&lt;/TD&gt;</a:t>
            </a:r>
          </a:p>
          <a:p>
            <a:r>
              <a:rPr lang="es-PE" sz="1300" dirty="0"/>
              <a:t>    &lt;/TR&gt;</a:t>
            </a:r>
          </a:p>
          <a:p>
            <a:r>
              <a:rPr lang="es-PE" sz="1300" dirty="0"/>
              <a:t>    &lt;TR&gt;</a:t>
            </a:r>
          </a:p>
          <a:p>
            <a:r>
              <a:rPr lang="es-PE" sz="1300" dirty="0"/>
              <a:t>    &lt;/TR&gt;</a:t>
            </a:r>
          </a:p>
          <a:p>
            <a:r>
              <a:rPr lang="es-PE" sz="1300" dirty="0"/>
              <a:t>&lt;/</a:t>
            </a:r>
            <a:r>
              <a:rPr lang="es-PE" sz="1300" dirty="0" err="1"/>
              <a:t>table</a:t>
            </a:r>
            <a:r>
              <a:rPr lang="es-PE" sz="1300" dirty="0"/>
              <a:t>&gt;</a:t>
            </a:r>
          </a:p>
          <a:p>
            <a:r>
              <a:rPr lang="es-PE" sz="1300" dirty="0"/>
              <a:t>&lt;/</a:t>
            </a:r>
            <a:r>
              <a:rPr lang="es-PE" sz="1300" dirty="0" err="1"/>
              <a:t>body</a:t>
            </a:r>
            <a:r>
              <a:rPr lang="es-PE" sz="1300" dirty="0"/>
              <a:t>&gt;</a:t>
            </a:r>
          </a:p>
          <a:p>
            <a:r>
              <a:rPr lang="es-PE" sz="1300" dirty="0"/>
              <a:t>&lt;/</a:t>
            </a:r>
            <a:r>
              <a:rPr lang="es-PE" sz="1300" dirty="0" err="1"/>
              <a:t>html</a:t>
            </a:r>
            <a:r>
              <a:rPr lang="es-PE" sz="1300" dirty="0"/>
              <a:t>&gt;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866" y="2640463"/>
            <a:ext cx="5952327" cy="1410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25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41361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altLang="es-PE" b="1" u="sng" dirty="0">
                <a:solidFill>
                  <a:srgbClr val="FF0000"/>
                </a:solidFill>
              </a:rPr>
              <a:t>Modificadores </a:t>
            </a:r>
            <a:r>
              <a:rPr lang="es-PE" altLang="es-PE" b="1" u="sng" dirty="0" err="1">
                <a:solidFill>
                  <a:srgbClr val="FF0000"/>
                </a:solidFill>
              </a:rPr>
              <a:t>cellpadding</a:t>
            </a:r>
            <a:r>
              <a:rPr lang="es-PE" altLang="es-PE" b="1" u="sng" dirty="0">
                <a:solidFill>
                  <a:srgbClr val="FF0000"/>
                </a:solidFill>
              </a:rPr>
              <a:t> y  </a:t>
            </a:r>
            <a:r>
              <a:rPr lang="es-PE" altLang="es-PE" b="1" u="sng" dirty="0" err="1">
                <a:solidFill>
                  <a:srgbClr val="FF0000"/>
                </a:solidFill>
              </a:rPr>
              <a:t>cellspacing</a:t>
            </a:r>
            <a:r>
              <a:rPr lang="es-PE" altLang="es-PE" b="1" u="sng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" name="Rectángulo 3"/>
          <p:cNvSpPr/>
          <p:nvPr/>
        </p:nvSpPr>
        <p:spPr>
          <a:xfrm>
            <a:off x="458625" y="721558"/>
            <a:ext cx="486540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 err="1">
                <a:solidFill>
                  <a:srgbClr val="FF0000"/>
                </a:solidFill>
              </a:rPr>
              <a:t>Cellpadding</a:t>
            </a:r>
            <a:r>
              <a:rPr lang="es-MX" dirty="0">
                <a:solidFill>
                  <a:srgbClr val="FF0000"/>
                </a:solidFill>
              </a:rPr>
              <a:t> </a:t>
            </a:r>
            <a:r>
              <a:rPr lang="es-MX" dirty="0"/>
              <a:t>es un </a:t>
            </a:r>
            <a:r>
              <a:rPr lang="es-MX" dirty="0" smtClean="0"/>
              <a:t>atributo o modificador de </a:t>
            </a:r>
            <a:r>
              <a:rPr lang="es-MX" dirty="0"/>
              <a:t>las tablas HTML que especifica el espacio, en píxeles, entre la pared de la celda y su contenido.</a:t>
            </a:r>
            <a:endParaRPr lang="es-PE" dirty="0"/>
          </a:p>
        </p:txBody>
      </p:sp>
      <p:sp>
        <p:nvSpPr>
          <p:cNvPr id="5" name="Rectángulo 4"/>
          <p:cNvSpPr/>
          <p:nvPr/>
        </p:nvSpPr>
        <p:spPr>
          <a:xfrm>
            <a:off x="458625" y="1832512"/>
            <a:ext cx="48654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 err="1">
                <a:solidFill>
                  <a:srgbClr val="FF0000"/>
                </a:solidFill>
              </a:rPr>
              <a:t>C</a:t>
            </a:r>
            <a:r>
              <a:rPr lang="es-MX" dirty="0" err="1" smtClean="0">
                <a:solidFill>
                  <a:srgbClr val="FF0000"/>
                </a:solidFill>
              </a:rPr>
              <a:t>ellspacing</a:t>
            </a:r>
            <a:r>
              <a:rPr lang="es-MX" dirty="0" smtClean="0"/>
              <a:t> controla </a:t>
            </a:r>
            <a:r>
              <a:rPr lang="es-MX" dirty="0"/>
              <a:t>la distancia entre celdas individuales en una tabla. </a:t>
            </a:r>
            <a:endParaRPr lang="es-PE" dirty="0"/>
          </a:p>
        </p:txBody>
      </p:sp>
      <p:sp>
        <p:nvSpPr>
          <p:cNvPr id="6" name="Rectángulo 5"/>
          <p:cNvSpPr/>
          <p:nvPr/>
        </p:nvSpPr>
        <p:spPr>
          <a:xfrm>
            <a:off x="6272615" y="1165296"/>
            <a:ext cx="572568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400" dirty="0"/>
              <a:t>&lt;!DOCTYPE </a:t>
            </a:r>
            <a:r>
              <a:rPr lang="es-PE" sz="1400" dirty="0" err="1"/>
              <a:t>html</a:t>
            </a:r>
            <a:r>
              <a:rPr lang="es-PE" sz="1400" dirty="0"/>
              <a:t>&gt;</a:t>
            </a:r>
          </a:p>
          <a:p>
            <a:r>
              <a:rPr lang="es-PE" sz="1400" dirty="0"/>
              <a:t>&lt;</a:t>
            </a:r>
            <a:r>
              <a:rPr lang="es-PE" sz="1400" dirty="0" err="1"/>
              <a:t>html</a:t>
            </a:r>
            <a:r>
              <a:rPr lang="es-PE" sz="1400" dirty="0"/>
              <a:t>&gt;</a:t>
            </a:r>
          </a:p>
          <a:p>
            <a:r>
              <a:rPr lang="es-PE" sz="1400" dirty="0"/>
              <a:t>&lt;head&gt;</a:t>
            </a:r>
          </a:p>
          <a:p>
            <a:r>
              <a:rPr lang="es-PE" sz="1400" dirty="0" smtClean="0"/>
              <a:t>      &lt;</a:t>
            </a:r>
            <a:r>
              <a:rPr lang="es-PE" sz="1400" dirty="0"/>
              <a:t>meta </a:t>
            </a:r>
            <a:r>
              <a:rPr lang="es-PE" sz="1400" dirty="0" err="1"/>
              <a:t>charset</a:t>
            </a:r>
            <a:r>
              <a:rPr lang="es-PE" sz="1400" dirty="0"/>
              <a:t>="utf-8"&gt;</a:t>
            </a:r>
          </a:p>
          <a:p>
            <a:r>
              <a:rPr lang="es-PE" sz="1400" dirty="0" smtClean="0"/>
              <a:t>      &lt;</a:t>
            </a:r>
            <a:r>
              <a:rPr lang="es-PE" sz="1400" dirty="0"/>
              <a:t>meta </a:t>
            </a:r>
            <a:r>
              <a:rPr lang="es-PE" sz="1400" dirty="0" err="1"/>
              <a:t>name</a:t>
            </a:r>
            <a:r>
              <a:rPr lang="es-PE" sz="1400" dirty="0"/>
              <a:t>="</a:t>
            </a:r>
            <a:r>
              <a:rPr lang="es-PE" sz="1400" dirty="0" err="1"/>
              <a:t>viewport</a:t>
            </a:r>
            <a:r>
              <a:rPr lang="es-PE" sz="1400" dirty="0"/>
              <a:t>" </a:t>
            </a:r>
            <a:r>
              <a:rPr lang="es-PE" sz="1400" dirty="0" err="1"/>
              <a:t>content</a:t>
            </a:r>
            <a:r>
              <a:rPr lang="es-PE" sz="1400" dirty="0"/>
              <a:t>="</a:t>
            </a:r>
            <a:r>
              <a:rPr lang="es-PE" sz="1400" dirty="0" err="1"/>
              <a:t>width</a:t>
            </a:r>
            <a:r>
              <a:rPr lang="es-PE" sz="1400" dirty="0"/>
              <a:t>=</a:t>
            </a:r>
            <a:r>
              <a:rPr lang="es-PE" sz="1400" dirty="0" err="1"/>
              <a:t>device-width</a:t>
            </a:r>
            <a:r>
              <a:rPr lang="es-PE" sz="1400" dirty="0"/>
              <a:t>, </a:t>
            </a:r>
            <a:r>
              <a:rPr lang="es-PE" sz="1400" dirty="0" err="1"/>
              <a:t>initial-scale</a:t>
            </a:r>
            <a:r>
              <a:rPr lang="es-PE" sz="1400" dirty="0"/>
              <a:t>=1"&gt;</a:t>
            </a:r>
          </a:p>
          <a:p>
            <a:r>
              <a:rPr lang="es-PE" sz="1400" dirty="0" smtClean="0"/>
              <a:t>      &lt;</a:t>
            </a:r>
            <a:r>
              <a:rPr lang="es-PE" sz="1400" dirty="0" err="1"/>
              <a:t>title</a:t>
            </a:r>
            <a:r>
              <a:rPr lang="es-PE" sz="1400" dirty="0"/>
              <a:t>&gt;Uso de título de tabla&lt;/</a:t>
            </a:r>
            <a:r>
              <a:rPr lang="es-PE" sz="1400" dirty="0" err="1"/>
              <a:t>title</a:t>
            </a:r>
            <a:r>
              <a:rPr lang="es-PE" sz="1400" dirty="0"/>
              <a:t>&gt;</a:t>
            </a:r>
          </a:p>
          <a:p>
            <a:r>
              <a:rPr lang="es-PE" sz="1400" dirty="0"/>
              <a:t>&lt;/head&gt;</a:t>
            </a:r>
          </a:p>
          <a:p>
            <a:r>
              <a:rPr lang="es-PE" sz="1400" dirty="0"/>
              <a:t>&lt;</a:t>
            </a:r>
            <a:r>
              <a:rPr lang="es-PE" sz="1400" dirty="0" err="1"/>
              <a:t>body</a:t>
            </a:r>
            <a:r>
              <a:rPr lang="es-PE" sz="1400" dirty="0"/>
              <a:t>&gt;</a:t>
            </a:r>
          </a:p>
          <a:p>
            <a:r>
              <a:rPr lang="es-PE" sz="1400" dirty="0"/>
              <a:t>&lt;TABLE BORDER </a:t>
            </a:r>
            <a:r>
              <a:rPr lang="es-PE" sz="1400" dirty="0" err="1"/>
              <a:t>width</a:t>
            </a:r>
            <a:r>
              <a:rPr lang="es-PE" sz="1400" dirty="0"/>
              <a:t> =50% HEIGHT=200px </a:t>
            </a:r>
            <a:r>
              <a:rPr lang="es-PE" sz="1400" dirty="0" err="1"/>
              <a:t>align</a:t>
            </a:r>
            <a:r>
              <a:rPr lang="es-PE" sz="1400" dirty="0"/>
              <a:t>=center CELLPADDING=0 CELLSPACING=0&gt;</a:t>
            </a:r>
          </a:p>
          <a:p>
            <a:r>
              <a:rPr lang="es-PE" sz="1400" dirty="0" smtClean="0"/>
              <a:t>&lt;</a:t>
            </a:r>
            <a:r>
              <a:rPr lang="es-PE" sz="1400" dirty="0"/>
              <a:t>TR </a:t>
            </a:r>
            <a:r>
              <a:rPr lang="es-PE" sz="1400" dirty="0" err="1"/>
              <a:t>bgcolor</a:t>
            </a:r>
            <a:r>
              <a:rPr lang="es-PE" sz="1400" dirty="0"/>
              <a:t>=</a:t>
            </a:r>
            <a:r>
              <a:rPr lang="es-PE" sz="1400" dirty="0" err="1"/>
              <a:t>yellow</a:t>
            </a:r>
            <a:r>
              <a:rPr lang="es-PE" sz="1400" dirty="0"/>
              <a:t>&gt;</a:t>
            </a:r>
          </a:p>
          <a:p>
            <a:r>
              <a:rPr lang="es-PE" sz="1400" dirty="0"/>
              <a:t>        &lt;TD&gt;A&lt;/TD&gt; &lt;TD&gt;B&lt;/TD&gt; &lt;TD&gt;C&lt;/TD&gt;</a:t>
            </a:r>
          </a:p>
          <a:p>
            <a:r>
              <a:rPr lang="es-PE" sz="1400" dirty="0"/>
              <a:t>    &lt;/TR&gt;</a:t>
            </a:r>
          </a:p>
          <a:p>
            <a:r>
              <a:rPr lang="es-PE" sz="1400" dirty="0"/>
              <a:t>    &lt;TR </a:t>
            </a:r>
            <a:r>
              <a:rPr lang="es-PE" sz="1400" dirty="0" err="1"/>
              <a:t>bgcolor</a:t>
            </a:r>
            <a:r>
              <a:rPr lang="es-PE" sz="1400" dirty="0"/>
              <a:t>=</a:t>
            </a:r>
            <a:r>
              <a:rPr lang="es-PE" sz="1400" dirty="0" err="1"/>
              <a:t>pink</a:t>
            </a:r>
            <a:r>
              <a:rPr lang="es-PE" sz="1400" dirty="0"/>
              <a:t>&gt;</a:t>
            </a:r>
          </a:p>
          <a:p>
            <a:r>
              <a:rPr lang="es-PE" sz="1400" dirty="0"/>
              <a:t>        &lt;TD&gt;D&lt;/TD&gt; &lt;TD&gt;E&lt;/TD&gt; &lt;TD&gt;F&lt;/TD&gt;</a:t>
            </a:r>
          </a:p>
          <a:p>
            <a:r>
              <a:rPr lang="es-PE" sz="1400" dirty="0"/>
              <a:t>    &lt;/TR&gt;</a:t>
            </a:r>
          </a:p>
          <a:p>
            <a:r>
              <a:rPr lang="es-PE" sz="1400" dirty="0"/>
              <a:t>&lt;/TABLE&gt;</a:t>
            </a:r>
          </a:p>
          <a:p>
            <a:r>
              <a:rPr lang="es-PE" sz="1400" dirty="0"/>
              <a:t>&lt;/</a:t>
            </a:r>
            <a:r>
              <a:rPr lang="es-PE" sz="1400" dirty="0" err="1"/>
              <a:t>table</a:t>
            </a:r>
            <a:r>
              <a:rPr lang="es-PE" sz="1400" dirty="0"/>
              <a:t>&gt;</a:t>
            </a:r>
          </a:p>
          <a:p>
            <a:r>
              <a:rPr lang="es-PE" sz="1400" dirty="0"/>
              <a:t>&lt;/</a:t>
            </a:r>
            <a:r>
              <a:rPr lang="es-PE" sz="1400" dirty="0" err="1"/>
              <a:t>body</a:t>
            </a:r>
            <a:r>
              <a:rPr lang="es-PE" sz="1400" dirty="0"/>
              <a:t>&gt;</a:t>
            </a:r>
          </a:p>
          <a:p>
            <a:r>
              <a:rPr lang="es-PE" sz="1400" dirty="0"/>
              <a:t>&lt;/</a:t>
            </a:r>
            <a:r>
              <a:rPr lang="es-PE" sz="1400" dirty="0" err="1"/>
              <a:t>html</a:t>
            </a:r>
            <a:r>
              <a:rPr lang="es-PE" sz="1400" dirty="0"/>
              <a:t>&gt;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347" y="3537191"/>
            <a:ext cx="5787180" cy="1222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67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791200" y="1224609"/>
            <a:ext cx="6463469" cy="389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300" dirty="0"/>
              <a:t>&lt;!DOCTYPE </a:t>
            </a:r>
            <a:r>
              <a:rPr lang="es-PE" sz="1300" dirty="0" err="1"/>
              <a:t>html</a:t>
            </a:r>
            <a:r>
              <a:rPr lang="es-PE" sz="1300" dirty="0"/>
              <a:t>&gt;</a:t>
            </a:r>
          </a:p>
          <a:p>
            <a:r>
              <a:rPr lang="es-PE" sz="1300" dirty="0"/>
              <a:t>&lt;</a:t>
            </a:r>
            <a:r>
              <a:rPr lang="es-PE" sz="1300" dirty="0" err="1"/>
              <a:t>html</a:t>
            </a:r>
            <a:r>
              <a:rPr lang="es-PE" sz="1300" dirty="0"/>
              <a:t>&gt;</a:t>
            </a:r>
          </a:p>
          <a:p>
            <a:r>
              <a:rPr lang="es-PE" sz="1300" dirty="0"/>
              <a:t>&lt;head&gt;</a:t>
            </a:r>
          </a:p>
          <a:p>
            <a:r>
              <a:rPr lang="es-PE" sz="1300" dirty="0"/>
              <a:t> </a:t>
            </a:r>
            <a:r>
              <a:rPr lang="es-PE" sz="1300" dirty="0" smtClean="0"/>
              <a:t>     &lt;</a:t>
            </a:r>
            <a:r>
              <a:rPr lang="es-PE" sz="1300" dirty="0"/>
              <a:t>meta </a:t>
            </a:r>
            <a:r>
              <a:rPr lang="es-PE" sz="1300" dirty="0" err="1"/>
              <a:t>charset</a:t>
            </a:r>
            <a:r>
              <a:rPr lang="es-PE" sz="1300" dirty="0"/>
              <a:t>="utf-8"&gt;</a:t>
            </a:r>
          </a:p>
          <a:p>
            <a:r>
              <a:rPr lang="es-PE" sz="1300" dirty="0" smtClean="0"/>
              <a:t>      &lt;</a:t>
            </a:r>
            <a:r>
              <a:rPr lang="es-PE" sz="1300" dirty="0"/>
              <a:t>meta </a:t>
            </a:r>
            <a:r>
              <a:rPr lang="es-PE" sz="1300" dirty="0" err="1"/>
              <a:t>name</a:t>
            </a:r>
            <a:r>
              <a:rPr lang="es-PE" sz="1300" dirty="0"/>
              <a:t>="</a:t>
            </a:r>
            <a:r>
              <a:rPr lang="es-PE" sz="1300" dirty="0" err="1"/>
              <a:t>viewport</a:t>
            </a:r>
            <a:r>
              <a:rPr lang="es-PE" sz="1300" dirty="0"/>
              <a:t>" </a:t>
            </a:r>
            <a:r>
              <a:rPr lang="es-PE" sz="1300" dirty="0" err="1"/>
              <a:t>content</a:t>
            </a:r>
            <a:r>
              <a:rPr lang="es-PE" sz="1300" dirty="0"/>
              <a:t>="</a:t>
            </a:r>
            <a:r>
              <a:rPr lang="es-PE" sz="1300" dirty="0" err="1"/>
              <a:t>width</a:t>
            </a:r>
            <a:r>
              <a:rPr lang="es-PE" sz="1300" dirty="0"/>
              <a:t>=</a:t>
            </a:r>
            <a:r>
              <a:rPr lang="es-PE" sz="1300" dirty="0" err="1"/>
              <a:t>device-width</a:t>
            </a:r>
            <a:r>
              <a:rPr lang="es-PE" sz="1300" dirty="0"/>
              <a:t>, </a:t>
            </a:r>
            <a:r>
              <a:rPr lang="es-PE" sz="1300" dirty="0" err="1"/>
              <a:t>initial-scale</a:t>
            </a:r>
            <a:r>
              <a:rPr lang="es-PE" sz="1300" dirty="0"/>
              <a:t>=1"&gt;</a:t>
            </a:r>
          </a:p>
          <a:p>
            <a:r>
              <a:rPr lang="es-PE" sz="1300" dirty="0" smtClean="0"/>
              <a:t>      &lt;</a:t>
            </a:r>
            <a:r>
              <a:rPr lang="es-PE" sz="1300" dirty="0" err="1"/>
              <a:t>title</a:t>
            </a:r>
            <a:r>
              <a:rPr lang="es-PE" sz="1300" dirty="0"/>
              <a:t>&gt;Uso de título de tabla&lt;/</a:t>
            </a:r>
            <a:r>
              <a:rPr lang="es-PE" sz="1300" dirty="0" err="1"/>
              <a:t>title</a:t>
            </a:r>
            <a:r>
              <a:rPr lang="es-PE" sz="1300" dirty="0"/>
              <a:t>&gt;</a:t>
            </a:r>
          </a:p>
          <a:p>
            <a:r>
              <a:rPr lang="es-PE" sz="1300" dirty="0"/>
              <a:t>&lt;/head&gt;</a:t>
            </a:r>
          </a:p>
          <a:p>
            <a:r>
              <a:rPr lang="es-PE" sz="1300" dirty="0"/>
              <a:t>&lt;</a:t>
            </a:r>
            <a:r>
              <a:rPr lang="es-PE" sz="1300" dirty="0" err="1"/>
              <a:t>body</a:t>
            </a:r>
            <a:r>
              <a:rPr lang="es-PE" sz="1300" dirty="0"/>
              <a:t>&gt;</a:t>
            </a:r>
          </a:p>
          <a:p>
            <a:r>
              <a:rPr lang="es-PE" sz="1300" dirty="0"/>
              <a:t>&lt;TABLE BORDER </a:t>
            </a:r>
            <a:r>
              <a:rPr lang="es-PE" sz="1300" dirty="0" err="1"/>
              <a:t>width</a:t>
            </a:r>
            <a:r>
              <a:rPr lang="es-PE" sz="1300" dirty="0"/>
              <a:t> =50% HEIGHT=200px </a:t>
            </a:r>
            <a:r>
              <a:rPr lang="es-PE" sz="1300" dirty="0" err="1"/>
              <a:t>align</a:t>
            </a:r>
            <a:r>
              <a:rPr lang="es-PE" sz="1300" dirty="0"/>
              <a:t>=center CELLPADDING=20 CELLSPACING=0&gt;</a:t>
            </a:r>
          </a:p>
          <a:p>
            <a:r>
              <a:rPr lang="es-PE" sz="1300" dirty="0" smtClean="0"/>
              <a:t>&lt;</a:t>
            </a:r>
            <a:r>
              <a:rPr lang="es-PE" sz="1300" dirty="0"/>
              <a:t>TR </a:t>
            </a:r>
            <a:r>
              <a:rPr lang="es-PE" sz="1300" dirty="0" err="1"/>
              <a:t>bgcolor</a:t>
            </a:r>
            <a:r>
              <a:rPr lang="es-PE" sz="1300" dirty="0"/>
              <a:t>=</a:t>
            </a:r>
            <a:r>
              <a:rPr lang="es-PE" sz="1300" dirty="0" err="1"/>
              <a:t>yellow</a:t>
            </a:r>
            <a:r>
              <a:rPr lang="es-PE" sz="1300" dirty="0"/>
              <a:t>&gt;</a:t>
            </a:r>
          </a:p>
          <a:p>
            <a:r>
              <a:rPr lang="es-PE" sz="1300" dirty="0"/>
              <a:t>        &lt;TD&gt;A&lt;/TD&gt; &lt;TD&gt;B&lt;/TD&gt; &lt;TD&gt;C&lt;/TD&gt;</a:t>
            </a:r>
          </a:p>
          <a:p>
            <a:r>
              <a:rPr lang="es-PE" sz="1300" dirty="0"/>
              <a:t>    &lt;/TR&gt;</a:t>
            </a:r>
          </a:p>
          <a:p>
            <a:r>
              <a:rPr lang="es-PE" sz="1300" dirty="0"/>
              <a:t>    &lt;TR </a:t>
            </a:r>
            <a:r>
              <a:rPr lang="es-PE" sz="1300" dirty="0" err="1"/>
              <a:t>bgcolor</a:t>
            </a:r>
            <a:r>
              <a:rPr lang="es-PE" sz="1300" dirty="0"/>
              <a:t>=</a:t>
            </a:r>
            <a:r>
              <a:rPr lang="es-PE" sz="1300" dirty="0" err="1"/>
              <a:t>pink</a:t>
            </a:r>
            <a:r>
              <a:rPr lang="es-PE" sz="1300" dirty="0"/>
              <a:t>&gt;</a:t>
            </a:r>
          </a:p>
          <a:p>
            <a:r>
              <a:rPr lang="es-PE" sz="1300" dirty="0"/>
              <a:t>        &lt;TD&gt;D&lt;/TD&gt; &lt;TD&gt;E&lt;/TD&gt; &lt;TD&gt;F&lt;/TD&gt;</a:t>
            </a:r>
          </a:p>
          <a:p>
            <a:r>
              <a:rPr lang="es-PE" sz="1300" dirty="0"/>
              <a:t>    &lt;/TR&gt;</a:t>
            </a:r>
          </a:p>
          <a:p>
            <a:r>
              <a:rPr lang="es-PE" sz="1300" dirty="0"/>
              <a:t>&lt;/TABLE&gt;</a:t>
            </a:r>
          </a:p>
          <a:p>
            <a:r>
              <a:rPr lang="es-PE" sz="1300" dirty="0"/>
              <a:t>&lt;/</a:t>
            </a:r>
            <a:r>
              <a:rPr lang="es-PE" sz="1300" dirty="0" err="1"/>
              <a:t>table</a:t>
            </a:r>
            <a:r>
              <a:rPr lang="es-PE" sz="1300" dirty="0"/>
              <a:t>&gt;</a:t>
            </a:r>
          </a:p>
          <a:p>
            <a:r>
              <a:rPr lang="es-PE" sz="1300" dirty="0"/>
              <a:t>&lt;/</a:t>
            </a:r>
            <a:r>
              <a:rPr lang="es-PE" sz="1300" dirty="0" err="1"/>
              <a:t>body</a:t>
            </a:r>
            <a:r>
              <a:rPr lang="es-PE" sz="1300" dirty="0"/>
              <a:t>&gt;</a:t>
            </a:r>
          </a:p>
          <a:p>
            <a:r>
              <a:rPr lang="es-PE" sz="1300" dirty="0"/>
              <a:t>&lt;/</a:t>
            </a:r>
            <a:r>
              <a:rPr lang="es-PE" sz="1300" dirty="0" err="1"/>
              <a:t>html</a:t>
            </a:r>
            <a:r>
              <a:rPr lang="es-PE" sz="1300" dirty="0"/>
              <a:t>&gt;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40" y="2086378"/>
            <a:ext cx="5779334" cy="122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61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702751" y="1585299"/>
            <a:ext cx="5338273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300" dirty="0"/>
              <a:t>&lt;!DOCTYPE </a:t>
            </a:r>
            <a:r>
              <a:rPr lang="es-PE" sz="1300" dirty="0" err="1"/>
              <a:t>html</a:t>
            </a:r>
            <a:r>
              <a:rPr lang="es-PE" sz="1300" dirty="0"/>
              <a:t>&gt;</a:t>
            </a:r>
          </a:p>
          <a:p>
            <a:r>
              <a:rPr lang="es-PE" sz="1300" dirty="0"/>
              <a:t>&lt;</a:t>
            </a:r>
            <a:r>
              <a:rPr lang="es-PE" sz="1300" dirty="0" err="1"/>
              <a:t>html</a:t>
            </a:r>
            <a:r>
              <a:rPr lang="es-PE" sz="1300" dirty="0"/>
              <a:t>&gt;</a:t>
            </a:r>
          </a:p>
          <a:p>
            <a:r>
              <a:rPr lang="es-PE" sz="1300" dirty="0"/>
              <a:t>&lt;head&gt;</a:t>
            </a:r>
          </a:p>
          <a:p>
            <a:r>
              <a:rPr lang="es-PE" sz="1300" dirty="0" smtClean="0"/>
              <a:t>     &lt;</a:t>
            </a:r>
            <a:r>
              <a:rPr lang="es-PE" sz="1300" dirty="0"/>
              <a:t>meta </a:t>
            </a:r>
            <a:r>
              <a:rPr lang="es-PE" sz="1300" dirty="0" err="1"/>
              <a:t>charset</a:t>
            </a:r>
            <a:r>
              <a:rPr lang="es-PE" sz="1300" dirty="0"/>
              <a:t>="utf-8"&gt;</a:t>
            </a:r>
          </a:p>
          <a:p>
            <a:r>
              <a:rPr lang="es-PE" sz="1300" dirty="0" smtClean="0"/>
              <a:t>     &lt;</a:t>
            </a:r>
            <a:r>
              <a:rPr lang="es-PE" sz="1300" dirty="0"/>
              <a:t>meta </a:t>
            </a:r>
            <a:r>
              <a:rPr lang="es-PE" sz="1300" dirty="0" err="1"/>
              <a:t>name</a:t>
            </a:r>
            <a:r>
              <a:rPr lang="es-PE" sz="1300" dirty="0"/>
              <a:t>="</a:t>
            </a:r>
            <a:r>
              <a:rPr lang="es-PE" sz="1300" dirty="0" err="1"/>
              <a:t>viewport</a:t>
            </a:r>
            <a:r>
              <a:rPr lang="es-PE" sz="1300" dirty="0"/>
              <a:t>" </a:t>
            </a:r>
            <a:r>
              <a:rPr lang="es-PE" sz="1300" dirty="0" err="1"/>
              <a:t>content</a:t>
            </a:r>
            <a:r>
              <a:rPr lang="es-PE" sz="1300" dirty="0"/>
              <a:t>="</a:t>
            </a:r>
            <a:r>
              <a:rPr lang="es-PE" sz="1300" dirty="0" err="1"/>
              <a:t>width</a:t>
            </a:r>
            <a:r>
              <a:rPr lang="es-PE" sz="1300" dirty="0"/>
              <a:t>=</a:t>
            </a:r>
            <a:r>
              <a:rPr lang="es-PE" sz="1300" dirty="0" err="1"/>
              <a:t>device-width</a:t>
            </a:r>
            <a:r>
              <a:rPr lang="es-PE" sz="1300" dirty="0"/>
              <a:t>, </a:t>
            </a:r>
            <a:r>
              <a:rPr lang="es-PE" sz="1300" dirty="0" err="1"/>
              <a:t>initial-scale</a:t>
            </a:r>
            <a:r>
              <a:rPr lang="es-PE" sz="1300" dirty="0"/>
              <a:t>=1"&gt;</a:t>
            </a:r>
          </a:p>
          <a:p>
            <a:r>
              <a:rPr lang="es-PE" sz="1300" dirty="0" smtClean="0"/>
              <a:t>     &lt;</a:t>
            </a:r>
            <a:r>
              <a:rPr lang="es-PE" sz="1300" dirty="0" err="1"/>
              <a:t>title</a:t>
            </a:r>
            <a:r>
              <a:rPr lang="es-PE" sz="1300" dirty="0"/>
              <a:t>&gt;Uso de título de tabla&lt;/</a:t>
            </a:r>
            <a:r>
              <a:rPr lang="es-PE" sz="1300" dirty="0" err="1"/>
              <a:t>title</a:t>
            </a:r>
            <a:r>
              <a:rPr lang="es-PE" sz="1300" dirty="0"/>
              <a:t>&gt;</a:t>
            </a:r>
          </a:p>
          <a:p>
            <a:r>
              <a:rPr lang="es-PE" sz="1300" dirty="0"/>
              <a:t>&lt;/head&gt;</a:t>
            </a:r>
          </a:p>
          <a:p>
            <a:r>
              <a:rPr lang="es-PE" sz="1300" dirty="0"/>
              <a:t>&lt;</a:t>
            </a:r>
            <a:r>
              <a:rPr lang="es-PE" sz="1300" dirty="0" err="1"/>
              <a:t>body</a:t>
            </a:r>
            <a:r>
              <a:rPr lang="es-PE" sz="1300" dirty="0"/>
              <a:t>&gt;</a:t>
            </a:r>
          </a:p>
          <a:p>
            <a:r>
              <a:rPr lang="es-PE" sz="1300" dirty="0"/>
              <a:t>&lt;TABLE BORDER </a:t>
            </a:r>
            <a:r>
              <a:rPr lang="es-PE" sz="1300" dirty="0" err="1"/>
              <a:t>width</a:t>
            </a:r>
            <a:r>
              <a:rPr lang="es-PE" sz="1300" dirty="0"/>
              <a:t> =50% HEIGHT=200px </a:t>
            </a:r>
            <a:r>
              <a:rPr lang="es-PE" sz="1300" dirty="0" err="1"/>
              <a:t>align</a:t>
            </a:r>
            <a:r>
              <a:rPr lang="es-PE" sz="1300" dirty="0"/>
              <a:t>=center CELLPADDING=0 CELLSPACING=20&gt;</a:t>
            </a:r>
          </a:p>
          <a:p>
            <a:r>
              <a:rPr lang="es-PE" sz="1300" dirty="0"/>
              <a:t>       &lt;TR </a:t>
            </a:r>
            <a:r>
              <a:rPr lang="es-PE" sz="1300" dirty="0" err="1"/>
              <a:t>bgcolor</a:t>
            </a:r>
            <a:r>
              <a:rPr lang="es-PE" sz="1300" dirty="0"/>
              <a:t>=</a:t>
            </a:r>
            <a:r>
              <a:rPr lang="es-PE" sz="1300" dirty="0" err="1"/>
              <a:t>yellow</a:t>
            </a:r>
            <a:r>
              <a:rPr lang="es-PE" sz="1300" dirty="0"/>
              <a:t>&gt;</a:t>
            </a:r>
          </a:p>
          <a:p>
            <a:r>
              <a:rPr lang="es-PE" sz="1300" dirty="0"/>
              <a:t>        &lt;TD&gt;A&lt;/TD&gt; &lt;TD&gt;B&lt;/TD&gt; &lt;TD&gt;C&lt;/TD&gt;</a:t>
            </a:r>
          </a:p>
          <a:p>
            <a:r>
              <a:rPr lang="es-PE" sz="1300" dirty="0"/>
              <a:t>    &lt;/TR&gt;</a:t>
            </a:r>
          </a:p>
          <a:p>
            <a:r>
              <a:rPr lang="es-PE" sz="1300" dirty="0"/>
              <a:t>    &lt;TR </a:t>
            </a:r>
            <a:r>
              <a:rPr lang="es-PE" sz="1300" dirty="0" err="1"/>
              <a:t>bgcolor</a:t>
            </a:r>
            <a:r>
              <a:rPr lang="es-PE" sz="1300" dirty="0"/>
              <a:t>=</a:t>
            </a:r>
            <a:r>
              <a:rPr lang="es-PE" sz="1300" dirty="0" err="1"/>
              <a:t>pink</a:t>
            </a:r>
            <a:r>
              <a:rPr lang="es-PE" sz="1300" dirty="0"/>
              <a:t>&gt;</a:t>
            </a:r>
          </a:p>
          <a:p>
            <a:r>
              <a:rPr lang="es-PE" sz="1300" dirty="0"/>
              <a:t>        &lt;TD&gt;D&lt;/TD&gt; &lt;TD&gt;E&lt;/TD&gt; &lt;TD&gt;F&lt;/TD&gt;</a:t>
            </a:r>
          </a:p>
          <a:p>
            <a:r>
              <a:rPr lang="es-PE" sz="1300" dirty="0"/>
              <a:t>    &lt;/TR&gt;</a:t>
            </a:r>
          </a:p>
          <a:p>
            <a:r>
              <a:rPr lang="es-PE" sz="1300" dirty="0"/>
              <a:t>&lt;/TABLE&gt;</a:t>
            </a:r>
          </a:p>
          <a:p>
            <a:r>
              <a:rPr lang="es-PE" sz="1300" dirty="0"/>
              <a:t>&lt;/</a:t>
            </a:r>
            <a:r>
              <a:rPr lang="es-PE" sz="1300" dirty="0" err="1"/>
              <a:t>table</a:t>
            </a:r>
            <a:r>
              <a:rPr lang="es-PE" sz="1300" dirty="0"/>
              <a:t>&gt;</a:t>
            </a:r>
          </a:p>
          <a:p>
            <a:r>
              <a:rPr lang="es-PE" sz="1300" dirty="0"/>
              <a:t>&lt;/</a:t>
            </a:r>
            <a:r>
              <a:rPr lang="es-PE" sz="1300" dirty="0" err="1"/>
              <a:t>body</a:t>
            </a:r>
            <a:r>
              <a:rPr lang="es-PE" sz="1300" dirty="0"/>
              <a:t>&gt;</a:t>
            </a:r>
          </a:p>
          <a:p>
            <a:r>
              <a:rPr lang="es-PE" sz="1300" dirty="0"/>
              <a:t>&lt;/</a:t>
            </a:r>
            <a:r>
              <a:rPr lang="es-PE" sz="1300" dirty="0" err="1"/>
              <a:t>html</a:t>
            </a:r>
            <a:r>
              <a:rPr lang="es-PE" sz="1300" dirty="0"/>
              <a:t>&gt;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05934"/>
            <a:ext cx="6737192" cy="154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84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679962" y="927272"/>
            <a:ext cx="527560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300" dirty="0"/>
              <a:t>&lt;!DOCTYPE </a:t>
            </a:r>
            <a:r>
              <a:rPr lang="es-PE" sz="1300" dirty="0" err="1"/>
              <a:t>html</a:t>
            </a:r>
            <a:r>
              <a:rPr lang="es-PE" sz="1300" dirty="0"/>
              <a:t>&gt;</a:t>
            </a:r>
          </a:p>
          <a:p>
            <a:r>
              <a:rPr lang="es-PE" sz="1300" dirty="0"/>
              <a:t>&lt;</a:t>
            </a:r>
            <a:r>
              <a:rPr lang="es-PE" sz="1300" dirty="0" err="1"/>
              <a:t>html</a:t>
            </a:r>
            <a:r>
              <a:rPr lang="es-PE" sz="1300" dirty="0"/>
              <a:t>&gt;</a:t>
            </a:r>
          </a:p>
          <a:p>
            <a:r>
              <a:rPr lang="es-PE" sz="1300" dirty="0"/>
              <a:t>&lt;head&gt;</a:t>
            </a:r>
          </a:p>
          <a:p>
            <a:r>
              <a:rPr lang="es-PE" sz="1300" dirty="0" smtClean="0"/>
              <a:t>&lt;</a:t>
            </a:r>
            <a:r>
              <a:rPr lang="es-PE" sz="1300" dirty="0"/>
              <a:t>meta </a:t>
            </a:r>
            <a:r>
              <a:rPr lang="es-PE" sz="1300" dirty="0" err="1"/>
              <a:t>charset</a:t>
            </a:r>
            <a:r>
              <a:rPr lang="es-PE" sz="1300" dirty="0"/>
              <a:t>="utf-8</a:t>
            </a:r>
            <a:r>
              <a:rPr lang="es-PE" sz="1300" dirty="0" smtClean="0"/>
              <a:t>"&gt;</a:t>
            </a:r>
          </a:p>
          <a:p>
            <a:r>
              <a:rPr lang="es-PE" sz="1300" dirty="0" smtClean="0"/>
              <a:t>    &lt;</a:t>
            </a:r>
            <a:r>
              <a:rPr lang="es-PE" sz="1300" dirty="0"/>
              <a:t>meta </a:t>
            </a:r>
            <a:r>
              <a:rPr lang="es-PE" sz="1300" dirty="0" err="1"/>
              <a:t>name</a:t>
            </a:r>
            <a:r>
              <a:rPr lang="es-PE" sz="1300" dirty="0"/>
              <a:t>="</a:t>
            </a:r>
            <a:r>
              <a:rPr lang="es-PE" sz="1300" dirty="0" err="1"/>
              <a:t>viewport</a:t>
            </a:r>
            <a:r>
              <a:rPr lang="es-PE" sz="1300" dirty="0"/>
              <a:t>" </a:t>
            </a:r>
            <a:r>
              <a:rPr lang="es-PE" sz="1300" dirty="0" err="1"/>
              <a:t>content</a:t>
            </a:r>
            <a:r>
              <a:rPr lang="es-PE" sz="1300" dirty="0"/>
              <a:t>="</a:t>
            </a:r>
            <a:r>
              <a:rPr lang="es-PE" sz="1300" dirty="0" err="1"/>
              <a:t>width</a:t>
            </a:r>
            <a:r>
              <a:rPr lang="es-PE" sz="1300" dirty="0"/>
              <a:t>=</a:t>
            </a:r>
            <a:r>
              <a:rPr lang="es-PE" sz="1300" dirty="0" err="1"/>
              <a:t>device-width</a:t>
            </a:r>
            <a:r>
              <a:rPr lang="es-PE" sz="1300" dirty="0"/>
              <a:t>, </a:t>
            </a:r>
            <a:r>
              <a:rPr lang="es-PE" sz="1300" dirty="0" err="1"/>
              <a:t>initial-scale</a:t>
            </a:r>
            <a:r>
              <a:rPr lang="es-PE" sz="1300" dirty="0"/>
              <a:t>=1"&gt;</a:t>
            </a:r>
          </a:p>
          <a:p>
            <a:r>
              <a:rPr lang="es-PE" sz="1300" dirty="0" smtClean="0"/>
              <a:t>    &lt;</a:t>
            </a:r>
            <a:r>
              <a:rPr lang="es-PE" sz="1300" dirty="0" err="1"/>
              <a:t>title</a:t>
            </a:r>
            <a:r>
              <a:rPr lang="es-PE" sz="1300" dirty="0"/>
              <a:t>&gt;Uso de título de tabla&lt;/</a:t>
            </a:r>
            <a:r>
              <a:rPr lang="es-PE" sz="1300" dirty="0" err="1"/>
              <a:t>title</a:t>
            </a:r>
            <a:r>
              <a:rPr lang="es-PE" sz="1300" dirty="0"/>
              <a:t>&gt;</a:t>
            </a:r>
          </a:p>
          <a:p>
            <a:r>
              <a:rPr lang="es-PE" sz="1300" dirty="0" smtClean="0"/>
              <a:t>    &lt;/</a:t>
            </a:r>
            <a:r>
              <a:rPr lang="es-PE" sz="1300" dirty="0"/>
              <a:t>head&gt;</a:t>
            </a:r>
          </a:p>
          <a:p>
            <a:r>
              <a:rPr lang="es-PE" sz="1300" dirty="0"/>
              <a:t>&lt;</a:t>
            </a:r>
            <a:r>
              <a:rPr lang="es-PE" sz="1300" dirty="0" err="1"/>
              <a:t>body</a:t>
            </a:r>
            <a:r>
              <a:rPr lang="es-PE" sz="1300" dirty="0"/>
              <a:t>&gt;</a:t>
            </a:r>
          </a:p>
          <a:p>
            <a:r>
              <a:rPr lang="es-PE" sz="1300" dirty="0"/>
              <a:t>&lt;TABLE BORDER </a:t>
            </a:r>
            <a:r>
              <a:rPr lang="es-PE" sz="1300" dirty="0" err="1"/>
              <a:t>width</a:t>
            </a:r>
            <a:r>
              <a:rPr lang="es-PE" sz="1300" dirty="0"/>
              <a:t> =50% HEIGHT=200px </a:t>
            </a:r>
            <a:r>
              <a:rPr lang="es-PE" sz="1300" dirty="0" err="1"/>
              <a:t>align</a:t>
            </a:r>
            <a:r>
              <a:rPr lang="es-PE" sz="1300" dirty="0"/>
              <a:t>=center CELLPADDING=20 CELLSPACING=20&gt;</a:t>
            </a:r>
          </a:p>
          <a:p>
            <a:r>
              <a:rPr lang="es-PE" sz="1300" dirty="0"/>
              <a:t>       &lt;TR </a:t>
            </a:r>
            <a:r>
              <a:rPr lang="es-PE" sz="1300" dirty="0" err="1"/>
              <a:t>bgcolor</a:t>
            </a:r>
            <a:r>
              <a:rPr lang="es-PE" sz="1300" dirty="0"/>
              <a:t>=</a:t>
            </a:r>
            <a:r>
              <a:rPr lang="es-PE" sz="1300" dirty="0" err="1"/>
              <a:t>yellow</a:t>
            </a:r>
            <a:r>
              <a:rPr lang="es-PE" sz="1300" dirty="0"/>
              <a:t>&gt;</a:t>
            </a:r>
          </a:p>
          <a:p>
            <a:r>
              <a:rPr lang="es-PE" sz="1300" dirty="0"/>
              <a:t>        &lt;TD&gt;A&lt;/TD&gt; &lt;TD&gt;B&lt;/TD&gt; &lt;TD&gt;C&lt;/TD&gt;</a:t>
            </a:r>
          </a:p>
          <a:p>
            <a:r>
              <a:rPr lang="es-PE" sz="1300" dirty="0"/>
              <a:t>    &lt;/TR&gt;</a:t>
            </a:r>
          </a:p>
          <a:p>
            <a:r>
              <a:rPr lang="es-PE" sz="1300" dirty="0"/>
              <a:t>    &lt;TR </a:t>
            </a:r>
            <a:r>
              <a:rPr lang="es-PE" sz="1300" dirty="0" err="1"/>
              <a:t>bgcolor</a:t>
            </a:r>
            <a:r>
              <a:rPr lang="es-PE" sz="1300" dirty="0"/>
              <a:t>=</a:t>
            </a:r>
            <a:r>
              <a:rPr lang="es-PE" sz="1300" dirty="0" err="1"/>
              <a:t>pink</a:t>
            </a:r>
            <a:r>
              <a:rPr lang="es-PE" sz="1300" dirty="0"/>
              <a:t>&gt;</a:t>
            </a:r>
          </a:p>
          <a:p>
            <a:r>
              <a:rPr lang="es-PE" sz="1300" dirty="0"/>
              <a:t>        &lt;TD&gt;D&lt;/TD&gt; &lt;TD&gt;E&lt;/TD&gt; &lt;TD&gt;F&lt;/TD&gt;</a:t>
            </a:r>
          </a:p>
          <a:p>
            <a:r>
              <a:rPr lang="es-PE" sz="1300" dirty="0"/>
              <a:t>    &lt;/TR&gt;</a:t>
            </a:r>
          </a:p>
          <a:p>
            <a:r>
              <a:rPr lang="es-PE" sz="1300" dirty="0"/>
              <a:t>&lt;/TABLE&gt;</a:t>
            </a:r>
          </a:p>
          <a:p>
            <a:r>
              <a:rPr lang="es-PE" sz="1300" dirty="0"/>
              <a:t>&lt;/</a:t>
            </a:r>
            <a:r>
              <a:rPr lang="es-PE" sz="1300" dirty="0" err="1"/>
              <a:t>table</a:t>
            </a:r>
            <a:r>
              <a:rPr lang="es-PE" sz="1300" dirty="0"/>
              <a:t>&gt;</a:t>
            </a:r>
          </a:p>
          <a:p>
            <a:r>
              <a:rPr lang="es-PE" sz="1300" dirty="0"/>
              <a:t>&lt;/</a:t>
            </a:r>
            <a:r>
              <a:rPr lang="es-PE" sz="1300" dirty="0" err="1"/>
              <a:t>body</a:t>
            </a:r>
            <a:r>
              <a:rPr lang="es-PE" sz="1300" dirty="0"/>
              <a:t>&gt;</a:t>
            </a:r>
          </a:p>
          <a:p>
            <a:r>
              <a:rPr lang="es-PE" sz="1300" dirty="0"/>
              <a:t>&lt;/</a:t>
            </a:r>
            <a:r>
              <a:rPr lang="es-PE" sz="1300" dirty="0" err="1"/>
              <a:t>html</a:t>
            </a:r>
            <a:r>
              <a:rPr lang="es-PE" sz="1300" dirty="0"/>
              <a:t>&gt;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319" y="2320427"/>
            <a:ext cx="6440042" cy="1473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02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19342" y="148990"/>
            <a:ext cx="766842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u="sng" dirty="0">
                <a:solidFill>
                  <a:srgbClr val="FF0000"/>
                </a:solidFill>
              </a:rPr>
              <a:t>Alineado vertical del contenido de las celdas. VALIGN=TOP | BOTTOM | MIDDLE</a:t>
            </a:r>
            <a:endParaRPr lang="es-PE" sz="1600" b="1" u="sng" dirty="0">
              <a:solidFill>
                <a:srgbClr val="FF0000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47145" y="740416"/>
            <a:ext cx="495770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u="sng" dirty="0" smtClean="0">
                <a:solidFill>
                  <a:srgbClr val="FF0000"/>
                </a:solidFill>
              </a:rPr>
              <a:t>TOP</a:t>
            </a:r>
            <a:r>
              <a:rPr lang="es-MX" dirty="0" smtClean="0">
                <a:solidFill>
                  <a:srgbClr val="FF0000"/>
                </a:solidFill>
              </a:rPr>
              <a:t> </a:t>
            </a:r>
            <a:r>
              <a:rPr lang="es-MX" dirty="0" smtClean="0"/>
              <a:t>Alinea hacia arriba de la celda (parte superior)</a:t>
            </a:r>
            <a:endParaRPr lang="es-MX" b="1" u="sng" dirty="0" smtClean="0">
              <a:solidFill>
                <a:srgbClr val="FF0000"/>
              </a:solidFill>
            </a:endParaRPr>
          </a:p>
          <a:p>
            <a:r>
              <a:rPr lang="es-MX" b="1" u="sng" dirty="0" smtClean="0">
                <a:solidFill>
                  <a:srgbClr val="FF0000"/>
                </a:solidFill>
              </a:rPr>
              <a:t>BOTTOM</a:t>
            </a:r>
            <a:r>
              <a:rPr lang="es-MX" dirty="0" smtClean="0"/>
              <a:t> Alinea debajo de la celda (parte inferior.</a:t>
            </a:r>
            <a:endParaRPr lang="es-MX" b="1" u="sng" dirty="0" smtClean="0">
              <a:solidFill>
                <a:srgbClr val="FF0000"/>
              </a:solidFill>
            </a:endParaRPr>
          </a:p>
          <a:p>
            <a:r>
              <a:rPr lang="es-MX" b="1" u="sng" dirty="0" smtClean="0">
                <a:solidFill>
                  <a:srgbClr val="FF0000"/>
                </a:solidFill>
              </a:rPr>
              <a:t>MIDDLE</a:t>
            </a:r>
            <a:r>
              <a:rPr lang="es-MX" dirty="0" smtClean="0"/>
              <a:t> </a:t>
            </a:r>
            <a:r>
              <a:rPr lang="es-MX" dirty="0"/>
              <a:t>Alinea al medio de la celda.</a:t>
            </a:r>
            <a:endParaRPr lang="es-MX" b="1" u="sng" dirty="0">
              <a:solidFill>
                <a:srgbClr val="FF0000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6514744" y="802043"/>
            <a:ext cx="5677256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400" dirty="0"/>
              <a:t>&lt;!DOCTYPE </a:t>
            </a:r>
            <a:r>
              <a:rPr lang="es-PE" sz="1400" dirty="0" err="1"/>
              <a:t>html</a:t>
            </a:r>
            <a:r>
              <a:rPr lang="es-PE" sz="1400" dirty="0"/>
              <a:t>&gt;</a:t>
            </a:r>
          </a:p>
          <a:p>
            <a:r>
              <a:rPr lang="es-PE" sz="1400" dirty="0"/>
              <a:t>&lt;</a:t>
            </a:r>
            <a:r>
              <a:rPr lang="es-PE" sz="1400" dirty="0" err="1"/>
              <a:t>html</a:t>
            </a:r>
            <a:r>
              <a:rPr lang="es-PE" sz="1400" dirty="0"/>
              <a:t>&gt;</a:t>
            </a:r>
          </a:p>
          <a:p>
            <a:r>
              <a:rPr lang="es-PE" sz="1400" dirty="0"/>
              <a:t>&lt;head&gt;</a:t>
            </a:r>
          </a:p>
          <a:p>
            <a:r>
              <a:rPr lang="es-PE" sz="1400" dirty="0" smtClean="0"/>
              <a:t>   &lt;</a:t>
            </a:r>
            <a:r>
              <a:rPr lang="es-PE" sz="1400" dirty="0"/>
              <a:t>meta </a:t>
            </a:r>
            <a:r>
              <a:rPr lang="es-PE" sz="1400" dirty="0" err="1"/>
              <a:t>charset</a:t>
            </a:r>
            <a:r>
              <a:rPr lang="es-PE" sz="1400" dirty="0"/>
              <a:t>="utf-8"&gt;</a:t>
            </a:r>
          </a:p>
          <a:p>
            <a:r>
              <a:rPr lang="es-PE" sz="1400" dirty="0" smtClean="0"/>
              <a:t>   &lt;</a:t>
            </a:r>
            <a:r>
              <a:rPr lang="es-PE" sz="1400" dirty="0"/>
              <a:t>meta </a:t>
            </a:r>
            <a:r>
              <a:rPr lang="es-PE" sz="1400" dirty="0" err="1"/>
              <a:t>name</a:t>
            </a:r>
            <a:r>
              <a:rPr lang="es-PE" sz="1400" dirty="0"/>
              <a:t>="</a:t>
            </a:r>
            <a:r>
              <a:rPr lang="es-PE" sz="1400" dirty="0" err="1"/>
              <a:t>viewport</a:t>
            </a:r>
            <a:r>
              <a:rPr lang="es-PE" sz="1400" dirty="0"/>
              <a:t>" </a:t>
            </a:r>
            <a:r>
              <a:rPr lang="es-PE" sz="1400" dirty="0" err="1"/>
              <a:t>content</a:t>
            </a:r>
            <a:r>
              <a:rPr lang="es-PE" sz="1400" dirty="0"/>
              <a:t>="</a:t>
            </a:r>
            <a:r>
              <a:rPr lang="es-PE" sz="1400" dirty="0" err="1"/>
              <a:t>width</a:t>
            </a:r>
            <a:r>
              <a:rPr lang="es-PE" sz="1400" dirty="0"/>
              <a:t>=</a:t>
            </a:r>
            <a:r>
              <a:rPr lang="es-PE" sz="1400" dirty="0" err="1"/>
              <a:t>device-width</a:t>
            </a:r>
            <a:r>
              <a:rPr lang="es-PE" sz="1400" dirty="0"/>
              <a:t>, </a:t>
            </a:r>
            <a:r>
              <a:rPr lang="es-PE" sz="1400" dirty="0" err="1"/>
              <a:t>initial-scale</a:t>
            </a:r>
            <a:r>
              <a:rPr lang="es-PE" sz="1400" dirty="0"/>
              <a:t>=1"&gt;</a:t>
            </a:r>
          </a:p>
          <a:p>
            <a:r>
              <a:rPr lang="es-PE" sz="1400" dirty="0" smtClean="0"/>
              <a:t>   &lt;</a:t>
            </a:r>
            <a:r>
              <a:rPr lang="es-PE" sz="1400" dirty="0" err="1"/>
              <a:t>title</a:t>
            </a:r>
            <a:r>
              <a:rPr lang="es-PE" sz="1400" dirty="0"/>
              <a:t>&gt;Uso de título de tabla&lt;/</a:t>
            </a:r>
            <a:r>
              <a:rPr lang="es-PE" sz="1400" dirty="0" err="1"/>
              <a:t>title</a:t>
            </a:r>
            <a:r>
              <a:rPr lang="es-PE" sz="1400" dirty="0"/>
              <a:t>&gt;</a:t>
            </a:r>
          </a:p>
          <a:p>
            <a:r>
              <a:rPr lang="es-PE" sz="1400" dirty="0"/>
              <a:t>&lt;/head&gt;</a:t>
            </a:r>
          </a:p>
          <a:p>
            <a:r>
              <a:rPr lang="es-PE" sz="1400" dirty="0"/>
              <a:t>&lt;</a:t>
            </a:r>
            <a:r>
              <a:rPr lang="es-PE" sz="1400" dirty="0" err="1"/>
              <a:t>body</a:t>
            </a:r>
            <a:r>
              <a:rPr lang="es-PE" sz="1400" dirty="0"/>
              <a:t>&gt;</a:t>
            </a:r>
          </a:p>
          <a:p>
            <a:r>
              <a:rPr lang="es-PE" sz="1400" dirty="0"/>
              <a:t>&lt;TABLE BORDER </a:t>
            </a:r>
            <a:r>
              <a:rPr lang="es-PE" sz="1400" dirty="0" err="1"/>
              <a:t>width</a:t>
            </a:r>
            <a:r>
              <a:rPr lang="es-PE" sz="1400" dirty="0"/>
              <a:t> =50% HEIGHT=200px </a:t>
            </a:r>
            <a:r>
              <a:rPr lang="es-PE" sz="1400" dirty="0" err="1"/>
              <a:t>align</a:t>
            </a:r>
            <a:r>
              <a:rPr lang="es-PE" sz="1400" dirty="0"/>
              <a:t>=center CELLPADDING=10 CELLSPACING=6&gt;</a:t>
            </a:r>
          </a:p>
          <a:p>
            <a:r>
              <a:rPr lang="es-PE" sz="1400" dirty="0"/>
              <a:t>       &lt;TR&gt;</a:t>
            </a:r>
          </a:p>
          <a:p>
            <a:r>
              <a:rPr lang="es-PE" sz="1400" dirty="0"/>
              <a:t>        &lt;TH&gt;Enero&lt;/TH&gt;</a:t>
            </a:r>
          </a:p>
          <a:p>
            <a:r>
              <a:rPr lang="es-PE" sz="1400" dirty="0"/>
              <a:t>        &lt;TH&gt;Febrero&lt;/TH&gt;</a:t>
            </a:r>
          </a:p>
          <a:p>
            <a:r>
              <a:rPr lang="es-PE" sz="1400" dirty="0"/>
              <a:t>        &lt;TH&gt;Marzo&lt;/TH&gt;</a:t>
            </a:r>
          </a:p>
          <a:p>
            <a:r>
              <a:rPr lang="es-PE" sz="1400" dirty="0"/>
              <a:t>    &lt;/TR&gt;</a:t>
            </a:r>
          </a:p>
          <a:p>
            <a:r>
              <a:rPr lang="es-PE" sz="1400" dirty="0"/>
              <a:t>    &lt;TR VALIGN=top&gt;</a:t>
            </a:r>
          </a:p>
          <a:p>
            <a:r>
              <a:rPr lang="es-PE" sz="1400" dirty="0"/>
              <a:t>        &lt;TD&gt;Todas alineadas arriba&lt;/TD&gt;</a:t>
            </a:r>
          </a:p>
          <a:p>
            <a:r>
              <a:rPr lang="es-PE" sz="1400" dirty="0"/>
              <a:t>        &lt;TD&gt;Esta es la&lt;</a:t>
            </a:r>
            <a:r>
              <a:rPr lang="es-PE" sz="1400" dirty="0" err="1"/>
              <a:t>br</a:t>
            </a:r>
            <a:r>
              <a:rPr lang="es-PE" sz="1400" dirty="0"/>
              <a:t>&gt;Celda 2&lt;/TD&gt;</a:t>
            </a:r>
          </a:p>
          <a:p>
            <a:r>
              <a:rPr lang="es-PE" sz="1400" dirty="0"/>
              <a:t>        &lt;TD&gt;Celda 3&lt;/TD&gt;</a:t>
            </a:r>
          </a:p>
          <a:p>
            <a:r>
              <a:rPr lang="es-PE" sz="1400" dirty="0"/>
              <a:t>    &lt;/TR&gt;</a:t>
            </a:r>
          </a:p>
          <a:p>
            <a:r>
              <a:rPr lang="es-PE" sz="1400" dirty="0"/>
              <a:t>    &lt;TR&gt;</a:t>
            </a:r>
          </a:p>
          <a:p>
            <a:r>
              <a:rPr lang="es-PE" sz="1400" dirty="0"/>
              <a:t>        &lt;TD VALIGN=top&gt;Alineado arriba&lt;/TD&gt;</a:t>
            </a:r>
          </a:p>
          <a:p>
            <a:r>
              <a:rPr lang="es-PE" sz="1400" dirty="0"/>
              <a:t>        &lt;TD VALIGN=</a:t>
            </a:r>
            <a:r>
              <a:rPr lang="es-PE" sz="1400" dirty="0" err="1"/>
              <a:t>bottom</a:t>
            </a:r>
            <a:r>
              <a:rPr lang="es-PE" sz="1400" dirty="0"/>
              <a:t>&gt;Alineado abajo&lt;/TD&gt;</a:t>
            </a:r>
          </a:p>
          <a:p>
            <a:r>
              <a:rPr lang="es-PE" sz="1400" dirty="0"/>
              <a:t>        &lt;TD&gt;Por defecto&lt;</a:t>
            </a:r>
            <a:r>
              <a:rPr lang="es-PE" sz="1400" dirty="0" err="1"/>
              <a:t>br</a:t>
            </a:r>
            <a:r>
              <a:rPr lang="es-PE" sz="1400" dirty="0"/>
              <a:t>&gt;Alineado al centro&lt;/TD&gt;</a:t>
            </a:r>
          </a:p>
          <a:p>
            <a:r>
              <a:rPr lang="es-PE" sz="1400" dirty="0"/>
              <a:t>    &lt;/TR&gt;</a:t>
            </a:r>
          </a:p>
          <a:p>
            <a:r>
              <a:rPr lang="es-PE" sz="1400" dirty="0"/>
              <a:t>&lt;/</a:t>
            </a:r>
            <a:r>
              <a:rPr lang="es-PE" sz="1400" dirty="0" err="1"/>
              <a:t>table</a:t>
            </a:r>
            <a:r>
              <a:rPr lang="es-PE" sz="1400" dirty="0"/>
              <a:t>&gt;</a:t>
            </a:r>
          </a:p>
          <a:p>
            <a:r>
              <a:rPr lang="es-PE" sz="1400" dirty="0"/>
              <a:t>&lt;/</a:t>
            </a:r>
            <a:r>
              <a:rPr lang="es-PE" sz="1400" dirty="0" err="1"/>
              <a:t>body</a:t>
            </a:r>
            <a:r>
              <a:rPr lang="es-PE" sz="1400" dirty="0"/>
              <a:t>&gt;</a:t>
            </a:r>
          </a:p>
          <a:p>
            <a:r>
              <a:rPr lang="es-PE" sz="1400" dirty="0"/>
              <a:t>&lt;/</a:t>
            </a:r>
            <a:r>
              <a:rPr lang="es-PE" sz="1400" dirty="0" err="1"/>
              <a:t>html</a:t>
            </a:r>
            <a:r>
              <a:rPr lang="es-PE" sz="1400" dirty="0"/>
              <a:t>&gt;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342" y="2931207"/>
            <a:ext cx="6110603" cy="1350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27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42498" y="1471410"/>
            <a:ext cx="9266265" cy="374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81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754025" y="510030"/>
            <a:ext cx="5437975" cy="589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300" dirty="0"/>
              <a:t>&lt;!DOCTYPE </a:t>
            </a:r>
            <a:r>
              <a:rPr lang="es-PE" sz="1300" dirty="0" err="1"/>
              <a:t>html</a:t>
            </a:r>
            <a:r>
              <a:rPr lang="es-PE" sz="1300" dirty="0"/>
              <a:t>&gt;</a:t>
            </a:r>
          </a:p>
          <a:p>
            <a:r>
              <a:rPr lang="es-PE" sz="1300" dirty="0"/>
              <a:t>&lt;</a:t>
            </a:r>
            <a:r>
              <a:rPr lang="es-PE" sz="1300" dirty="0" err="1"/>
              <a:t>html</a:t>
            </a:r>
            <a:r>
              <a:rPr lang="es-PE" sz="1300" dirty="0"/>
              <a:t>&gt;</a:t>
            </a:r>
          </a:p>
          <a:p>
            <a:r>
              <a:rPr lang="es-PE" sz="1300" dirty="0"/>
              <a:t>&lt;head&gt;</a:t>
            </a:r>
          </a:p>
          <a:p>
            <a:r>
              <a:rPr lang="es-PE" sz="1300" dirty="0" smtClean="0"/>
              <a:t>   &lt;</a:t>
            </a:r>
            <a:r>
              <a:rPr lang="es-PE" sz="1300" dirty="0"/>
              <a:t>meta </a:t>
            </a:r>
            <a:r>
              <a:rPr lang="es-PE" sz="1300" dirty="0" err="1"/>
              <a:t>charset</a:t>
            </a:r>
            <a:r>
              <a:rPr lang="es-PE" sz="1300" dirty="0"/>
              <a:t>="utf-8"&gt;</a:t>
            </a:r>
          </a:p>
          <a:p>
            <a:r>
              <a:rPr lang="es-PE" sz="1300" dirty="0" smtClean="0"/>
              <a:t>   &lt;</a:t>
            </a:r>
            <a:r>
              <a:rPr lang="es-PE" sz="1300" dirty="0"/>
              <a:t>meta </a:t>
            </a:r>
            <a:r>
              <a:rPr lang="es-PE" sz="1300" dirty="0" err="1"/>
              <a:t>name</a:t>
            </a:r>
            <a:r>
              <a:rPr lang="es-PE" sz="1300" dirty="0"/>
              <a:t>="</a:t>
            </a:r>
            <a:r>
              <a:rPr lang="es-PE" sz="1300" dirty="0" err="1"/>
              <a:t>viewport</a:t>
            </a:r>
            <a:r>
              <a:rPr lang="es-PE" sz="1300" dirty="0"/>
              <a:t>" </a:t>
            </a:r>
            <a:r>
              <a:rPr lang="es-PE" sz="1300" dirty="0" err="1"/>
              <a:t>content</a:t>
            </a:r>
            <a:r>
              <a:rPr lang="es-PE" sz="1300" dirty="0"/>
              <a:t>="</a:t>
            </a:r>
            <a:r>
              <a:rPr lang="es-PE" sz="1300" dirty="0" err="1"/>
              <a:t>width</a:t>
            </a:r>
            <a:r>
              <a:rPr lang="es-PE" sz="1300" dirty="0"/>
              <a:t>=</a:t>
            </a:r>
            <a:r>
              <a:rPr lang="es-PE" sz="1300" dirty="0" err="1"/>
              <a:t>device-width</a:t>
            </a:r>
            <a:r>
              <a:rPr lang="es-PE" sz="1300" dirty="0"/>
              <a:t>, </a:t>
            </a:r>
            <a:r>
              <a:rPr lang="es-PE" sz="1300" dirty="0" err="1"/>
              <a:t>initial-scale</a:t>
            </a:r>
            <a:r>
              <a:rPr lang="es-PE" sz="1300" dirty="0"/>
              <a:t>=1"&gt;</a:t>
            </a:r>
          </a:p>
          <a:p>
            <a:r>
              <a:rPr lang="es-PE" sz="1300" dirty="0" smtClean="0"/>
              <a:t>   &lt;</a:t>
            </a:r>
            <a:r>
              <a:rPr lang="es-PE" sz="1300" dirty="0" err="1"/>
              <a:t>title</a:t>
            </a:r>
            <a:r>
              <a:rPr lang="es-PE" sz="1300" dirty="0"/>
              <a:t>&gt;Uso de </a:t>
            </a:r>
            <a:r>
              <a:rPr lang="es-PE" sz="1300" dirty="0" smtClean="0"/>
              <a:t>tabla</a:t>
            </a:r>
            <a:r>
              <a:rPr lang="es-PE" sz="1300" dirty="0"/>
              <a:t>&lt;/</a:t>
            </a:r>
            <a:r>
              <a:rPr lang="es-PE" sz="1300" dirty="0" err="1"/>
              <a:t>title</a:t>
            </a:r>
            <a:r>
              <a:rPr lang="es-PE" sz="1300" dirty="0"/>
              <a:t>&gt;</a:t>
            </a:r>
          </a:p>
          <a:p>
            <a:r>
              <a:rPr lang="es-PE" sz="1300" dirty="0"/>
              <a:t>&lt;/head&gt;</a:t>
            </a:r>
          </a:p>
          <a:p>
            <a:r>
              <a:rPr lang="es-PE" sz="1300" dirty="0"/>
              <a:t>&lt;</a:t>
            </a:r>
            <a:r>
              <a:rPr lang="es-PE" sz="1300" dirty="0" err="1"/>
              <a:t>body</a:t>
            </a:r>
            <a:r>
              <a:rPr lang="es-PE" sz="1300" dirty="0"/>
              <a:t>&gt;</a:t>
            </a:r>
          </a:p>
          <a:p>
            <a:r>
              <a:rPr lang="es-PE" sz="1300" dirty="0"/>
              <a:t>&lt;TABLE BORDER=3 </a:t>
            </a:r>
            <a:r>
              <a:rPr lang="es-PE" sz="1300" dirty="0" err="1"/>
              <a:t>width</a:t>
            </a:r>
            <a:r>
              <a:rPr lang="es-PE" sz="1300" dirty="0"/>
              <a:t> =50% HEIGHT=200px </a:t>
            </a:r>
            <a:r>
              <a:rPr lang="es-PE" sz="1300" dirty="0" err="1"/>
              <a:t>align</a:t>
            </a:r>
            <a:r>
              <a:rPr lang="es-PE" sz="1300" dirty="0"/>
              <a:t>=center CELLPADDING=10 CELLSPACING=6 </a:t>
            </a:r>
            <a:r>
              <a:rPr lang="es-PE" sz="1300" dirty="0" err="1"/>
              <a:t>bordercolor</a:t>
            </a:r>
            <a:r>
              <a:rPr lang="es-PE" sz="1300" dirty="0"/>
              <a:t>=blue&gt;</a:t>
            </a:r>
          </a:p>
          <a:p>
            <a:r>
              <a:rPr lang="es-PE" sz="1300" dirty="0"/>
              <a:t>       &lt;TR&gt;</a:t>
            </a:r>
          </a:p>
          <a:p>
            <a:r>
              <a:rPr lang="es-PE" sz="1300" dirty="0"/>
              <a:t>        &lt;TH&gt;Enero&lt;/TH&gt;</a:t>
            </a:r>
          </a:p>
          <a:p>
            <a:r>
              <a:rPr lang="es-PE" sz="1300" dirty="0"/>
              <a:t>        &lt;TH&gt;Febrero&lt;/TH&gt;</a:t>
            </a:r>
          </a:p>
          <a:p>
            <a:r>
              <a:rPr lang="es-PE" sz="1300" dirty="0"/>
              <a:t>        &lt;TH&gt;Marzo&lt;/TH&gt;</a:t>
            </a:r>
          </a:p>
          <a:p>
            <a:r>
              <a:rPr lang="es-PE" sz="1300" dirty="0"/>
              <a:t>    &lt;/TR&gt;</a:t>
            </a:r>
          </a:p>
          <a:p>
            <a:r>
              <a:rPr lang="es-PE" sz="1300" dirty="0"/>
              <a:t>    &lt;TR VALIGN=top&gt;</a:t>
            </a:r>
          </a:p>
          <a:p>
            <a:r>
              <a:rPr lang="es-PE" sz="1300" dirty="0"/>
              <a:t>        &lt;TD&gt;Todas alineadas arriba&lt;/TD&gt;</a:t>
            </a:r>
          </a:p>
          <a:p>
            <a:r>
              <a:rPr lang="es-PE" sz="1300" dirty="0"/>
              <a:t>        &lt;TD&gt;Esta es la&lt;</a:t>
            </a:r>
            <a:r>
              <a:rPr lang="es-PE" sz="1300" dirty="0" err="1"/>
              <a:t>br</a:t>
            </a:r>
            <a:r>
              <a:rPr lang="es-PE" sz="1300" dirty="0"/>
              <a:t>&gt;Celda 2&lt;/TD&gt;</a:t>
            </a:r>
          </a:p>
          <a:p>
            <a:r>
              <a:rPr lang="es-PE" sz="1300" dirty="0"/>
              <a:t>        &lt;TD&gt;Celda 3&lt;/TD&gt;</a:t>
            </a:r>
          </a:p>
          <a:p>
            <a:r>
              <a:rPr lang="es-PE" sz="1300" dirty="0"/>
              <a:t>    &lt;/TR&gt;</a:t>
            </a:r>
          </a:p>
          <a:p>
            <a:r>
              <a:rPr lang="es-PE" sz="1300" dirty="0"/>
              <a:t>    &lt;TR&gt;</a:t>
            </a:r>
          </a:p>
          <a:p>
            <a:r>
              <a:rPr lang="es-PE" sz="1300" dirty="0"/>
              <a:t>        &lt;TD VALIGN=top&gt;Alineado arriba&lt;/TD&gt;</a:t>
            </a:r>
          </a:p>
          <a:p>
            <a:r>
              <a:rPr lang="es-PE" sz="1300" dirty="0"/>
              <a:t>        &lt;TD VALIGN=</a:t>
            </a:r>
            <a:r>
              <a:rPr lang="es-PE" sz="1300" dirty="0" err="1"/>
              <a:t>bottom</a:t>
            </a:r>
            <a:r>
              <a:rPr lang="es-PE" sz="1300" dirty="0"/>
              <a:t>&gt;Alineado abajo&lt;/TD&gt;</a:t>
            </a:r>
          </a:p>
          <a:p>
            <a:r>
              <a:rPr lang="es-PE" sz="1300" dirty="0"/>
              <a:t>        &lt;TD&gt;Por defecto&lt;</a:t>
            </a:r>
            <a:r>
              <a:rPr lang="es-PE" sz="1300" dirty="0" err="1"/>
              <a:t>br</a:t>
            </a:r>
            <a:r>
              <a:rPr lang="es-PE" sz="1300" dirty="0"/>
              <a:t>&gt;Alineado al centro&lt;/TD&gt;</a:t>
            </a:r>
          </a:p>
          <a:p>
            <a:r>
              <a:rPr lang="es-PE" sz="1300" dirty="0"/>
              <a:t>    &lt;/TR&gt;</a:t>
            </a:r>
          </a:p>
          <a:p>
            <a:r>
              <a:rPr lang="es-PE" sz="1300" dirty="0"/>
              <a:t>&lt;/TABLE&gt;</a:t>
            </a:r>
          </a:p>
          <a:p>
            <a:r>
              <a:rPr lang="es-PE" sz="1300" dirty="0"/>
              <a:t>&lt;/</a:t>
            </a:r>
            <a:r>
              <a:rPr lang="es-PE" sz="1300" dirty="0" err="1"/>
              <a:t>table</a:t>
            </a:r>
            <a:r>
              <a:rPr lang="es-PE" sz="1300" dirty="0"/>
              <a:t>&gt;</a:t>
            </a:r>
          </a:p>
          <a:p>
            <a:r>
              <a:rPr lang="es-PE" sz="1300" dirty="0"/>
              <a:t>&lt;/</a:t>
            </a:r>
            <a:r>
              <a:rPr lang="es-PE" sz="1300" dirty="0" err="1"/>
              <a:t>body</a:t>
            </a:r>
            <a:r>
              <a:rPr lang="es-PE" sz="1300" dirty="0"/>
              <a:t>&gt;</a:t>
            </a:r>
          </a:p>
          <a:p>
            <a:r>
              <a:rPr lang="es-PE" sz="1300" dirty="0"/>
              <a:t>&lt;/</a:t>
            </a:r>
            <a:r>
              <a:rPr lang="es-PE" sz="1300" dirty="0" err="1"/>
              <a:t>html</a:t>
            </a:r>
            <a:r>
              <a:rPr lang="es-PE" sz="1300" dirty="0"/>
              <a:t>&gt;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699" y="2795046"/>
            <a:ext cx="6592913" cy="1452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87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14400" y="384561"/>
            <a:ext cx="27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dirty="0" smtClean="0"/>
              <a:t>Ejercicios libres propuestos.</a:t>
            </a:r>
            <a:endParaRPr lang="es-PE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2783" y="753893"/>
            <a:ext cx="571515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altLang="es-PE" dirty="0"/>
              <a:t>Realiza un documento </a:t>
            </a:r>
            <a:r>
              <a:rPr lang="es-PE" altLang="es-PE" dirty="0" err="1"/>
              <a:t>html</a:t>
            </a:r>
            <a:r>
              <a:rPr lang="es-PE" altLang="es-PE" dirty="0"/>
              <a:t> parecido a la siguiente imagen: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altLang="es-PE" dirty="0"/>
              <a:t>  </a:t>
            </a:r>
          </a:p>
        </p:txBody>
      </p:sp>
      <p:pic>
        <p:nvPicPr>
          <p:cNvPr id="2050" name="Picture 2" descr="ejercicio 1 tabla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8701" y="558633"/>
            <a:ext cx="1581150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6326" y="2315910"/>
            <a:ext cx="1533525" cy="1371600"/>
          </a:xfrm>
          <a:prstGeom prst="rect">
            <a:avLst/>
          </a:prstGeom>
        </p:spPr>
      </p:pic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05332" y="2610177"/>
            <a:ext cx="485017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altLang="es-PE" dirty="0" smtClean="0"/>
              <a:t>Modifica el anterior para que se muestre el título:</a:t>
            </a:r>
            <a:endParaRPr lang="es-PE" altLang="es-PE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altLang="es-PE" dirty="0"/>
              <a:t>  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5279" y="4466461"/>
            <a:ext cx="90956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altLang="es-PE" dirty="0"/>
              <a:t>Realiza una tabla como se muestra en la siguiente tabla. Usa las fusiones de columnas y filas.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altLang="es-PE" dirty="0"/>
              <a:t>  </a:t>
            </a:r>
          </a:p>
        </p:txBody>
      </p:sp>
      <p:pic>
        <p:nvPicPr>
          <p:cNvPr id="2052" name="Picture 4" descr="ejercicio 4 tablas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2816" y="4040024"/>
            <a:ext cx="838200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578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67548" y="717066"/>
            <a:ext cx="786225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altLang="es-PE" dirty="0"/>
              <a:t>En este ejercicio vas a ponerle un pie a la tabla uniendo todas las celdas de la última fila. En el pie irá la nota aclaratoria "La masa es relativa a la masa de la tierra" y tendrá formato de encabezado </a:t>
            </a:r>
            <a:r>
              <a:rPr lang="es-PE" altLang="es-PE" dirty="0" smtClean="0"/>
              <a:t>5</a:t>
            </a:r>
            <a:r>
              <a:rPr lang="es-PE" altLang="es-PE" dirty="0"/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altLang="es-PE" dirty="0"/>
              <a:t>La tabla tendrá un </a:t>
            </a:r>
            <a:r>
              <a:rPr lang="es-PE" altLang="es-PE" dirty="0" smtClean="0"/>
              <a:t>título</a:t>
            </a:r>
            <a:r>
              <a:rPr lang="es-PE" altLang="es-PE" dirty="0"/>
              <a:t>: El sistema solar que irá con formato de encabezado </a:t>
            </a:r>
            <a:r>
              <a:rPr lang="es-PE" altLang="es-PE" dirty="0" smtClean="0"/>
              <a:t>3. </a:t>
            </a:r>
            <a:r>
              <a:rPr lang="es-PE" altLang="es-PE" dirty="0"/>
              <a:t>El </a:t>
            </a:r>
            <a:r>
              <a:rPr lang="es-PE" altLang="es-PE" dirty="0" smtClean="0"/>
              <a:t>título </a:t>
            </a:r>
            <a:r>
              <a:rPr lang="es-PE" altLang="es-PE" dirty="0"/>
              <a:t>de la página web será Planetas del sistema solar</a:t>
            </a:r>
            <a:r>
              <a:rPr lang="es-PE" altLang="es-PE" dirty="0" smtClean="0"/>
              <a:t>.  </a:t>
            </a:r>
            <a:endParaRPr lang="es-PE" altLang="es-PE" dirty="0"/>
          </a:p>
        </p:txBody>
      </p:sp>
      <p:pic>
        <p:nvPicPr>
          <p:cNvPr id="3074" name="Picture 2" descr="Tabla simp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6011" y="160330"/>
            <a:ext cx="2867025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167548" y="3368638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 smtClean="0"/>
              <a:t>Crear la tabla </a:t>
            </a:r>
            <a:r>
              <a:rPr lang="es-MX" dirty="0"/>
              <a:t>de la imagen. Como ves esta tabla combina todas las celdas de la primera columna para colocar una imagen de Júpiter, con el atributo  </a:t>
            </a:r>
            <a:r>
              <a:rPr lang="es-MX" dirty="0" err="1"/>
              <a:t>alt</a:t>
            </a:r>
            <a:r>
              <a:rPr lang="es-MX" dirty="0"/>
              <a:t> igual a Planeta </a:t>
            </a:r>
            <a:r>
              <a:rPr lang="es-MX" dirty="0" smtClean="0"/>
              <a:t>Júpiter. </a:t>
            </a:r>
            <a:r>
              <a:rPr lang="es-MX" dirty="0"/>
              <a:t>También se unen la segunda y tercera celdas de cabecera para poner el texto Datos. La tabla posee un título El Planeta Júpiter colocado en el </a:t>
            </a:r>
            <a:r>
              <a:rPr lang="es-MX" dirty="0" err="1"/>
              <a:t>caption</a:t>
            </a:r>
            <a:r>
              <a:rPr lang="es-MX" dirty="0"/>
              <a:t>.</a:t>
            </a:r>
          </a:p>
          <a:p>
            <a:pPr algn="just"/>
            <a:r>
              <a:rPr lang="es-MX" dirty="0" smtClean="0"/>
              <a:t>El título </a:t>
            </a:r>
            <a:r>
              <a:rPr lang="es-MX" dirty="0"/>
              <a:t>de la página será Planeta </a:t>
            </a:r>
            <a:r>
              <a:rPr lang="es-MX" dirty="0" smtClean="0"/>
              <a:t>Júpiter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1423" y="3247401"/>
            <a:ext cx="5343545" cy="2489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49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3415" y="230226"/>
            <a:ext cx="4582164" cy="2210108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1179319" y="675118"/>
            <a:ext cx="46916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400" dirty="0" smtClean="0"/>
              <a:t>Crear un horario de las siguientes características. </a:t>
            </a:r>
            <a:endParaRPr lang="es-PE" sz="1400" dirty="0"/>
          </a:p>
        </p:txBody>
      </p:sp>
      <p:sp>
        <p:nvSpPr>
          <p:cNvPr id="4" name="CuadroTexto 3"/>
          <p:cNvSpPr txBox="1"/>
          <p:nvPr/>
        </p:nvSpPr>
        <p:spPr>
          <a:xfrm>
            <a:off x="1280444" y="4485118"/>
            <a:ext cx="46916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400" dirty="0" smtClean="0"/>
              <a:t>Crear el horario de clases de tu sección. </a:t>
            </a:r>
            <a:endParaRPr lang="es-PE" sz="1400" dirty="0"/>
          </a:p>
        </p:txBody>
      </p:sp>
    </p:spTree>
    <p:extLst>
      <p:ext uri="{BB962C8B-B14F-4D97-AF65-F5344CB8AC3E}">
        <p14:creationId xmlns:p14="http://schemas.microsoft.com/office/powerpoint/2010/main" val="130223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49469" y="149470"/>
            <a:ext cx="1189306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altLang="es-PE" dirty="0"/>
              <a:t>Crea una </a:t>
            </a:r>
            <a:r>
              <a:rPr lang="es-PE" altLang="es-PE" dirty="0" smtClean="0"/>
              <a:t>página </a:t>
            </a:r>
            <a:r>
              <a:rPr lang="es-PE" altLang="es-PE" dirty="0"/>
              <a:t>con título Ventas de almacenes. La primera </a:t>
            </a:r>
            <a:r>
              <a:rPr lang="es-PE" altLang="es-PE" dirty="0" smtClean="0"/>
              <a:t>línea </a:t>
            </a:r>
            <a:r>
              <a:rPr lang="es-PE" altLang="es-PE" dirty="0"/>
              <a:t>contendrá un encabezado nivel 2 con el texto Ventas </a:t>
            </a:r>
            <a:r>
              <a:rPr lang="es-PE" altLang="es-PE" dirty="0" err="1"/>
              <a:t>totals</a:t>
            </a:r>
            <a:r>
              <a:rPr lang="es-PE" altLang="es-PE" dirty="0"/>
              <a:t> de almacenes Gracias. Debajo de es </a:t>
            </a:r>
            <a:r>
              <a:rPr lang="es-PE" altLang="es-PE" dirty="0" smtClean="0"/>
              <a:t>línea </a:t>
            </a:r>
            <a:r>
              <a:rPr lang="es-PE" altLang="es-PE" dirty="0"/>
              <a:t>aparecerá la tabla, como se muestra en eta imagen. Como se ve los nombres de ciudades están en celdas combinadas, entre el grupo de </a:t>
            </a:r>
            <a:r>
              <a:rPr lang="es-PE" altLang="es-PE" dirty="0" smtClean="0"/>
              <a:t>sucursales </a:t>
            </a:r>
            <a:r>
              <a:rPr lang="es-PE" altLang="es-PE" dirty="0"/>
              <a:t>de cada ciudad hay una fila completa cuyas celdas contienen un espacio ($</a:t>
            </a:r>
            <a:r>
              <a:rPr lang="es-PE" altLang="es-PE" dirty="0" err="1"/>
              <a:t>nbsp</a:t>
            </a:r>
            <a:r>
              <a:rPr lang="es-PE" altLang="es-PE" dirty="0" smtClean="0"/>
              <a:t>;).  </a:t>
            </a:r>
            <a:endParaRPr lang="es-PE" altLang="es-PE" dirty="0"/>
          </a:p>
        </p:txBody>
      </p:sp>
      <p:pic>
        <p:nvPicPr>
          <p:cNvPr id="4098" name="Picture 2" descr="Tabla simp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0516" y="1593485"/>
            <a:ext cx="4724400" cy="229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810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35624" y="296652"/>
            <a:ext cx="112131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/>
              <a:t>Crea la página con título </a:t>
            </a:r>
            <a:r>
              <a:rPr lang="es-MX" b="1" dirty="0"/>
              <a:t>Resultados del curso</a:t>
            </a:r>
            <a:r>
              <a:rPr lang="es-MX" dirty="0"/>
              <a:t>. La tabla tiene como </a:t>
            </a:r>
            <a:r>
              <a:rPr lang="es-MX" dirty="0" err="1"/>
              <a:t>caption</a:t>
            </a:r>
            <a:r>
              <a:rPr lang="es-MX" dirty="0"/>
              <a:t> el mismo texto. Combina celdas y usa los elementos de tabla adecuados para conseguir </a:t>
            </a:r>
            <a:r>
              <a:rPr lang="es-MX" dirty="0" smtClean="0"/>
              <a:t>una tabla </a:t>
            </a:r>
            <a:r>
              <a:rPr lang="es-MX" dirty="0"/>
              <a:t>como la mostrada en la figura.</a:t>
            </a:r>
            <a:endParaRPr lang="es-PE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3782" y="1614234"/>
            <a:ext cx="9564435" cy="3629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36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81025" y="199937"/>
            <a:ext cx="1130617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altLang="es-PE" dirty="0"/>
              <a:t>Construye este </a:t>
            </a:r>
            <a:r>
              <a:rPr lang="es-PE" altLang="es-PE" dirty="0" smtClean="0"/>
              <a:t>catálogo </a:t>
            </a:r>
            <a:r>
              <a:rPr lang="es-PE" altLang="es-PE" dirty="0"/>
              <a:t>de ofertas inmobiliarias con una tabla cuyo </a:t>
            </a:r>
            <a:r>
              <a:rPr lang="es-PE" altLang="es-PE" dirty="0" err="1"/>
              <a:t>caption</a:t>
            </a:r>
            <a:r>
              <a:rPr lang="es-PE" altLang="es-PE" dirty="0"/>
              <a:t> (Oferta de casas) es un encabezamiento de nivel 3. El </a:t>
            </a:r>
            <a:r>
              <a:rPr lang="es-PE" altLang="es-PE" dirty="0" smtClean="0"/>
              <a:t>título </a:t>
            </a:r>
            <a:r>
              <a:rPr lang="es-PE" altLang="es-PE" dirty="0"/>
              <a:t>de la página es Catálogo de casas. </a:t>
            </a:r>
            <a:r>
              <a:rPr lang="es-PE" altLang="es-PE" dirty="0" smtClean="0"/>
              <a:t>Las imágenes pueden ser descargadas de internet referentes a cualquier tipo de casa.</a:t>
            </a:r>
            <a:endParaRPr lang="es-PE" altLang="es-PE" dirty="0"/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altLang="es-PE" dirty="0"/>
              <a:t>  </a:t>
            </a:r>
          </a:p>
        </p:txBody>
      </p:sp>
      <p:pic>
        <p:nvPicPr>
          <p:cNvPr id="5122" name="Picture 2" descr="Tabla simp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637" y="1724025"/>
            <a:ext cx="760095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803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16099" y="836461"/>
            <a:ext cx="5979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/>
              <a:t>G</a:t>
            </a:r>
            <a:r>
              <a:rPr lang="es-MX" dirty="0" smtClean="0"/>
              <a:t>rupo de filas donde cada una contiene a un grupo de celdas.</a:t>
            </a:r>
            <a:endParaRPr lang="es-PE" dirty="0"/>
          </a:p>
        </p:txBody>
      </p:sp>
      <p:sp>
        <p:nvSpPr>
          <p:cNvPr id="5" name="Rectángulo 4"/>
          <p:cNvSpPr/>
          <p:nvPr/>
        </p:nvSpPr>
        <p:spPr>
          <a:xfrm>
            <a:off x="0" y="-29089"/>
            <a:ext cx="121919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Tablas en </a:t>
            </a:r>
            <a:r>
              <a:rPr lang="es-ES" sz="54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html</a:t>
            </a:r>
            <a:endParaRPr lang="es-E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16099" y="1205793"/>
            <a:ext cx="1083606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altLang="es-PE" dirty="0"/>
              <a:t>U</a:t>
            </a:r>
            <a:r>
              <a:rPr kumimoji="0" lang="es-PE" altLang="es-P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na tabla básica puede ser declarada usando tres elementos: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altLang="es-PE" dirty="0" smtClean="0"/>
              <a:t>T</a:t>
            </a:r>
            <a:r>
              <a:rPr kumimoji="0" lang="es-PE" altLang="es-P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able</a:t>
            </a:r>
            <a:r>
              <a:rPr kumimoji="0" lang="es-PE" altLang="es-PE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: Es </a:t>
            </a:r>
            <a:r>
              <a:rPr kumimoji="0" lang="es-PE" altLang="es-P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el contenedor principal).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altLang="es-PE" dirty="0" smtClean="0"/>
              <a:t>T</a:t>
            </a:r>
            <a:r>
              <a:rPr kumimoji="0" lang="es-PE" altLang="es-P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</a:t>
            </a:r>
            <a:r>
              <a:rPr kumimoji="0" lang="es-PE" altLang="es-PE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:</a:t>
            </a:r>
            <a:r>
              <a:rPr lang="es-PE" altLang="es-PE" dirty="0"/>
              <a:t> </a:t>
            </a:r>
            <a:r>
              <a:rPr lang="es-PE" altLang="es-PE" dirty="0" smtClean="0"/>
              <a:t> Representa a </a:t>
            </a:r>
            <a:r>
              <a:rPr kumimoji="0" lang="es-PE" altLang="es-P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las filas contenedoras de las celdas.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Td:</a:t>
            </a:r>
            <a:r>
              <a:rPr kumimoji="0" lang="es-PE" altLang="es-PE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 Representa a la celda.</a:t>
            </a:r>
            <a:endParaRPr kumimoji="0" lang="es-PE" altLang="es-P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3785786" y="2071343"/>
            <a:ext cx="677396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smtClean="0"/>
              <a:t> &lt;</a:t>
            </a:r>
            <a:r>
              <a:rPr lang="es-MX" sz="1400" dirty="0" err="1" smtClean="0"/>
              <a:t>table</a:t>
            </a:r>
            <a:r>
              <a:rPr lang="es-MX" sz="1400" dirty="0" smtClean="0"/>
              <a:t>  &gt;  &lt;!--inicio de la creación de una tabla --&gt;</a:t>
            </a:r>
          </a:p>
          <a:p>
            <a:r>
              <a:rPr lang="es-MX" sz="1400" dirty="0" smtClean="0"/>
              <a:t>  &lt;</a:t>
            </a:r>
            <a:r>
              <a:rPr lang="es-MX" sz="1400" dirty="0" err="1" smtClean="0"/>
              <a:t>tr</a:t>
            </a:r>
            <a:r>
              <a:rPr lang="es-MX" sz="1400" dirty="0" smtClean="0"/>
              <a:t>&gt;  &lt;!-- Inicio de una fila --&gt;</a:t>
            </a:r>
          </a:p>
          <a:p>
            <a:r>
              <a:rPr lang="es-MX" sz="1400" dirty="0" smtClean="0"/>
              <a:t>    &lt;</a:t>
            </a:r>
            <a:r>
              <a:rPr lang="es-MX" sz="1400" dirty="0" err="1" smtClean="0"/>
              <a:t>th</a:t>
            </a:r>
            <a:r>
              <a:rPr lang="es-MX" sz="1400" dirty="0" smtClean="0"/>
              <a:t>&gt;Hoy&lt;/</a:t>
            </a:r>
            <a:r>
              <a:rPr lang="es-MX" sz="1400" dirty="0" err="1" smtClean="0"/>
              <a:t>th</a:t>
            </a:r>
            <a:r>
              <a:rPr lang="es-MX" sz="1400" dirty="0" smtClean="0"/>
              <a:t>&gt;  &lt;!-- Creación de primera celda de fila--&gt;</a:t>
            </a:r>
          </a:p>
          <a:p>
            <a:r>
              <a:rPr lang="es-MX" sz="1400" dirty="0" smtClean="0"/>
              <a:t>    &lt;</a:t>
            </a:r>
            <a:r>
              <a:rPr lang="es-MX" sz="1400" dirty="0" err="1" smtClean="0"/>
              <a:t>th</a:t>
            </a:r>
            <a:r>
              <a:rPr lang="es-MX" sz="1400" dirty="0" smtClean="0"/>
              <a:t>&gt;Mañana&lt;/</a:t>
            </a:r>
            <a:r>
              <a:rPr lang="es-MX" sz="1400" dirty="0" err="1" smtClean="0"/>
              <a:t>th</a:t>
            </a:r>
            <a:r>
              <a:rPr lang="es-MX" sz="1400" dirty="0" smtClean="0"/>
              <a:t>&gt; &lt;!-- Creación de siguiente celda en forma horizontal --&gt;</a:t>
            </a:r>
          </a:p>
          <a:p>
            <a:r>
              <a:rPr lang="es-MX" sz="1400" dirty="0" smtClean="0"/>
              <a:t>    &lt;</a:t>
            </a:r>
            <a:r>
              <a:rPr lang="es-MX" sz="1400" dirty="0" err="1" smtClean="0"/>
              <a:t>th</a:t>
            </a:r>
            <a:r>
              <a:rPr lang="es-MX" sz="1400" dirty="0" smtClean="0"/>
              <a:t>&gt;Sábado&lt;/</a:t>
            </a:r>
            <a:r>
              <a:rPr lang="es-MX" sz="1400" dirty="0" err="1" smtClean="0"/>
              <a:t>th</a:t>
            </a:r>
            <a:r>
              <a:rPr lang="es-MX" sz="1400" dirty="0" smtClean="0"/>
              <a:t>&gt; &lt;!-- Creación de siguiente celda en forma horizontal --&gt;</a:t>
            </a:r>
          </a:p>
          <a:p>
            <a:r>
              <a:rPr lang="es-MX" sz="1400" dirty="0" smtClean="0"/>
              <a:t>  &lt;/</a:t>
            </a:r>
            <a:r>
              <a:rPr lang="es-MX" sz="1400" dirty="0" err="1" smtClean="0"/>
              <a:t>tr</a:t>
            </a:r>
            <a:r>
              <a:rPr lang="es-MX" sz="1400" dirty="0" smtClean="0"/>
              <a:t>&gt; &lt;!-- fin de creación de fila --&gt;</a:t>
            </a:r>
          </a:p>
          <a:p>
            <a:r>
              <a:rPr lang="es-MX" sz="1400" dirty="0" smtClean="0"/>
              <a:t>  &lt;</a:t>
            </a:r>
            <a:r>
              <a:rPr lang="es-MX" sz="1400" dirty="0" err="1" smtClean="0"/>
              <a:t>tr</a:t>
            </a:r>
            <a:r>
              <a:rPr lang="es-MX" sz="1400" dirty="0" smtClean="0"/>
              <a:t>&gt; &lt;!-- inicio de la siguiente fila --&gt;</a:t>
            </a:r>
          </a:p>
          <a:p>
            <a:r>
              <a:rPr lang="es-MX" sz="1400" dirty="0" smtClean="0"/>
              <a:t>    &lt;</a:t>
            </a:r>
            <a:r>
              <a:rPr lang="es-MX" sz="1400" dirty="0" err="1" smtClean="0"/>
              <a:t>td</a:t>
            </a:r>
            <a:r>
              <a:rPr lang="es-MX" sz="1400" dirty="0" smtClean="0"/>
              <a:t>&gt;Soleado&lt;/</a:t>
            </a:r>
            <a:r>
              <a:rPr lang="es-MX" sz="1400" dirty="0" err="1" smtClean="0"/>
              <a:t>td</a:t>
            </a:r>
            <a:r>
              <a:rPr lang="es-MX" sz="1400" dirty="0" smtClean="0"/>
              <a:t>&gt; &lt;!-- Creación de primera celda de fila--&gt;</a:t>
            </a:r>
          </a:p>
          <a:p>
            <a:r>
              <a:rPr lang="es-MX" sz="1400" dirty="0" smtClean="0"/>
              <a:t>    &lt;</a:t>
            </a:r>
            <a:r>
              <a:rPr lang="es-MX" sz="1400" dirty="0" err="1" smtClean="0"/>
              <a:t>td</a:t>
            </a:r>
            <a:r>
              <a:rPr lang="es-MX" sz="1400" dirty="0" smtClean="0"/>
              <a:t>&gt;Mayormente soleado&lt;/</a:t>
            </a:r>
            <a:r>
              <a:rPr lang="es-MX" sz="1400" dirty="0" err="1" smtClean="0"/>
              <a:t>td</a:t>
            </a:r>
            <a:r>
              <a:rPr lang="es-MX" sz="1400" dirty="0" smtClean="0"/>
              <a:t>&gt; &lt;!-- Creación de siguiente celda en forma horizontal --&gt;</a:t>
            </a:r>
          </a:p>
          <a:p>
            <a:r>
              <a:rPr lang="es-MX" sz="1400" dirty="0" smtClean="0"/>
              <a:t>    &lt;</a:t>
            </a:r>
            <a:r>
              <a:rPr lang="es-MX" sz="1400" dirty="0" err="1" smtClean="0"/>
              <a:t>td</a:t>
            </a:r>
            <a:r>
              <a:rPr lang="es-MX" sz="1400" dirty="0" smtClean="0"/>
              <a:t>&gt;Parcialmente nublado&lt;/</a:t>
            </a:r>
            <a:r>
              <a:rPr lang="es-MX" sz="1400" dirty="0" err="1" smtClean="0"/>
              <a:t>td</a:t>
            </a:r>
            <a:r>
              <a:rPr lang="es-MX" sz="1400" dirty="0" smtClean="0"/>
              <a:t>&gt; &lt;!-- Creación de siguiente celda en forma horizontal --&gt;</a:t>
            </a:r>
          </a:p>
          <a:p>
            <a:r>
              <a:rPr lang="es-MX" sz="1400" dirty="0" smtClean="0"/>
              <a:t>  &lt;/</a:t>
            </a:r>
            <a:r>
              <a:rPr lang="es-MX" sz="1400" dirty="0" err="1" smtClean="0"/>
              <a:t>tr</a:t>
            </a:r>
            <a:r>
              <a:rPr lang="es-MX" sz="1400" dirty="0" smtClean="0"/>
              <a:t>&gt; &lt;!-- fin de creación de fila --&gt;</a:t>
            </a:r>
          </a:p>
          <a:p>
            <a:r>
              <a:rPr lang="es-MX" sz="1400" dirty="0" smtClean="0"/>
              <a:t>  &lt;</a:t>
            </a:r>
            <a:r>
              <a:rPr lang="es-MX" sz="1400" dirty="0" err="1" smtClean="0"/>
              <a:t>tr</a:t>
            </a:r>
            <a:r>
              <a:rPr lang="es-MX" sz="1400" dirty="0" smtClean="0"/>
              <a:t>&gt; &lt;!-- inicio de la siguiente fila --&gt;</a:t>
            </a:r>
          </a:p>
          <a:p>
            <a:r>
              <a:rPr lang="es-MX" sz="1400" dirty="0" smtClean="0"/>
              <a:t>    &lt;</a:t>
            </a:r>
            <a:r>
              <a:rPr lang="es-MX" sz="1400" dirty="0" err="1" smtClean="0"/>
              <a:t>td</a:t>
            </a:r>
            <a:r>
              <a:rPr lang="es-MX" sz="1400" dirty="0" smtClean="0"/>
              <a:t>&gt;19°C&lt;/</a:t>
            </a:r>
            <a:r>
              <a:rPr lang="es-MX" sz="1400" dirty="0" err="1" smtClean="0"/>
              <a:t>td</a:t>
            </a:r>
            <a:r>
              <a:rPr lang="es-MX" sz="1400" dirty="0" smtClean="0"/>
              <a:t>&gt;&lt;!-- Creación de primera celda de fila--&gt;</a:t>
            </a:r>
          </a:p>
          <a:p>
            <a:r>
              <a:rPr lang="es-MX" sz="1400" dirty="0" smtClean="0"/>
              <a:t>    &lt;</a:t>
            </a:r>
            <a:r>
              <a:rPr lang="es-MX" sz="1400" dirty="0" err="1" smtClean="0"/>
              <a:t>td</a:t>
            </a:r>
            <a:r>
              <a:rPr lang="es-MX" sz="1400" dirty="0" smtClean="0"/>
              <a:t>&gt;17°C&lt;/</a:t>
            </a:r>
            <a:r>
              <a:rPr lang="es-MX" sz="1400" dirty="0" err="1" smtClean="0"/>
              <a:t>td</a:t>
            </a:r>
            <a:r>
              <a:rPr lang="es-MX" sz="1400" dirty="0" smtClean="0"/>
              <a:t>&gt;&lt;!-- Creación de siguiente celda en forma horizontal --&gt;</a:t>
            </a:r>
          </a:p>
          <a:p>
            <a:r>
              <a:rPr lang="es-MX" sz="1400" dirty="0" smtClean="0"/>
              <a:t>    &lt;</a:t>
            </a:r>
            <a:r>
              <a:rPr lang="es-MX" sz="1400" dirty="0" err="1" smtClean="0"/>
              <a:t>td</a:t>
            </a:r>
            <a:r>
              <a:rPr lang="es-MX" sz="1400" dirty="0" smtClean="0"/>
              <a:t>&gt;12°C&lt;/</a:t>
            </a:r>
            <a:r>
              <a:rPr lang="es-MX" sz="1400" dirty="0" err="1" smtClean="0"/>
              <a:t>td</a:t>
            </a:r>
            <a:r>
              <a:rPr lang="es-MX" sz="1400" dirty="0" smtClean="0"/>
              <a:t>&gt;&lt;!-- Creación de siguiente celda en forma horizontal --&gt;</a:t>
            </a:r>
          </a:p>
          <a:p>
            <a:r>
              <a:rPr lang="es-MX" sz="1400" dirty="0" smtClean="0"/>
              <a:t>  &lt;/</a:t>
            </a:r>
            <a:r>
              <a:rPr lang="es-MX" sz="1400" dirty="0" err="1" smtClean="0"/>
              <a:t>tr</a:t>
            </a:r>
            <a:r>
              <a:rPr lang="es-MX" sz="1400" dirty="0" smtClean="0"/>
              <a:t>&gt;&lt;!-- fin de creación de fila --&gt;</a:t>
            </a:r>
          </a:p>
          <a:p>
            <a:r>
              <a:rPr lang="es-MX" sz="1400" dirty="0" smtClean="0"/>
              <a:t>  &lt;</a:t>
            </a:r>
            <a:r>
              <a:rPr lang="es-MX" sz="1400" dirty="0" err="1" smtClean="0"/>
              <a:t>tr</a:t>
            </a:r>
            <a:r>
              <a:rPr lang="es-MX" sz="1400" dirty="0" smtClean="0"/>
              <a:t>&gt;&lt;!-- inicio de la siguiente fila --&gt;</a:t>
            </a:r>
          </a:p>
          <a:p>
            <a:r>
              <a:rPr lang="es-MX" sz="1400" dirty="0" smtClean="0"/>
              <a:t>    &lt;</a:t>
            </a:r>
            <a:r>
              <a:rPr lang="es-MX" sz="1400" dirty="0" err="1" smtClean="0"/>
              <a:t>td</a:t>
            </a:r>
            <a:r>
              <a:rPr lang="es-MX" sz="1400" dirty="0" smtClean="0"/>
              <a:t>&gt;E 13 km/h&lt;/</a:t>
            </a:r>
            <a:r>
              <a:rPr lang="es-MX" sz="1400" dirty="0" err="1" smtClean="0"/>
              <a:t>td</a:t>
            </a:r>
            <a:r>
              <a:rPr lang="es-MX" sz="1400" dirty="0" smtClean="0"/>
              <a:t>&gt;&lt;!-- Creación de primera celda de fila--&gt;</a:t>
            </a:r>
          </a:p>
          <a:p>
            <a:r>
              <a:rPr lang="es-MX" sz="1400" dirty="0" smtClean="0"/>
              <a:t>    &lt;</a:t>
            </a:r>
            <a:r>
              <a:rPr lang="es-MX" sz="1400" dirty="0" err="1" smtClean="0"/>
              <a:t>td</a:t>
            </a:r>
            <a:r>
              <a:rPr lang="es-MX" sz="1400" dirty="0" smtClean="0"/>
              <a:t>&gt;E 11 km/h&lt;/</a:t>
            </a:r>
            <a:r>
              <a:rPr lang="es-MX" sz="1400" dirty="0" err="1" smtClean="0"/>
              <a:t>td</a:t>
            </a:r>
            <a:r>
              <a:rPr lang="es-MX" sz="1400" dirty="0" smtClean="0"/>
              <a:t>&gt; &lt;!-- Creación de siguiente celda en forma horizontal --&gt;</a:t>
            </a:r>
          </a:p>
          <a:p>
            <a:r>
              <a:rPr lang="es-MX" sz="1400" dirty="0" smtClean="0"/>
              <a:t>    &lt;</a:t>
            </a:r>
            <a:r>
              <a:rPr lang="es-MX" sz="1400" dirty="0" err="1" smtClean="0"/>
              <a:t>td</a:t>
            </a:r>
            <a:r>
              <a:rPr lang="es-MX" sz="1400" dirty="0" smtClean="0"/>
              <a:t>&gt;S 16 km/h&lt;/</a:t>
            </a:r>
            <a:r>
              <a:rPr lang="es-MX" sz="1400" dirty="0" err="1" smtClean="0"/>
              <a:t>td</a:t>
            </a:r>
            <a:r>
              <a:rPr lang="es-MX" sz="1400" dirty="0" smtClean="0"/>
              <a:t>&gt;&lt;!-- Creación de siguiente celda en forma horizontal --&gt;</a:t>
            </a:r>
          </a:p>
          <a:p>
            <a:r>
              <a:rPr lang="es-MX" sz="1400" dirty="0" smtClean="0"/>
              <a:t>  &lt;/</a:t>
            </a:r>
            <a:r>
              <a:rPr lang="es-MX" sz="1400" dirty="0" err="1" smtClean="0"/>
              <a:t>tr</a:t>
            </a:r>
            <a:r>
              <a:rPr lang="es-MX" sz="1400" dirty="0" smtClean="0"/>
              <a:t>&gt;&lt;!-- fin de creación de fila --&gt;</a:t>
            </a:r>
          </a:p>
          <a:p>
            <a:r>
              <a:rPr lang="es-MX" sz="1400" dirty="0" smtClean="0"/>
              <a:t>&lt;/</a:t>
            </a:r>
            <a:r>
              <a:rPr lang="es-MX" sz="1400" dirty="0" err="1" smtClean="0"/>
              <a:t>table</a:t>
            </a:r>
            <a:r>
              <a:rPr lang="es-MX" sz="1400" dirty="0" smtClean="0"/>
              <a:t>&gt; &lt;!-- Fin de tabla --&gt;</a:t>
            </a:r>
            <a:endParaRPr lang="es-PE" sz="1400" dirty="0"/>
          </a:p>
        </p:txBody>
      </p:sp>
    </p:spTree>
    <p:extLst>
      <p:ext uri="{BB962C8B-B14F-4D97-AF65-F5344CB8AC3E}">
        <p14:creationId xmlns:p14="http://schemas.microsoft.com/office/powerpoint/2010/main" val="220355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9099" y="116573"/>
            <a:ext cx="26117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s-PE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eldas de cabecera</a:t>
            </a:r>
            <a:endParaRPr lang="es-PE" sz="2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35537" y="578238"/>
            <a:ext cx="112491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Es muy habitual que las tablas muestren datos y que estos posean celdas que sirvan para describirles. Esas celdas se consideran de cabecera y se marcan con </a:t>
            </a:r>
            <a:r>
              <a:rPr lang="es-MX" b="1" dirty="0" err="1" smtClean="0"/>
              <a:t>th</a:t>
            </a:r>
            <a:r>
              <a:rPr lang="es-MX" b="1" dirty="0" smtClean="0"/>
              <a:t>.</a:t>
            </a:r>
            <a:endParaRPr lang="es-PE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48285" y="1371011"/>
            <a:ext cx="4959409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&lt;table&gt;</a:t>
            </a:r>
            <a:b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&lt;tr&gt;</a:t>
            </a:r>
            <a:b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&lt;th&gt;&amp;nbsp;&lt;/th&gt;</a:t>
            </a:r>
            <a:b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&lt;th&gt;Lunes&lt;/th&gt;</a:t>
            </a:r>
            <a:b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&lt;th&gt;Martes&lt;/th&gt;</a:t>
            </a:r>
            <a:b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&lt;th&gt;Miércoles&lt;/th&gt;</a:t>
            </a:r>
            <a:b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&lt;th&gt;Jueves&lt;/th&gt;</a:t>
            </a:r>
            <a:b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&lt;th&gt;Viernes&lt;/th&gt;</a:t>
            </a:r>
            <a:b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&lt;/tr&gt;</a:t>
            </a:r>
            <a:b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&lt;tr&gt;</a:t>
            </a:r>
            <a:b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&lt;th&gt;10:30&lt;/th&gt;</a:t>
            </a:r>
            <a:b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&lt;td&gt;Matemáticas&lt;/td&gt;</a:t>
            </a:r>
            <a:b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&lt;td&gt;Geografía&lt;/td&gt;</a:t>
            </a:r>
            <a:b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&lt;td&gt;Física&lt;/td&gt;</a:t>
            </a:r>
            <a:b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&lt;td&gt;Dibujo&lt;/td&gt;</a:t>
            </a:r>
            <a:b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&lt;td&gt;Matemáticas&lt;/td&gt;</a:t>
            </a:r>
            <a:b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&lt;/tr&gt;</a:t>
            </a:r>
            <a:b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&lt;tr&gt;</a:t>
            </a:r>
            <a:b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&lt;th&gt;11:30&lt;/th&gt;</a:t>
            </a:r>
            <a:b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&lt;td&gt;Inglés&lt;/td&gt;</a:t>
            </a:r>
            <a:b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&lt;td&gt;Lenguaje&lt;/td&gt;</a:t>
            </a:r>
            <a:b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&lt;td&gt;Geografía&lt;/td&gt;</a:t>
            </a:r>
            <a:b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&lt;td&gt;Química&lt;/td&gt;</a:t>
            </a:r>
            <a:b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&lt;td&gt;Física&lt;/td&gt;</a:t>
            </a:r>
            <a:b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&lt;/tr&gt;</a:t>
            </a:r>
            <a:b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s-PE" altLang="es-PE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&lt;/table&gt; </a:t>
            </a:r>
          </a:p>
        </p:txBody>
      </p:sp>
    </p:spTree>
    <p:extLst>
      <p:ext uri="{BB962C8B-B14F-4D97-AF65-F5344CB8AC3E}">
        <p14:creationId xmlns:p14="http://schemas.microsoft.com/office/powerpoint/2010/main" val="189303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97906" y="858291"/>
            <a:ext cx="76684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A las tablas se les puede poner un título con ayuda de la etiqueta </a:t>
            </a:r>
            <a:r>
              <a:rPr lang="es-MX" dirty="0" err="1" smtClean="0"/>
              <a:t>caption</a:t>
            </a:r>
            <a:r>
              <a:rPr lang="es-MX" dirty="0" smtClean="0"/>
              <a:t>.</a:t>
            </a:r>
            <a:endParaRPr lang="es-PE" dirty="0"/>
          </a:p>
        </p:txBody>
      </p:sp>
      <p:sp>
        <p:nvSpPr>
          <p:cNvPr id="3" name="Rectángulo 2"/>
          <p:cNvSpPr/>
          <p:nvPr/>
        </p:nvSpPr>
        <p:spPr>
          <a:xfrm>
            <a:off x="109099" y="116573"/>
            <a:ext cx="20341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Título de tabla</a:t>
            </a:r>
            <a:endParaRPr lang="es-PE" sz="2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30437" y="1507676"/>
            <a:ext cx="3857001" cy="3693319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s-PE" dirty="0"/>
              <a:t>&lt;TABLE BORDER&gt;</a:t>
            </a:r>
          </a:p>
          <a:p>
            <a:r>
              <a:rPr lang="es-PE" dirty="0"/>
              <a:t>    &lt;</a:t>
            </a:r>
            <a:r>
              <a:rPr lang="es-PE" dirty="0" err="1"/>
              <a:t>caption</a:t>
            </a:r>
            <a:r>
              <a:rPr lang="es-PE" dirty="0"/>
              <a:t>&gt; Ejemplo &lt;/</a:t>
            </a:r>
            <a:r>
              <a:rPr lang="es-PE" dirty="0" err="1"/>
              <a:t>caption</a:t>
            </a:r>
            <a:r>
              <a:rPr lang="es-PE" dirty="0"/>
              <a:t>&gt;</a:t>
            </a:r>
          </a:p>
          <a:p>
            <a:r>
              <a:rPr lang="es-PE" dirty="0"/>
              <a:t>    &lt;TR&gt;</a:t>
            </a:r>
          </a:p>
          <a:p>
            <a:r>
              <a:rPr lang="es-PE" dirty="0"/>
              <a:t>        &lt;TD&gt;A&lt;/TD&gt; </a:t>
            </a:r>
          </a:p>
          <a:p>
            <a:r>
              <a:rPr lang="es-PE" dirty="0"/>
              <a:t>        &lt;TD&gt;B&lt;/TD&gt; </a:t>
            </a:r>
          </a:p>
          <a:p>
            <a:r>
              <a:rPr lang="es-PE" dirty="0"/>
              <a:t>        &lt;TD&gt;C&lt;/TD&gt;</a:t>
            </a:r>
          </a:p>
          <a:p>
            <a:r>
              <a:rPr lang="es-PE" dirty="0"/>
              <a:t>    &lt;/TR&gt;</a:t>
            </a:r>
          </a:p>
          <a:p>
            <a:r>
              <a:rPr lang="es-PE" dirty="0"/>
              <a:t>    &lt;TR&gt;</a:t>
            </a:r>
          </a:p>
          <a:p>
            <a:r>
              <a:rPr lang="es-PE" dirty="0"/>
              <a:t>        &lt;TD&gt;D&lt;/TD&gt; </a:t>
            </a:r>
          </a:p>
          <a:p>
            <a:r>
              <a:rPr lang="es-PE" dirty="0"/>
              <a:t>        &lt;TD&gt;E&lt;/TD&gt; </a:t>
            </a:r>
          </a:p>
          <a:p>
            <a:r>
              <a:rPr lang="es-PE" dirty="0"/>
              <a:t>        &lt;TD&gt;F&lt;/TD&gt;</a:t>
            </a:r>
          </a:p>
          <a:p>
            <a:r>
              <a:rPr lang="es-PE" dirty="0"/>
              <a:t>    &lt;/TR&gt;</a:t>
            </a:r>
          </a:p>
          <a:p>
            <a:r>
              <a:rPr lang="es-PE" dirty="0"/>
              <a:t>&lt;/TABLE&gt;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3942" y="1615059"/>
            <a:ext cx="1133633" cy="1371791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7934454" y="4457837"/>
            <a:ext cx="26298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b="1" dirty="0"/>
              <a:t>CAPTION=TOP | BOTTOM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44299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6506308" y="33863"/>
            <a:ext cx="5685692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400" dirty="0"/>
              <a:t>&lt;!DOCTYPE </a:t>
            </a:r>
            <a:r>
              <a:rPr lang="es-PE" sz="1400" dirty="0" err="1"/>
              <a:t>html</a:t>
            </a:r>
            <a:r>
              <a:rPr lang="es-PE" sz="1400" dirty="0"/>
              <a:t>&gt;</a:t>
            </a:r>
          </a:p>
          <a:p>
            <a:r>
              <a:rPr lang="es-PE" sz="1400" dirty="0"/>
              <a:t>&lt;</a:t>
            </a:r>
            <a:r>
              <a:rPr lang="es-PE" sz="1400" dirty="0" err="1"/>
              <a:t>html</a:t>
            </a:r>
            <a:r>
              <a:rPr lang="es-PE" sz="1400" dirty="0"/>
              <a:t>&gt;</a:t>
            </a:r>
          </a:p>
          <a:p>
            <a:r>
              <a:rPr lang="es-PE" sz="1400" dirty="0"/>
              <a:t>&lt;head&gt;</a:t>
            </a:r>
          </a:p>
          <a:p>
            <a:r>
              <a:rPr lang="es-PE" sz="1400" dirty="0"/>
              <a:t>    &lt;meta </a:t>
            </a:r>
            <a:r>
              <a:rPr lang="es-PE" sz="1400" dirty="0" err="1"/>
              <a:t>charset</a:t>
            </a:r>
            <a:r>
              <a:rPr lang="es-PE" sz="1400" dirty="0"/>
              <a:t>="utf-8"&gt;</a:t>
            </a:r>
          </a:p>
          <a:p>
            <a:r>
              <a:rPr lang="es-PE" sz="1400" dirty="0"/>
              <a:t>    &lt;meta </a:t>
            </a:r>
            <a:r>
              <a:rPr lang="es-PE" sz="1400" dirty="0" err="1"/>
              <a:t>name</a:t>
            </a:r>
            <a:r>
              <a:rPr lang="es-PE" sz="1400" dirty="0"/>
              <a:t>="</a:t>
            </a:r>
            <a:r>
              <a:rPr lang="es-PE" sz="1400" dirty="0" err="1"/>
              <a:t>viewport</a:t>
            </a:r>
            <a:r>
              <a:rPr lang="es-PE" sz="1400" dirty="0"/>
              <a:t>" </a:t>
            </a:r>
            <a:r>
              <a:rPr lang="es-PE" sz="1400" dirty="0" err="1"/>
              <a:t>content</a:t>
            </a:r>
            <a:r>
              <a:rPr lang="es-PE" sz="1400" dirty="0"/>
              <a:t>="</a:t>
            </a:r>
            <a:r>
              <a:rPr lang="es-PE" sz="1400" dirty="0" err="1"/>
              <a:t>width</a:t>
            </a:r>
            <a:r>
              <a:rPr lang="es-PE" sz="1400" dirty="0"/>
              <a:t>=</a:t>
            </a:r>
            <a:r>
              <a:rPr lang="es-PE" sz="1400" dirty="0" err="1"/>
              <a:t>device-width</a:t>
            </a:r>
            <a:r>
              <a:rPr lang="es-PE" sz="1400" dirty="0"/>
              <a:t>, </a:t>
            </a:r>
            <a:r>
              <a:rPr lang="es-PE" sz="1400" dirty="0" err="1"/>
              <a:t>initial-scale</a:t>
            </a:r>
            <a:r>
              <a:rPr lang="es-PE" sz="1400" dirty="0"/>
              <a:t>=1"&gt;</a:t>
            </a:r>
          </a:p>
          <a:p>
            <a:r>
              <a:rPr lang="es-PE" sz="1400" dirty="0"/>
              <a:t>    &lt;</a:t>
            </a:r>
            <a:r>
              <a:rPr lang="es-PE" sz="1400" dirty="0" err="1"/>
              <a:t>title</a:t>
            </a:r>
            <a:r>
              <a:rPr lang="es-PE" sz="1400" dirty="0"/>
              <a:t>&gt;Uso de título de tabla&lt;/</a:t>
            </a:r>
            <a:r>
              <a:rPr lang="es-PE" sz="1400" dirty="0" err="1"/>
              <a:t>title</a:t>
            </a:r>
            <a:r>
              <a:rPr lang="es-PE" sz="1400" dirty="0"/>
              <a:t>&gt;</a:t>
            </a:r>
          </a:p>
          <a:p>
            <a:r>
              <a:rPr lang="es-PE" sz="1400" dirty="0"/>
              <a:t>&lt;/head&gt;</a:t>
            </a:r>
          </a:p>
          <a:p>
            <a:r>
              <a:rPr lang="es-PE" sz="1400" dirty="0"/>
              <a:t>&lt;</a:t>
            </a:r>
            <a:r>
              <a:rPr lang="es-PE" sz="1400" dirty="0" err="1"/>
              <a:t>body</a:t>
            </a:r>
            <a:r>
              <a:rPr lang="es-PE" sz="1400" dirty="0"/>
              <a:t>&gt;</a:t>
            </a:r>
          </a:p>
          <a:p>
            <a:r>
              <a:rPr lang="es-PE" sz="1400" dirty="0"/>
              <a:t>&lt;TABLE BORDER </a:t>
            </a:r>
            <a:r>
              <a:rPr lang="es-PE" sz="1400" dirty="0" err="1"/>
              <a:t>width</a:t>
            </a:r>
            <a:r>
              <a:rPr lang="es-PE" sz="1400" dirty="0"/>
              <a:t> =50% HEIGHT=200px </a:t>
            </a:r>
            <a:r>
              <a:rPr lang="es-PE" sz="1400" dirty="0" err="1"/>
              <a:t>align</a:t>
            </a:r>
            <a:r>
              <a:rPr lang="es-PE" sz="1400" dirty="0"/>
              <a:t>=center </a:t>
            </a:r>
            <a:r>
              <a:rPr lang="es-PE" sz="1400" dirty="0" err="1"/>
              <a:t>bgcolor</a:t>
            </a:r>
            <a:r>
              <a:rPr lang="es-PE" sz="1400" dirty="0"/>
              <a:t>=</a:t>
            </a:r>
            <a:r>
              <a:rPr lang="es-PE" sz="1400" dirty="0" err="1"/>
              <a:t>yellow</a:t>
            </a:r>
            <a:r>
              <a:rPr lang="es-PE" sz="1400" dirty="0"/>
              <a:t> &gt;</a:t>
            </a:r>
          </a:p>
          <a:p>
            <a:r>
              <a:rPr lang="es-PE" sz="1400" dirty="0"/>
              <a:t>    &lt;</a:t>
            </a:r>
            <a:r>
              <a:rPr lang="es-PE" sz="1400" dirty="0" err="1"/>
              <a:t>caption</a:t>
            </a:r>
            <a:r>
              <a:rPr lang="es-PE" sz="1400" dirty="0"/>
              <a:t>&gt; Ejemplo &lt;/</a:t>
            </a:r>
            <a:r>
              <a:rPr lang="es-PE" sz="1400" dirty="0" err="1"/>
              <a:t>caption</a:t>
            </a:r>
            <a:r>
              <a:rPr lang="es-PE" sz="1400" dirty="0"/>
              <a:t>&gt;</a:t>
            </a:r>
          </a:p>
          <a:p>
            <a:r>
              <a:rPr lang="es-PE" sz="1400" dirty="0"/>
              <a:t>    &lt;TR&gt;</a:t>
            </a:r>
          </a:p>
          <a:p>
            <a:r>
              <a:rPr lang="es-PE" sz="1400" dirty="0"/>
              <a:t>        &lt;TD </a:t>
            </a:r>
            <a:r>
              <a:rPr lang="es-PE" sz="1400" dirty="0" err="1"/>
              <a:t>align</a:t>
            </a:r>
            <a:r>
              <a:rPr lang="es-PE" sz="1400" dirty="0"/>
              <a:t>=center&gt;A&lt;/TD&gt; </a:t>
            </a:r>
          </a:p>
          <a:p>
            <a:r>
              <a:rPr lang="es-PE" sz="1400" dirty="0"/>
              <a:t>        &lt;TD </a:t>
            </a:r>
            <a:r>
              <a:rPr lang="es-PE" sz="1400" dirty="0" err="1"/>
              <a:t>align</a:t>
            </a:r>
            <a:r>
              <a:rPr lang="es-PE" sz="1400" dirty="0"/>
              <a:t>=center&gt;B&lt;/TD&gt; </a:t>
            </a:r>
          </a:p>
          <a:p>
            <a:r>
              <a:rPr lang="es-PE" sz="1400" dirty="0"/>
              <a:t>        &lt;TD </a:t>
            </a:r>
            <a:r>
              <a:rPr lang="es-PE" sz="1400" dirty="0" err="1"/>
              <a:t>align</a:t>
            </a:r>
            <a:r>
              <a:rPr lang="es-PE" sz="1400" dirty="0"/>
              <a:t>=center&gt;C&lt;/TD&gt;</a:t>
            </a:r>
          </a:p>
          <a:p>
            <a:r>
              <a:rPr lang="es-PE" sz="1400" dirty="0"/>
              <a:t>    &lt;/TR&gt;</a:t>
            </a:r>
          </a:p>
          <a:p>
            <a:r>
              <a:rPr lang="es-PE" sz="1400" dirty="0"/>
              <a:t>    &lt;TR&gt;</a:t>
            </a:r>
          </a:p>
          <a:p>
            <a:r>
              <a:rPr lang="es-PE" sz="1400" dirty="0"/>
              <a:t>        &lt;TD </a:t>
            </a:r>
            <a:r>
              <a:rPr lang="es-PE" sz="1400" dirty="0" err="1"/>
              <a:t>align</a:t>
            </a:r>
            <a:r>
              <a:rPr lang="es-PE" sz="1400" dirty="0"/>
              <a:t>=center&gt;D&lt;/TD&gt; </a:t>
            </a:r>
          </a:p>
          <a:p>
            <a:r>
              <a:rPr lang="es-PE" sz="1400" dirty="0"/>
              <a:t>        &lt;TD </a:t>
            </a:r>
            <a:r>
              <a:rPr lang="es-PE" sz="1400" dirty="0" err="1"/>
              <a:t>align</a:t>
            </a:r>
            <a:r>
              <a:rPr lang="es-PE" sz="1400" dirty="0"/>
              <a:t>=center&gt;E&lt;/TD&gt; </a:t>
            </a:r>
          </a:p>
          <a:p>
            <a:r>
              <a:rPr lang="es-PE" sz="1400" dirty="0"/>
              <a:t>        &lt;TD </a:t>
            </a:r>
            <a:r>
              <a:rPr lang="es-PE" sz="1400" dirty="0" err="1"/>
              <a:t>align</a:t>
            </a:r>
            <a:r>
              <a:rPr lang="es-PE" sz="1400" dirty="0"/>
              <a:t>=center&gt;F&lt;/TD&gt;</a:t>
            </a:r>
          </a:p>
          <a:p>
            <a:r>
              <a:rPr lang="es-PE" sz="1400" dirty="0"/>
              <a:t>    &lt;/TR&gt;</a:t>
            </a:r>
          </a:p>
          <a:p>
            <a:r>
              <a:rPr lang="es-PE" sz="1400" dirty="0"/>
              <a:t>&lt;/TABLE&gt;</a:t>
            </a:r>
          </a:p>
          <a:p>
            <a:r>
              <a:rPr lang="es-PE" sz="1400" dirty="0"/>
              <a:t>&lt;/</a:t>
            </a:r>
            <a:r>
              <a:rPr lang="es-PE" sz="1400" dirty="0" err="1"/>
              <a:t>body</a:t>
            </a:r>
            <a:r>
              <a:rPr lang="es-PE" sz="1400" dirty="0"/>
              <a:t>&gt;</a:t>
            </a:r>
          </a:p>
          <a:p>
            <a:r>
              <a:rPr lang="es-PE" sz="1400" dirty="0"/>
              <a:t>&lt;/</a:t>
            </a:r>
            <a:r>
              <a:rPr lang="es-PE" sz="1400" dirty="0" err="1"/>
              <a:t>html</a:t>
            </a:r>
            <a:r>
              <a:rPr lang="es-PE" sz="1400" dirty="0"/>
              <a:t>&gt;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256374" y="307649"/>
            <a:ext cx="2768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u="sng" dirty="0" smtClean="0">
                <a:solidFill>
                  <a:srgbClr val="FF0000"/>
                </a:solidFill>
              </a:rPr>
              <a:t>Modificadores en tablas</a:t>
            </a:r>
            <a:endParaRPr lang="es-PE" b="1" u="sng" dirty="0">
              <a:solidFill>
                <a:srgbClr val="FF0000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219341" y="803305"/>
            <a:ext cx="55917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err="1" smtClean="0"/>
              <a:t>Width</a:t>
            </a:r>
            <a:r>
              <a:rPr lang="es-PE" dirty="0"/>
              <a:t> </a:t>
            </a:r>
            <a:r>
              <a:rPr lang="es-PE" dirty="0" smtClean="0"/>
              <a:t> </a:t>
            </a:r>
            <a:r>
              <a:rPr lang="es-PE" dirty="0" smtClean="0">
                <a:sym typeface="Wingdings" panose="05000000000000000000" pitchFamily="2" charset="2"/>
              </a:rPr>
              <a:t> Especifica el ancho que ocupará en la pantalla.  Se puede utilizar % o </a:t>
            </a:r>
            <a:r>
              <a:rPr lang="es-PE" dirty="0" err="1" smtClean="0">
                <a:sym typeface="Wingdings" panose="05000000000000000000" pitchFamily="2" charset="2"/>
              </a:rPr>
              <a:t>px</a:t>
            </a:r>
            <a:r>
              <a:rPr lang="es-PE" dirty="0" smtClean="0">
                <a:sym typeface="Wingdings" panose="05000000000000000000" pitchFamily="2" charset="2"/>
              </a:rPr>
              <a:t>.</a:t>
            </a:r>
          </a:p>
          <a:p>
            <a:r>
              <a:rPr lang="es-PE" dirty="0" err="1" smtClean="0"/>
              <a:t>Height</a:t>
            </a:r>
            <a:r>
              <a:rPr lang="es-PE" dirty="0" smtClean="0"/>
              <a:t> </a:t>
            </a:r>
            <a:r>
              <a:rPr lang="es-PE" dirty="0" smtClean="0">
                <a:sym typeface="Wingdings" panose="05000000000000000000" pitchFamily="2" charset="2"/>
              </a:rPr>
              <a:t> Especifica la altura.  Sólo utiliza </a:t>
            </a:r>
            <a:r>
              <a:rPr lang="es-PE" dirty="0" err="1" smtClean="0">
                <a:sym typeface="Wingdings" panose="05000000000000000000" pitchFamily="2" charset="2"/>
              </a:rPr>
              <a:t>px</a:t>
            </a:r>
            <a:r>
              <a:rPr lang="es-PE" dirty="0" smtClean="0">
                <a:sym typeface="Wingdings" panose="05000000000000000000" pitchFamily="2" charset="2"/>
              </a:rPr>
              <a:t>.</a:t>
            </a:r>
          </a:p>
          <a:p>
            <a:r>
              <a:rPr lang="es-PE" dirty="0" err="1" smtClean="0">
                <a:sym typeface="Wingdings" panose="05000000000000000000" pitchFamily="2" charset="2"/>
              </a:rPr>
              <a:t>Align</a:t>
            </a:r>
            <a:r>
              <a:rPr lang="es-PE" dirty="0">
                <a:sym typeface="Wingdings" panose="05000000000000000000" pitchFamily="2" charset="2"/>
              </a:rPr>
              <a:t> </a:t>
            </a:r>
            <a:r>
              <a:rPr lang="es-PE" dirty="0" smtClean="0">
                <a:sym typeface="Wingdings" panose="05000000000000000000" pitchFamily="2" charset="2"/>
              </a:rPr>
              <a:t> Ubica la tabla o contenido a la derecha o centro.</a:t>
            </a:r>
          </a:p>
          <a:p>
            <a:r>
              <a:rPr lang="es-PE" dirty="0" err="1" smtClean="0">
                <a:sym typeface="Wingdings" panose="05000000000000000000" pitchFamily="2" charset="2"/>
              </a:rPr>
              <a:t>bgcolor</a:t>
            </a:r>
            <a:r>
              <a:rPr lang="es-PE" dirty="0">
                <a:sym typeface="Wingdings" panose="05000000000000000000" pitchFamily="2" charset="2"/>
              </a:rPr>
              <a:t> </a:t>
            </a:r>
            <a:r>
              <a:rPr lang="es-PE" dirty="0" smtClean="0">
                <a:sym typeface="Wingdings" panose="05000000000000000000" pitchFamily="2" charset="2"/>
              </a:rPr>
              <a:t>Indica el color del fondo de la tabla o parte de ella.</a:t>
            </a:r>
            <a:endParaRPr lang="es-PE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894" y="5548268"/>
            <a:ext cx="8352692" cy="1843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90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256374" y="307649"/>
            <a:ext cx="2768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u="sng" dirty="0" smtClean="0">
                <a:solidFill>
                  <a:srgbClr val="FF0000"/>
                </a:solidFill>
              </a:rPr>
              <a:t>Modificadores en tablas</a:t>
            </a:r>
            <a:endParaRPr lang="es-PE" b="1" u="sng" dirty="0">
              <a:solidFill>
                <a:srgbClr val="FF0000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256374" y="782515"/>
            <a:ext cx="45104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dirty="0" err="1" smtClean="0"/>
              <a:t>Rowspan</a:t>
            </a:r>
            <a:r>
              <a:rPr lang="es-PE" dirty="0" smtClean="0"/>
              <a:t> </a:t>
            </a:r>
            <a:r>
              <a:rPr lang="es-PE" dirty="0" smtClean="0">
                <a:sym typeface="Wingdings" panose="05000000000000000000" pitchFamily="2" charset="2"/>
              </a:rPr>
              <a:t> I</a:t>
            </a:r>
            <a:r>
              <a:rPr lang="es-MX" dirty="0" err="1" smtClean="0"/>
              <a:t>ndica</a:t>
            </a:r>
            <a:r>
              <a:rPr lang="es-MX" dirty="0" smtClean="0"/>
              <a:t> </a:t>
            </a:r>
            <a:r>
              <a:rPr lang="es-MX" dirty="0"/>
              <a:t>el número de filas que ocupará la celda.</a:t>
            </a:r>
            <a:endParaRPr lang="es-PE" dirty="0"/>
          </a:p>
        </p:txBody>
      </p:sp>
      <p:sp>
        <p:nvSpPr>
          <p:cNvPr id="5" name="Rectángulo 4"/>
          <p:cNvSpPr/>
          <p:nvPr/>
        </p:nvSpPr>
        <p:spPr>
          <a:xfrm>
            <a:off x="6134100" y="483495"/>
            <a:ext cx="6438900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300" dirty="0"/>
              <a:t>&lt;!DOCTYPE </a:t>
            </a:r>
            <a:r>
              <a:rPr lang="es-PE" sz="1300" dirty="0" err="1"/>
              <a:t>html</a:t>
            </a:r>
            <a:r>
              <a:rPr lang="es-PE" sz="1300" dirty="0"/>
              <a:t>&gt;</a:t>
            </a:r>
          </a:p>
          <a:p>
            <a:r>
              <a:rPr lang="es-PE" sz="1300" dirty="0"/>
              <a:t>&lt;</a:t>
            </a:r>
            <a:r>
              <a:rPr lang="es-PE" sz="1300" dirty="0" err="1"/>
              <a:t>html</a:t>
            </a:r>
            <a:r>
              <a:rPr lang="es-PE" sz="1300" dirty="0"/>
              <a:t>&gt;</a:t>
            </a:r>
          </a:p>
          <a:p>
            <a:r>
              <a:rPr lang="es-PE" sz="1300" dirty="0"/>
              <a:t>&lt;head&gt;</a:t>
            </a:r>
          </a:p>
          <a:p>
            <a:r>
              <a:rPr lang="es-PE" sz="1300" dirty="0"/>
              <a:t>	&lt;meta </a:t>
            </a:r>
            <a:r>
              <a:rPr lang="es-PE" sz="1300" dirty="0" err="1"/>
              <a:t>charset</a:t>
            </a:r>
            <a:r>
              <a:rPr lang="es-PE" sz="1300" dirty="0"/>
              <a:t>="utf-8"&gt;</a:t>
            </a:r>
          </a:p>
          <a:p>
            <a:r>
              <a:rPr lang="es-PE" sz="1300" dirty="0"/>
              <a:t>	&lt;meta </a:t>
            </a:r>
            <a:r>
              <a:rPr lang="es-PE" sz="1300" dirty="0" err="1"/>
              <a:t>name</a:t>
            </a:r>
            <a:r>
              <a:rPr lang="es-PE" sz="1300" dirty="0"/>
              <a:t>="</a:t>
            </a:r>
            <a:r>
              <a:rPr lang="es-PE" sz="1300" dirty="0" err="1"/>
              <a:t>viewport</a:t>
            </a:r>
            <a:r>
              <a:rPr lang="es-PE" sz="1300" dirty="0"/>
              <a:t>" </a:t>
            </a:r>
            <a:r>
              <a:rPr lang="es-PE" sz="1300" dirty="0" err="1"/>
              <a:t>content</a:t>
            </a:r>
            <a:r>
              <a:rPr lang="es-PE" sz="1300" dirty="0"/>
              <a:t>="</a:t>
            </a:r>
            <a:r>
              <a:rPr lang="es-PE" sz="1300" dirty="0" err="1"/>
              <a:t>width</a:t>
            </a:r>
            <a:r>
              <a:rPr lang="es-PE" sz="1300" dirty="0"/>
              <a:t>=</a:t>
            </a:r>
            <a:r>
              <a:rPr lang="es-PE" sz="1300" dirty="0" err="1"/>
              <a:t>device-width</a:t>
            </a:r>
            <a:r>
              <a:rPr lang="es-PE" sz="1300" dirty="0"/>
              <a:t>, </a:t>
            </a:r>
            <a:r>
              <a:rPr lang="es-PE" sz="1300" dirty="0" err="1"/>
              <a:t>initial-scale</a:t>
            </a:r>
            <a:r>
              <a:rPr lang="es-PE" sz="1300" dirty="0"/>
              <a:t>=1"&gt;</a:t>
            </a:r>
          </a:p>
          <a:p>
            <a:r>
              <a:rPr lang="es-PE" sz="1300" dirty="0"/>
              <a:t>	&lt;</a:t>
            </a:r>
            <a:r>
              <a:rPr lang="es-PE" sz="1300" dirty="0" err="1"/>
              <a:t>title</a:t>
            </a:r>
            <a:r>
              <a:rPr lang="es-PE" sz="1300" dirty="0"/>
              <a:t>&gt;Uso de título de tabla&lt;/</a:t>
            </a:r>
            <a:r>
              <a:rPr lang="es-PE" sz="1300" dirty="0" err="1"/>
              <a:t>title</a:t>
            </a:r>
            <a:r>
              <a:rPr lang="es-PE" sz="1300" dirty="0"/>
              <a:t>&gt;</a:t>
            </a:r>
          </a:p>
          <a:p>
            <a:r>
              <a:rPr lang="es-PE" sz="1300" dirty="0"/>
              <a:t>&lt;/head&gt;</a:t>
            </a:r>
          </a:p>
          <a:p>
            <a:r>
              <a:rPr lang="es-PE" sz="1300" dirty="0"/>
              <a:t>&lt;</a:t>
            </a:r>
            <a:r>
              <a:rPr lang="es-PE" sz="1300" dirty="0" err="1"/>
              <a:t>body</a:t>
            </a:r>
            <a:r>
              <a:rPr lang="es-PE" sz="1300" dirty="0"/>
              <a:t>&gt;</a:t>
            </a:r>
          </a:p>
          <a:p>
            <a:r>
              <a:rPr lang="es-PE" sz="1300" dirty="0"/>
              <a:t>&lt;TABLE BORDER </a:t>
            </a:r>
            <a:r>
              <a:rPr lang="es-PE" sz="1300" dirty="0" err="1"/>
              <a:t>width</a:t>
            </a:r>
            <a:r>
              <a:rPr lang="es-PE" sz="1300" dirty="0"/>
              <a:t> =50% HEIGHT=200px </a:t>
            </a:r>
            <a:r>
              <a:rPr lang="es-PE" sz="1300" dirty="0" err="1"/>
              <a:t>align</a:t>
            </a:r>
            <a:r>
              <a:rPr lang="es-PE" sz="1300" dirty="0"/>
              <a:t>=center&gt;</a:t>
            </a:r>
          </a:p>
          <a:p>
            <a:r>
              <a:rPr lang="es-PE" sz="1300" dirty="0"/>
              <a:t>    &lt;TR </a:t>
            </a:r>
            <a:r>
              <a:rPr lang="es-PE" sz="1300" dirty="0" err="1"/>
              <a:t>align</a:t>
            </a:r>
            <a:r>
              <a:rPr lang="es-PE" sz="1300" dirty="0"/>
              <a:t>=center&gt;</a:t>
            </a:r>
          </a:p>
          <a:p>
            <a:r>
              <a:rPr lang="es-PE" sz="1300" dirty="0"/>
              <a:t>        &lt;TD&gt;</a:t>
            </a:r>
            <a:r>
              <a:rPr lang="es-PE" sz="1300" dirty="0" err="1"/>
              <a:t>Item</a:t>
            </a:r>
            <a:r>
              <a:rPr lang="es-PE" sz="1300" dirty="0"/>
              <a:t> 1&lt;/TD&gt;</a:t>
            </a:r>
          </a:p>
          <a:p>
            <a:r>
              <a:rPr lang="es-PE" sz="1300" dirty="0"/>
              <a:t>        &lt;TD </a:t>
            </a:r>
            <a:r>
              <a:rPr lang="es-PE" sz="1300" dirty="0" err="1"/>
              <a:t>bgcolor</a:t>
            </a:r>
            <a:r>
              <a:rPr lang="es-PE" sz="1300" dirty="0"/>
              <a:t>=</a:t>
            </a:r>
            <a:r>
              <a:rPr lang="es-PE" sz="1300" dirty="0" err="1"/>
              <a:t>yellow</a:t>
            </a:r>
            <a:r>
              <a:rPr lang="es-PE" sz="1300" dirty="0"/>
              <a:t> ROWSPAN=2&gt;</a:t>
            </a:r>
            <a:r>
              <a:rPr lang="es-PE" sz="1300" dirty="0" err="1"/>
              <a:t>Item</a:t>
            </a:r>
            <a:r>
              <a:rPr lang="es-PE" sz="1300" dirty="0"/>
              <a:t> 2&lt;/TD&gt;</a:t>
            </a:r>
          </a:p>
          <a:p>
            <a:r>
              <a:rPr lang="es-PE" sz="1300" dirty="0"/>
              <a:t>        &lt;TD&gt;</a:t>
            </a:r>
            <a:r>
              <a:rPr lang="es-PE" sz="1300" dirty="0" err="1"/>
              <a:t>Item</a:t>
            </a:r>
            <a:r>
              <a:rPr lang="es-PE" sz="1300" dirty="0"/>
              <a:t> 3&lt;/TD&gt;</a:t>
            </a:r>
          </a:p>
          <a:p>
            <a:r>
              <a:rPr lang="es-PE" sz="1300" dirty="0"/>
              <a:t>    &lt;/TR&gt;</a:t>
            </a:r>
          </a:p>
          <a:p>
            <a:r>
              <a:rPr lang="es-PE" sz="1300" dirty="0"/>
              <a:t>    &lt;TR </a:t>
            </a:r>
            <a:r>
              <a:rPr lang="es-PE" sz="1300" dirty="0" err="1"/>
              <a:t>align</a:t>
            </a:r>
            <a:r>
              <a:rPr lang="es-PE" sz="1300" dirty="0"/>
              <a:t>=center&gt;</a:t>
            </a:r>
          </a:p>
          <a:p>
            <a:r>
              <a:rPr lang="es-PE" sz="1300" dirty="0"/>
              <a:t>        &lt;TD&gt;</a:t>
            </a:r>
            <a:r>
              <a:rPr lang="es-PE" sz="1300" dirty="0" err="1"/>
              <a:t>Item</a:t>
            </a:r>
            <a:r>
              <a:rPr lang="es-PE" sz="1300" dirty="0"/>
              <a:t> 4&lt;/TD&gt; </a:t>
            </a:r>
          </a:p>
          <a:p>
            <a:r>
              <a:rPr lang="es-PE" sz="1300" dirty="0"/>
              <a:t>        &lt;TD&gt;</a:t>
            </a:r>
            <a:r>
              <a:rPr lang="es-PE" sz="1300" dirty="0" err="1"/>
              <a:t>Item</a:t>
            </a:r>
            <a:r>
              <a:rPr lang="es-PE" sz="1300" dirty="0"/>
              <a:t> 5&lt;/TD&gt;</a:t>
            </a:r>
          </a:p>
          <a:p>
            <a:r>
              <a:rPr lang="es-PE" sz="1300" dirty="0"/>
              <a:t>    &lt;/TR&gt; </a:t>
            </a:r>
          </a:p>
          <a:p>
            <a:r>
              <a:rPr lang="es-PE" sz="1300" dirty="0"/>
              <a:t>    &lt;TR </a:t>
            </a:r>
            <a:r>
              <a:rPr lang="es-PE" sz="1300" dirty="0" err="1"/>
              <a:t>align</a:t>
            </a:r>
            <a:r>
              <a:rPr lang="es-PE" sz="1300" dirty="0"/>
              <a:t>=center&gt;</a:t>
            </a:r>
          </a:p>
          <a:p>
            <a:r>
              <a:rPr lang="es-PE" sz="1300" dirty="0"/>
              <a:t>        &lt;TD&gt;</a:t>
            </a:r>
            <a:r>
              <a:rPr lang="es-PE" sz="1300" dirty="0" err="1"/>
              <a:t>Item</a:t>
            </a:r>
            <a:r>
              <a:rPr lang="es-PE" sz="1300" dirty="0"/>
              <a:t> 6&lt;/TD&gt; </a:t>
            </a:r>
          </a:p>
          <a:p>
            <a:r>
              <a:rPr lang="es-PE" sz="1300" dirty="0"/>
              <a:t>        &lt;TD&gt;</a:t>
            </a:r>
            <a:r>
              <a:rPr lang="es-PE" sz="1300" dirty="0" err="1"/>
              <a:t>Item</a:t>
            </a:r>
            <a:r>
              <a:rPr lang="es-PE" sz="1300" dirty="0"/>
              <a:t> 7&lt;/TD&gt;</a:t>
            </a:r>
          </a:p>
          <a:p>
            <a:r>
              <a:rPr lang="es-PE" sz="1300" dirty="0"/>
              <a:t>        &lt;TD&gt;</a:t>
            </a:r>
            <a:r>
              <a:rPr lang="es-PE" sz="1300" dirty="0" err="1"/>
              <a:t>Item</a:t>
            </a:r>
            <a:r>
              <a:rPr lang="es-PE" sz="1300" dirty="0"/>
              <a:t> 8&lt;/TD&gt;</a:t>
            </a:r>
          </a:p>
          <a:p>
            <a:r>
              <a:rPr lang="es-PE" sz="1300" dirty="0"/>
              <a:t>    &lt;/TR&gt;</a:t>
            </a:r>
          </a:p>
          <a:p>
            <a:r>
              <a:rPr lang="es-PE" sz="1300" dirty="0"/>
              <a:t>&lt;/TABLE&gt;</a:t>
            </a:r>
          </a:p>
          <a:p>
            <a:r>
              <a:rPr lang="es-PE" sz="1300" dirty="0"/>
              <a:t>&lt;/</a:t>
            </a:r>
            <a:r>
              <a:rPr lang="es-PE" sz="1300" dirty="0" err="1"/>
              <a:t>table</a:t>
            </a:r>
            <a:r>
              <a:rPr lang="es-PE" sz="1300" dirty="0"/>
              <a:t>&gt;</a:t>
            </a:r>
          </a:p>
          <a:p>
            <a:r>
              <a:rPr lang="es-PE" sz="1300" dirty="0"/>
              <a:t>&lt;/</a:t>
            </a:r>
            <a:r>
              <a:rPr lang="es-PE" sz="1300" dirty="0" err="1"/>
              <a:t>body</a:t>
            </a:r>
            <a:r>
              <a:rPr lang="es-PE" sz="1300" dirty="0"/>
              <a:t>&gt;</a:t>
            </a:r>
          </a:p>
          <a:p>
            <a:r>
              <a:rPr lang="es-PE" sz="1300" dirty="0"/>
              <a:t>&lt;/</a:t>
            </a:r>
            <a:r>
              <a:rPr lang="es-PE" sz="1300" dirty="0" err="1"/>
              <a:t>html</a:t>
            </a:r>
            <a:r>
              <a:rPr lang="es-PE" sz="1300" dirty="0"/>
              <a:t>&gt;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203" y="2975654"/>
            <a:ext cx="6165673" cy="1515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88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041877" y="579444"/>
            <a:ext cx="6486258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300" dirty="0"/>
              <a:t>&lt;!DOCTYPE </a:t>
            </a:r>
            <a:r>
              <a:rPr lang="es-PE" sz="1300" dirty="0" err="1"/>
              <a:t>html</a:t>
            </a:r>
            <a:r>
              <a:rPr lang="es-PE" sz="1300" dirty="0"/>
              <a:t>&gt;</a:t>
            </a:r>
          </a:p>
          <a:p>
            <a:r>
              <a:rPr lang="es-PE" sz="1300" dirty="0"/>
              <a:t>&lt;</a:t>
            </a:r>
            <a:r>
              <a:rPr lang="es-PE" sz="1300" dirty="0" err="1"/>
              <a:t>html</a:t>
            </a:r>
            <a:r>
              <a:rPr lang="es-PE" sz="1300" dirty="0"/>
              <a:t>&gt;</a:t>
            </a:r>
          </a:p>
          <a:p>
            <a:r>
              <a:rPr lang="es-PE" sz="1300" dirty="0"/>
              <a:t>&lt;head&gt;</a:t>
            </a:r>
          </a:p>
          <a:p>
            <a:r>
              <a:rPr lang="es-PE" sz="1300" dirty="0"/>
              <a:t>	&lt;meta </a:t>
            </a:r>
            <a:r>
              <a:rPr lang="es-PE" sz="1300" dirty="0" err="1"/>
              <a:t>charset</a:t>
            </a:r>
            <a:r>
              <a:rPr lang="es-PE" sz="1300" dirty="0"/>
              <a:t>="utf-8"&gt;</a:t>
            </a:r>
          </a:p>
          <a:p>
            <a:r>
              <a:rPr lang="es-PE" sz="1300" dirty="0"/>
              <a:t>	&lt;meta </a:t>
            </a:r>
            <a:r>
              <a:rPr lang="es-PE" sz="1300" dirty="0" err="1"/>
              <a:t>name</a:t>
            </a:r>
            <a:r>
              <a:rPr lang="es-PE" sz="1300" dirty="0"/>
              <a:t>="</a:t>
            </a:r>
            <a:r>
              <a:rPr lang="es-PE" sz="1300" dirty="0" err="1"/>
              <a:t>viewport</a:t>
            </a:r>
            <a:r>
              <a:rPr lang="es-PE" sz="1300" dirty="0"/>
              <a:t>" </a:t>
            </a:r>
            <a:r>
              <a:rPr lang="es-PE" sz="1300" dirty="0" err="1"/>
              <a:t>content</a:t>
            </a:r>
            <a:r>
              <a:rPr lang="es-PE" sz="1300" dirty="0"/>
              <a:t>="</a:t>
            </a:r>
            <a:r>
              <a:rPr lang="es-PE" sz="1300" dirty="0" err="1"/>
              <a:t>width</a:t>
            </a:r>
            <a:r>
              <a:rPr lang="es-PE" sz="1300" dirty="0"/>
              <a:t>=</a:t>
            </a:r>
            <a:r>
              <a:rPr lang="es-PE" sz="1300" dirty="0" err="1"/>
              <a:t>device-width</a:t>
            </a:r>
            <a:r>
              <a:rPr lang="es-PE" sz="1300" dirty="0"/>
              <a:t>, </a:t>
            </a:r>
            <a:r>
              <a:rPr lang="es-PE" sz="1300" dirty="0" err="1"/>
              <a:t>initial-scale</a:t>
            </a:r>
            <a:r>
              <a:rPr lang="es-PE" sz="1300" dirty="0"/>
              <a:t>=1"&gt;</a:t>
            </a:r>
          </a:p>
          <a:p>
            <a:r>
              <a:rPr lang="es-PE" sz="1300" dirty="0"/>
              <a:t>	&lt;</a:t>
            </a:r>
            <a:r>
              <a:rPr lang="es-PE" sz="1300" dirty="0" err="1"/>
              <a:t>title</a:t>
            </a:r>
            <a:r>
              <a:rPr lang="es-PE" sz="1300" dirty="0"/>
              <a:t>&gt;Uso de título de tabla&lt;/</a:t>
            </a:r>
            <a:r>
              <a:rPr lang="es-PE" sz="1300" dirty="0" err="1"/>
              <a:t>title</a:t>
            </a:r>
            <a:r>
              <a:rPr lang="es-PE" sz="1300" dirty="0"/>
              <a:t>&gt;</a:t>
            </a:r>
          </a:p>
          <a:p>
            <a:r>
              <a:rPr lang="es-PE" sz="1300" dirty="0"/>
              <a:t>&lt;/head&gt;</a:t>
            </a:r>
          </a:p>
          <a:p>
            <a:r>
              <a:rPr lang="es-PE" sz="1300" dirty="0"/>
              <a:t>&lt;</a:t>
            </a:r>
            <a:r>
              <a:rPr lang="es-PE" sz="1300" dirty="0" err="1"/>
              <a:t>body</a:t>
            </a:r>
            <a:r>
              <a:rPr lang="es-PE" sz="1300" dirty="0"/>
              <a:t>&gt;</a:t>
            </a:r>
          </a:p>
          <a:p>
            <a:r>
              <a:rPr lang="es-PE" sz="1300" dirty="0"/>
              <a:t>&lt;TABLE BORDER </a:t>
            </a:r>
            <a:r>
              <a:rPr lang="es-PE" sz="1300" dirty="0" err="1"/>
              <a:t>width</a:t>
            </a:r>
            <a:r>
              <a:rPr lang="es-PE" sz="1300" dirty="0"/>
              <a:t> =50% HEIGHT=200px </a:t>
            </a:r>
            <a:r>
              <a:rPr lang="es-PE" sz="1300" dirty="0" err="1"/>
              <a:t>align</a:t>
            </a:r>
            <a:r>
              <a:rPr lang="es-PE" sz="1300" dirty="0"/>
              <a:t>=center&gt;</a:t>
            </a:r>
          </a:p>
          <a:p>
            <a:r>
              <a:rPr lang="es-PE" sz="1300" dirty="0"/>
              <a:t>    &lt;TR </a:t>
            </a:r>
            <a:r>
              <a:rPr lang="es-PE" sz="1300" dirty="0" err="1"/>
              <a:t>align</a:t>
            </a:r>
            <a:r>
              <a:rPr lang="es-PE" sz="1300" dirty="0"/>
              <a:t>=center&gt;</a:t>
            </a:r>
          </a:p>
          <a:p>
            <a:r>
              <a:rPr lang="es-PE" sz="1300" dirty="0"/>
              <a:t>        &lt;TD </a:t>
            </a:r>
            <a:r>
              <a:rPr lang="es-PE" sz="1300" dirty="0" err="1"/>
              <a:t>bgcolor</a:t>
            </a:r>
            <a:r>
              <a:rPr lang="es-PE" sz="1300" dirty="0"/>
              <a:t>=</a:t>
            </a:r>
            <a:r>
              <a:rPr lang="es-PE" sz="1300" dirty="0" err="1"/>
              <a:t>yellow</a:t>
            </a:r>
            <a:r>
              <a:rPr lang="es-PE" sz="1300" dirty="0"/>
              <a:t> ROWSPAN=2&gt;</a:t>
            </a:r>
            <a:r>
              <a:rPr lang="es-PE" sz="1300" dirty="0" err="1"/>
              <a:t>Item</a:t>
            </a:r>
            <a:r>
              <a:rPr lang="es-PE" sz="1300" dirty="0"/>
              <a:t> 1&lt;/TD&gt;</a:t>
            </a:r>
          </a:p>
          <a:p>
            <a:r>
              <a:rPr lang="es-PE" sz="1300" dirty="0"/>
              <a:t>        &lt;TD&gt;</a:t>
            </a:r>
            <a:r>
              <a:rPr lang="es-PE" sz="1300" dirty="0" err="1"/>
              <a:t>Item</a:t>
            </a:r>
            <a:r>
              <a:rPr lang="es-PE" sz="1300" dirty="0"/>
              <a:t> 2&lt;/TD&gt; </a:t>
            </a:r>
          </a:p>
          <a:p>
            <a:r>
              <a:rPr lang="es-PE" sz="1300" dirty="0"/>
              <a:t>        &lt;TD&gt;</a:t>
            </a:r>
            <a:r>
              <a:rPr lang="es-PE" sz="1300" dirty="0" err="1"/>
              <a:t>Item</a:t>
            </a:r>
            <a:r>
              <a:rPr lang="es-PE" sz="1300" dirty="0"/>
              <a:t> 3&lt;/TD&gt; </a:t>
            </a:r>
          </a:p>
          <a:p>
            <a:r>
              <a:rPr lang="es-PE" sz="1300" dirty="0"/>
              <a:t>        &lt;TD&gt;</a:t>
            </a:r>
            <a:r>
              <a:rPr lang="es-PE" sz="1300" dirty="0" err="1"/>
              <a:t>Item</a:t>
            </a:r>
            <a:r>
              <a:rPr lang="es-PE" sz="1300" dirty="0"/>
              <a:t> 4&lt;/TD&gt;</a:t>
            </a:r>
          </a:p>
          <a:p>
            <a:r>
              <a:rPr lang="es-PE" sz="1300" dirty="0"/>
              <a:t>    &lt;/TR&gt;</a:t>
            </a:r>
          </a:p>
          <a:p>
            <a:r>
              <a:rPr lang="es-PE" sz="1300" dirty="0"/>
              <a:t>    &lt;TR </a:t>
            </a:r>
            <a:r>
              <a:rPr lang="es-PE" sz="1300" dirty="0" err="1"/>
              <a:t>align</a:t>
            </a:r>
            <a:r>
              <a:rPr lang="es-PE" sz="1300" dirty="0"/>
              <a:t>=center&gt;</a:t>
            </a:r>
          </a:p>
          <a:p>
            <a:r>
              <a:rPr lang="es-PE" sz="1300" dirty="0"/>
              <a:t>        &lt;TD&gt;</a:t>
            </a:r>
            <a:r>
              <a:rPr lang="es-PE" sz="1300" dirty="0" err="1"/>
              <a:t>Item</a:t>
            </a:r>
            <a:r>
              <a:rPr lang="es-PE" sz="1300" dirty="0"/>
              <a:t> 5&lt;/TD&gt; </a:t>
            </a:r>
          </a:p>
          <a:p>
            <a:r>
              <a:rPr lang="es-PE" sz="1300" dirty="0"/>
              <a:t>        &lt;TD&gt;</a:t>
            </a:r>
            <a:r>
              <a:rPr lang="es-PE" sz="1300" dirty="0" err="1"/>
              <a:t>Item</a:t>
            </a:r>
            <a:r>
              <a:rPr lang="es-PE" sz="1300" dirty="0"/>
              <a:t> 6&lt;/TD&gt; </a:t>
            </a:r>
          </a:p>
          <a:p>
            <a:r>
              <a:rPr lang="es-PE" sz="1300" dirty="0"/>
              <a:t>        &lt;TD&gt;</a:t>
            </a:r>
            <a:r>
              <a:rPr lang="es-PE" sz="1300" dirty="0" err="1"/>
              <a:t>Item</a:t>
            </a:r>
            <a:r>
              <a:rPr lang="es-PE" sz="1300" dirty="0"/>
              <a:t> 7&lt;/TD&gt;</a:t>
            </a:r>
          </a:p>
          <a:p>
            <a:r>
              <a:rPr lang="es-PE" sz="1300" dirty="0"/>
              <a:t>    &lt;/TR&gt;</a:t>
            </a:r>
          </a:p>
          <a:p>
            <a:endParaRPr lang="es-PE" sz="1300" dirty="0"/>
          </a:p>
          <a:p>
            <a:r>
              <a:rPr lang="es-PE" sz="1300" dirty="0"/>
              <a:t>&lt;/TABLE&gt;</a:t>
            </a:r>
          </a:p>
          <a:p>
            <a:r>
              <a:rPr lang="es-PE" sz="1300" dirty="0"/>
              <a:t>&lt;/</a:t>
            </a:r>
            <a:r>
              <a:rPr lang="es-PE" sz="1300" dirty="0" err="1"/>
              <a:t>table</a:t>
            </a:r>
            <a:r>
              <a:rPr lang="es-PE" sz="1300" dirty="0"/>
              <a:t>&gt;</a:t>
            </a:r>
          </a:p>
          <a:p>
            <a:r>
              <a:rPr lang="es-PE" sz="1300" dirty="0"/>
              <a:t>&lt;/</a:t>
            </a:r>
            <a:r>
              <a:rPr lang="es-PE" sz="1300" dirty="0" err="1"/>
              <a:t>body</a:t>
            </a:r>
            <a:r>
              <a:rPr lang="es-PE" sz="1300" dirty="0"/>
              <a:t>&gt;</a:t>
            </a:r>
          </a:p>
          <a:p>
            <a:r>
              <a:rPr lang="es-PE" sz="1300" dirty="0"/>
              <a:t>&lt;/</a:t>
            </a:r>
            <a:r>
              <a:rPr lang="es-PE" sz="1300" dirty="0" err="1"/>
              <a:t>html</a:t>
            </a:r>
            <a:r>
              <a:rPr lang="es-PE" sz="1300" dirty="0"/>
              <a:t>&gt;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765" y="2600714"/>
            <a:ext cx="5814112" cy="134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82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56374" y="307649"/>
            <a:ext cx="2768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u="sng" dirty="0" smtClean="0">
                <a:solidFill>
                  <a:srgbClr val="FF0000"/>
                </a:solidFill>
              </a:rPr>
              <a:t>Modificadores en tablas</a:t>
            </a:r>
            <a:endParaRPr lang="es-PE" b="1" u="sng" dirty="0">
              <a:solidFill>
                <a:srgbClr val="FF0000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256374" y="782515"/>
            <a:ext cx="45104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dirty="0" err="1" smtClean="0"/>
              <a:t>Colspan</a:t>
            </a:r>
            <a:r>
              <a:rPr lang="es-PE" dirty="0" smtClean="0"/>
              <a:t> </a:t>
            </a:r>
            <a:r>
              <a:rPr lang="es-PE" dirty="0" smtClean="0">
                <a:sym typeface="Wingdings" panose="05000000000000000000" pitchFamily="2" charset="2"/>
              </a:rPr>
              <a:t> I</a:t>
            </a:r>
            <a:r>
              <a:rPr lang="es-MX" dirty="0" err="1" smtClean="0"/>
              <a:t>ndica</a:t>
            </a:r>
            <a:r>
              <a:rPr lang="es-MX" dirty="0" smtClean="0"/>
              <a:t> </a:t>
            </a:r>
            <a:r>
              <a:rPr lang="es-MX" dirty="0"/>
              <a:t>el número de </a:t>
            </a:r>
            <a:r>
              <a:rPr lang="es-MX" dirty="0" smtClean="0"/>
              <a:t>columnas </a:t>
            </a:r>
            <a:r>
              <a:rPr lang="es-MX" dirty="0"/>
              <a:t>que ocupará la celda.</a:t>
            </a:r>
            <a:endParaRPr lang="es-PE" dirty="0"/>
          </a:p>
        </p:txBody>
      </p:sp>
      <p:sp>
        <p:nvSpPr>
          <p:cNvPr id="4" name="Rectángulo 3"/>
          <p:cNvSpPr/>
          <p:nvPr/>
        </p:nvSpPr>
        <p:spPr>
          <a:xfrm>
            <a:off x="5663013" y="676981"/>
            <a:ext cx="6096000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PE" sz="1300" dirty="0"/>
              <a:t>&lt;!DOCTYPE </a:t>
            </a:r>
            <a:r>
              <a:rPr lang="es-PE" sz="1300" dirty="0" err="1"/>
              <a:t>html</a:t>
            </a:r>
            <a:r>
              <a:rPr lang="es-PE" sz="1300" dirty="0"/>
              <a:t>&gt;</a:t>
            </a:r>
          </a:p>
          <a:p>
            <a:r>
              <a:rPr lang="es-PE" sz="1300" dirty="0"/>
              <a:t>&lt;</a:t>
            </a:r>
            <a:r>
              <a:rPr lang="es-PE" sz="1300" dirty="0" err="1"/>
              <a:t>html</a:t>
            </a:r>
            <a:r>
              <a:rPr lang="es-PE" sz="1300" dirty="0"/>
              <a:t>&gt;</a:t>
            </a:r>
          </a:p>
          <a:p>
            <a:r>
              <a:rPr lang="es-PE" sz="1300" dirty="0"/>
              <a:t>&lt;head&gt;</a:t>
            </a:r>
          </a:p>
          <a:p>
            <a:r>
              <a:rPr lang="es-PE" sz="1300" dirty="0"/>
              <a:t>	&lt;meta </a:t>
            </a:r>
            <a:r>
              <a:rPr lang="es-PE" sz="1300" dirty="0" err="1"/>
              <a:t>charset</a:t>
            </a:r>
            <a:r>
              <a:rPr lang="es-PE" sz="1300" dirty="0"/>
              <a:t>="utf-8"&gt;</a:t>
            </a:r>
          </a:p>
          <a:p>
            <a:r>
              <a:rPr lang="es-PE" sz="1300" dirty="0"/>
              <a:t>	&lt;meta </a:t>
            </a:r>
            <a:r>
              <a:rPr lang="es-PE" sz="1300" dirty="0" err="1"/>
              <a:t>name</a:t>
            </a:r>
            <a:r>
              <a:rPr lang="es-PE" sz="1300" dirty="0"/>
              <a:t>="</a:t>
            </a:r>
            <a:r>
              <a:rPr lang="es-PE" sz="1300" dirty="0" err="1"/>
              <a:t>viewport</a:t>
            </a:r>
            <a:r>
              <a:rPr lang="es-PE" sz="1300" dirty="0"/>
              <a:t>" </a:t>
            </a:r>
            <a:r>
              <a:rPr lang="es-PE" sz="1300" dirty="0" err="1"/>
              <a:t>content</a:t>
            </a:r>
            <a:r>
              <a:rPr lang="es-PE" sz="1300" dirty="0"/>
              <a:t>="</a:t>
            </a:r>
            <a:r>
              <a:rPr lang="es-PE" sz="1300" dirty="0" err="1"/>
              <a:t>width</a:t>
            </a:r>
            <a:r>
              <a:rPr lang="es-PE" sz="1300" dirty="0"/>
              <a:t>=</a:t>
            </a:r>
            <a:r>
              <a:rPr lang="es-PE" sz="1300" dirty="0" err="1"/>
              <a:t>device-width</a:t>
            </a:r>
            <a:r>
              <a:rPr lang="es-PE" sz="1300" dirty="0"/>
              <a:t>, </a:t>
            </a:r>
            <a:r>
              <a:rPr lang="es-PE" sz="1300" dirty="0" err="1"/>
              <a:t>initial-scale</a:t>
            </a:r>
            <a:r>
              <a:rPr lang="es-PE" sz="1300" dirty="0"/>
              <a:t>=1"&gt;</a:t>
            </a:r>
          </a:p>
          <a:p>
            <a:r>
              <a:rPr lang="es-PE" sz="1300" dirty="0"/>
              <a:t>	&lt;</a:t>
            </a:r>
            <a:r>
              <a:rPr lang="es-PE" sz="1300" dirty="0" err="1"/>
              <a:t>title</a:t>
            </a:r>
            <a:r>
              <a:rPr lang="es-PE" sz="1300" dirty="0"/>
              <a:t>&gt;Uso de título de tabla&lt;/</a:t>
            </a:r>
            <a:r>
              <a:rPr lang="es-PE" sz="1300" dirty="0" err="1"/>
              <a:t>title</a:t>
            </a:r>
            <a:r>
              <a:rPr lang="es-PE" sz="1300" dirty="0"/>
              <a:t>&gt;</a:t>
            </a:r>
          </a:p>
          <a:p>
            <a:r>
              <a:rPr lang="es-PE" sz="1300" dirty="0"/>
              <a:t>&lt;/head&gt;</a:t>
            </a:r>
          </a:p>
          <a:p>
            <a:r>
              <a:rPr lang="es-PE" sz="1300" dirty="0"/>
              <a:t>&lt;</a:t>
            </a:r>
            <a:r>
              <a:rPr lang="es-PE" sz="1300" dirty="0" err="1"/>
              <a:t>body</a:t>
            </a:r>
            <a:r>
              <a:rPr lang="es-PE" sz="1300" dirty="0"/>
              <a:t>&gt;</a:t>
            </a:r>
          </a:p>
          <a:p>
            <a:r>
              <a:rPr lang="es-PE" sz="1300" dirty="0"/>
              <a:t>&lt;TABLE BORDER </a:t>
            </a:r>
            <a:r>
              <a:rPr lang="es-PE" sz="1300" dirty="0" err="1"/>
              <a:t>width</a:t>
            </a:r>
            <a:r>
              <a:rPr lang="es-PE" sz="1300" dirty="0"/>
              <a:t> =50% HEIGHT=200px </a:t>
            </a:r>
            <a:r>
              <a:rPr lang="es-PE" sz="1300" dirty="0" err="1"/>
              <a:t>align</a:t>
            </a:r>
            <a:r>
              <a:rPr lang="es-PE" sz="1300" dirty="0"/>
              <a:t>=center&gt;</a:t>
            </a:r>
          </a:p>
          <a:p>
            <a:r>
              <a:rPr lang="es-PE" sz="1300" dirty="0"/>
              <a:t>    &lt;TR </a:t>
            </a:r>
            <a:r>
              <a:rPr lang="es-PE" sz="1300" dirty="0" err="1"/>
              <a:t>align</a:t>
            </a:r>
            <a:r>
              <a:rPr lang="es-PE" sz="1300" dirty="0"/>
              <a:t>=center&gt;</a:t>
            </a:r>
          </a:p>
          <a:p>
            <a:r>
              <a:rPr lang="es-PE" sz="1300" dirty="0"/>
              <a:t>        &lt;TD&gt;</a:t>
            </a:r>
            <a:r>
              <a:rPr lang="es-PE" sz="1300" dirty="0" err="1"/>
              <a:t>Item</a:t>
            </a:r>
            <a:r>
              <a:rPr lang="es-PE" sz="1300" dirty="0"/>
              <a:t> 1&lt;/TD&gt;</a:t>
            </a:r>
          </a:p>
          <a:p>
            <a:r>
              <a:rPr lang="es-PE" sz="1300" dirty="0"/>
              <a:t>        &lt;TD </a:t>
            </a:r>
            <a:r>
              <a:rPr lang="es-PE" sz="1300" dirty="0" err="1"/>
              <a:t>bgcolor</a:t>
            </a:r>
            <a:r>
              <a:rPr lang="es-PE" sz="1300" dirty="0"/>
              <a:t>=</a:t>
            </a:r>
            <a:r>
              <a:rPr lang="es-PE" sz="1300" dirty="0" err="1"/>
              <a:t>yellow</a:t>
            </a:r>
            <a:r>
              <a:rPr lang="es-PE" sz="1300" dirty="0"/>
              <a:t> COLSPAN=2&gt;</a:t>
            </a:r>
            <a:r>
              <a:rPr lang="es-PE" sz="1300" dirty="0" err="1"/>
              <a:t>Item</a:t>
            </a:r>
            <a:r>
              <a:rPr lang="es-PE" sz="1300" dirty="0"/>
              <a:t> 2&lt;/TD&gt;</a:t>
            </a:r>
          </a:p>
          <a:p>
            <a:r>
              <a:rPr lang="es-PE" sz="1300" dirty="0"/>
              <a:t>        &lt;TD&gt;</a:t>
            </a:r>
            <a:r>
              <a:rPr lang="es-PE" sz="1300" dirty="0" err="1"/>
              <a:t>Item</a:t>
            </a:r>
            <a:r>
              <a:rPr lang="es-PE" sz="1300" dirty="0"/>
              <a:t> 3&lt;/TD&gt;</a:t>
            </a:r>
          </a:p>
          <a:p>
            <a:r>
              <a:rPr lang="es-PE" sz="1300" dirty="0"/>
              <a:t>    &lt;/TR&gt;</a:t>
            </a:r>
          </a:p>
          <a:p>
            <a:r>
              <a:rPr lang="es-PE" sz="1300" dirty="0"/>
              <a:t>    &lt;TR </a:t>
            </a:r>
            <a:r>
              <a:rPr lang="es-PE" sz="1300" dirty="0" err="1"/>
              <a:t>align</a:t>
            </a:r>
            <a:r>
              <a:rPr lang="es-PE" sz="1300" dirty="0"/>
              <a:t>=center&gt;</a:t>
            </a:r>
          </a:p>
          <a:p>
            <a:r>
              <a:rPr lang="es-PE" sz="1300" dirty="0"/>
              <a:t>        &lt;TD&gt;</a:t>
            </a:r>
            <a:r>
              <a:rPr lang="es-PE" sz="1300" dirty="0" err="1"/>
              <a:t>Item</a:t>
            </a:r>
            <a:r>
              <a:rPr lang="es-PE" sz="1300" dirty="0"/>
              <a:t> 4&lt;/TD&gt; </a:t>
            </a:r>
          </a:p>
          <a:p>
            <a:r>
              <a:rPr lang="es-PE" sz="1300" dirty="0"/>
              <a:t>        &lt;TD&gt;</a:t>
            </a:r>
            <a:r>
              <a:rPr lang="es-PE" sz="1300" dirty="0" err="1"/>
              <a:t>Item</a:t>
            </a:r>
            <a:r>
              <a:rPr lang="es-PE" sz="1300" dirty="0"/>
              <a:t> 5&lt;/TD&gt; </a:t>
            </a:r>
          </a:p>
          <a:p>
            <a:r>
              <a:rPr lang="es-PE" sz="1300" dirty="0"/>
              <a:t>        &lt;TD&gt;</a:t>
            </a:r>
            <a:r>
              <a:rPr lang="es-PE" sz="1300" dirty="0" err="1"/>
              <a:t>Item</a:t>
            </a:r>
            <a:r>
              <a:rPr lang="es-PE" sz="1300" dirty="0"/>
              <a:t> 6&lt;/TD&gt;</a:t>
            </a:r>
          </a:p>
          <a:p>
            <a:r>
              <a:rPr lang="es-PE" sz="1300" dirty="0"/>
              <a:t>        &lt;TD&gt;</a:t>
            </a:r>
            <a:r>
              <a:rPr lang="es-PE" sz="1300" dirty="0" err="1"/>
              <a:t>Item</a:t>
            </a:r>
            <a:r>
              <a:rPr lang="es-PE" sz="1300" dirty="0"/>
              <a:t> 7&lt;/TD&gt;</a:t>
            </a:r>
          </a:p>
          <a:p>
            <a:r>
              <a:rPr lang="es-PE" sz="1300" dirty="0"/>
              <a:t>    &lt;/TR&gt;</a:t>
            </a:r>
          </a:p>
          <a:p>
            <a:r>
              <a:rPr lang="es-PE" sz="1300" dirty="0"/>
              <a:t>&lt;/TABLE&gt;</a:t>
            </a:r>
          </a:p>
          <a:p>
            <a:r>
              <a:rPr lang="es-PE" sz="1300" dirty="0"/>
              <a:t>&lt;/</a:t>
            </a:r>
            <a:r>
              <a:rPr lang="es-PE" sz="1300" dirty="0" err="1"/>
              <a:t>table</a:t>
            </a:r>
            <a:r>
              <a:rPr lang="es-PE" sz="1300" dirty="0"/>
              <a:t>&gt;</a:t>
            </a:r>
          </a:p>
          <a:p>
            <a:r>
              <a:rPr lang="es-PE" sz="1300" dirty="0"/>
              <a:t>&lt;/</a:t>
            </a:r>
            <a:r>
              <a:rPr lang="es-PE" sz="1300" dirty="0" err="1"/>
              <a:t>body</a:t>
            </a:r>
            <a:r>
              <a:rPr lang="es-PE" sz="1300" dirty="0"/>
              <a:t>&gt;</a:t>
            </a:r>
          </a:p>
          <a:p>
            <a:r>
              <a:rPr lang="es-PE" sz="1300" dirty="0"/>
              <a:t>&lt;/</a:t>
            </a:r>
            <a:r>
              <a:rPr lang="es-PE" sz="1300" dirty="0" err="1"/>
              <a:t>html</a:t>
            </a:r>
            <a:r>
              <a:rPr lang="es-PE" sz="1300" dirty="0"/>
              <a:t>&gt;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050" y="2623413"/>
            <a:ext cx="5564322" cy="126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41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3408</Words>
  <Application>Microsoft Office PowerPoint</Application>
  <PresentationFormat>Panorámica</PresentationFormat>
  <Paragraphs>440</Paragraphs>
  <Slides>26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Wingdings</vt:lpstr>
      <vt:lpstr>Tema de Office</vt:lpstr>
      <vt:lpstr>Tablas en HTML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33</cp:revision>
  <dcterms:created xsi:type="dcterms:W3CDTF">2022-07-13T23:34:54Z</dcterms:created>
  <dcterms:modified xsi:type="dcterms:W3CDTF">2023-08-14T16:14:01Z</dcterms:modified>
</cp:coreProperties>
</file>