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57" r:id="rId6"/>
    <p:sldId id="258" r:id="rId7"/>
    <p:sldId id="259" r:id="rId8"/>
    <p:sldId id="260" r:id="rId9"/>
    <p:sldId id="262" r:id="rId10"/>
    <p:sldId id="264" r:id="rId11"/>
    <p:sldId id="265" r:id="rId12"/>
    <p:sldId id="261" r:id="rId13"/>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8" d="100"/>
          <a:sy n="78" d="100"/>
        </p:scale>
        <p:origin x="456" y="84"/>
      </p:cViewPr>
      <p:guideLst>
        <p:guide pos="3840"/>
        <p:guide orient="horz" pos="2160"/>
      </p:guideLst>
    </p:cSldViewPr>
  </p:slideViewPr>
  <p:notesTextViewPr>
    <p:cViewPr>
      <p:scale>
        <a:sx n="1" d="1"/>
        <a:sy n="1" d="1"/>
      </p:scale>
      <p:origin x="0" y="0"/>
    </p:cViewPr>
  </p:notesTextViewPr>
  <p:notesViewPr>
    <p:cSldViewPr showGuides="1">
      <p:cViewPr varScale="1">
        <p:scale>
          <a:sx n="90" d="100"/>
          <a:sy n="90" d="100"/>
        </p:scale>
        <p:origin x="37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a:p>
        </p:txBody>
      </p:sp>
      <p:sp>
        <p:nvSpPr>
          <p:cNvPr id="3" name="Marcador de posición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C57DE37D-B738-4817-B751-0C1B86D8B665}" type="datetime1">
              <a:rPr lang="es-ES" smtClean="0"/>
              <a:t>18/07/2022</a:t>
            </a:fld>
            <a:endParaRPr dirty="0"/>
          </a:p>
        </p:txBody>
      </p:sp>
      <p:sp>
        <p:nvSpPr>
          <p:cNvPr id="4" name="Marcador de posición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45ACAF8E-318A-4EFE-8633-D9E72ABCE0ED}" type="slidenum">
              <a:rPr lang="es-ES"/>
              <a:pPr algn="r" rtl="0"/>
              <a:t>‹Nº›</a:t>
            </a:fld>
            <a:endParaRPr lang="es-ES" dirty="0"/>
          </a:p>
        </p:txBody>
      </p:sp>
    </p:spTree>
    <p:extLst>
      <p:ext uri="{BB962C8B-B14F-4D97-AF65-F5344CB8AC3E}">
        <p14:creationId xmlns:p14="http://schemas.microsoft.com/office/powerpoint/2010/main" val="2406559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es-ES" noProof="0" dirty="0"/>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17BB30D9-D505-4352-B274-A1AB529BC646}" type="datetime1">
              <a:rPr lang="es-ES" smtClean="0"/>
              <a:pPr/>
              <a:t>18/07/2022</a:t>
            </a:fld>
            <a:endParaRPr lang="es-ES" dirty="0"/>
          </a:p>
        </p:txBody>
      </p:sp>
      <p:sp>
        <p:nvSpPr>
          <p:cNvPr id="4" name="Marcador de posición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Haga clic para modificar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5EE2CF44-2B13-41B4-A334-1CDF534EEBBF}" type="slidenum">
              <a:rPr lang="es-ES" smtClean="0"/>
              <a:pPr/>
              <a:t>‹Nº›</a:t>
            </a:fld>
            <a:endParaRPr lang="es-ES" dirty="0"/>
          </a:p>
        </p:txBody>
      </p:sp>
    </p:spTree>
    <p:extLst>
      <p:ext uri="{BB962C8B-B14F-4D97-AF65-F5344CB8AC3E}">
        <p14:creationId xmlns:p14="http://schemas.microsoft.com/office/powerpoint/2010/main" val="44538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Rectángulo 7"/>
          <p:cNvSpPr/>
          <p:nvPr userDrawn="1"/>
        </p:nvSpPr>
        <p:spPr bwMode="gray">
          <a:xfrm>
            <a:off x="0" y="2825016"/>
            <a:ext cx="12188952" cy="3180930"/>
          </a:xfrm>
          <a:prstGeom prst="rect">
            <a:avLst/>
          </a:prstGeom>
          <a:solidFill>
            <a:schemeClr val="bg1">
              <a:lumMod val="85000"/>
              <a:lumOff val="1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7" name="Rectángulo 6"/>
          <p:cNvSpPr/>
          <p:nvPr userDrawn="1"/>
        </p:nvSpPr>
        <p:spPr bwMode="black">
          <a:xfrm>
            <a:off x="0" y="3075709"/>
            <a:ext cx="12188952" cy="26392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dirty="0"/>
          </a:p>
        </p:txBody>
      </p:sp>
      <p:sp>
        <p:nvSpPr>
          <p:cNvPr id="2" name="Título 1"/>
          <p:cNvSpPr>
            <a:spLocks noGrp="1"/>
          </p:cNvSpPr>
          <p:nvPr>
            <p:ph type="ctrTitle"/>
          </p:nvPr>
        </p:nvSpPr>
        <p:spPr bwMode="white">
          <a:xfrm>
            <a:off x="1066800" y="3165763"/>
            <a:ext cx="10058400" cy="1711037"/>
          </a:xfrm>
        </p:spPr>
        <p:txBody>
          <a:bodyPr rtlCol="0" anchor="b">
            <a:normAutofit/>
          </a:bodyPr>
          <a:lstStyle>
            <a:lvl1pPr algn="l" rtl="0">
              <a:lnSpc>
                <a:spcPct val="80000"/>
              </a:lnSpc>
              <a:defRPr sz="5400">
                <a:solidFill>
                  <a:schemeClr val="tx1"/>
                </a:solidFill>
              </a:defRPr>
            </a:lvl1pPr>
          </a:lstStyle>
          <a:p>
            <a:pPr rtl="0"/>
            <a:r>
              <a:rPr lang="es-ES" noProof="0"/>
              <a:t>Haga clic para modificar el estilo de título del patrón</a:t>
            </a:r>
            <a:endParaRPr lang="es-ES" noProof="0" dirty="0"/>
          </a:p>
        </p:txBody>
      </p:sp>
      <p:sp>
        <p:nvSpPr>
          <p:cNvPr id="3" name="Subtítulo 2"/>
          <p:cNvSpPr>
            <a:spLocks noGrp="1"/>
          </p:cNvSpPr>
          <p:nvPr>
            <p:ph type="subTitle" idx="1"/>
          </p:nvPr>
        </p:nvSpPr>
        <p:spPr bwMode="white">
          <a:xfrm>
            <a:off x="1066800" y="4953000"/>
            <a:ext cx="10058400" cy="685800"/>
          </a:xfrm>
        </p:spPr>
        <p:txBody>
          <a:bodyPr rtlCol="0">
            <a:normAutofit/>
          </a:bodyPr>
          <a:lstStyle>
            <a:lvl1pPr marL="0" indent="0" algn="l" rtl="0">
              <a:spcBef>
                <a:spcPts val="0"/>
              </a:spcBef>
              <a:buNone/>
              <a:defRPr sz="2000">
                <a:solidFill>
                  <a:schemeClr val="accent1"/>
                </a:solidFill>
                <a:latin typeface="+mj-lt"/>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es-ES" noProof="0"/>
              <a:t>Haga clic para modificar el estilo de subtítulo del patrón</a:t>
            </a:r>
            <a:endParaRPr lang="es-ES" noProof="0" dirty="0"/>
          </a:p>
        </p:txBody>
      </p:sp>
    </p:spTree>
    <p:extLst>
      <p:ext uri="{BB962C8B-B14F-4D97-AF65-F5344CB8AC3E}">
        <p14:creationId xmlns:p14="http://schemas.microsoft.com/office/powerpoint/2010/main" val="7988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lvl1pPr algn="r">
              <a:defRPr/>
            </a:lvl1pPr>
          </a:lstStyle>
          <a:p>
            <a:fld id="{FC1B432D-78E7-40AE-81C6-52773394A046}" type="datetime1">
              <a:rPr lang="es-ES" smtClean="0"/>
              <a:pPr/>
              <a:t>18/07/2022</a:t>
            </a:fld>
            <a:endParaRPr lang="es-ES" dirty="0"/>
          </a:p>
        </p:txBody>
      </p:sp>
      <p:sp>
        <p:nvSpPr>
          <p:cNvPr id="5" name="Marcador de posición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24771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457199"/>
            <a:ext cx="1943100" cy="5638801"/>
          </a:xfrm>
        </p:spPr>
        <p:txBody>
          <a:bodyPr vert="eaVert" rtlCol="0"/>
          <a:lstStyle/>
          <a:p>
            <a:pPr rtl="0"/>
            <a:r>
              <a:rPr lang="es-ES" noProof="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524000" y="457199"/>
            <a:ext cx="7048500" cy="5638801"/>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lvl1pPr>
              <a:defRPr/>
            </a:lvl1pPr>
          </a:lstStyle>
          <a:p>
            <a:pPr algn="r"/>
            <a:fld id="{E062C603-371F-4D8B-AFB8-8337237C6271}" type="datetime1">
              <a:rPr lang="es-ES" smtClean="0"/>
              <a:pPr algn="r"/>
              <a:t>18/07/2022</a:t>
            </a:fld>
            <a:endParaRPr lang="es-ES" dirty="0"/>
          </a:p>
        </p:txBody>
      </p:sp>
      <p:sp>
        <p:nvSpPr>
          <p:cNvPr id="5" name="Marcador de posición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25246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p:txBody>
          <a:bodyPr rtlCol="0"/>
          <a:lstStyle>
            <a:lvl5pPr algn="l" rtl="0">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fecha 3"/>
          <p:cNvSpPr>
            <a:spLocks noGrp="1"/>
          </p:cNvSpPr>
          <p:nvPr>
            <p:ph type="dt" sz="half" idx="10"/>
          </p:nvPr>
        </p:nvSpPr>
        <p:spPr/>
        <p:txBody>
          <a:bodyPr rtlCol="0"/>
          <a:lstStyle>
            <a:lvl1pPr algn="r">
              <a:defRPr/>
            </a:lvl1pPr>
          </a:lstStyle>
          <a:p>
            <a:fld id="{D1AE6EBB-BEC9-4000-8D95-40B44C4E2CA6}" type="datetime1">
              <a:rPr lang="es-ES" smtClean="0"/>
              <a:pPr/>
              <a:t>18/07/2022</a:t>
            </a:fld>
            <a:endParaRPr lang="es-ES" dirty="0"/>
          </a:p>
        </p:txBody>
      </p:sp>
      <p:sp>
        <p:nvSpPr>
          <p:cNvPr id="5" name="Marcador de posición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311244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524000" y="1828800"/>
            <a:ext cx="9144000" cy="2743200"/>
          </a:xfrm>
        </p:spPr>
        <p:txBody>
          <a:bodyPr rtlCol="0" anchor="b">
            <a:normAutofit/>
          </a:bodyPr>
          <a:lstStyle>
            <a:lvl1pPr algn="l" rtl="0">
              <a:defRPr sz="5400">
                <a:solidFill>
                  <a:schemeClr val="tx1"/>
                </a:solidFill>
              </a:defRPr>
            </a:lvl1pPr>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524000" y="4589463"/>
            <a:ext cx="9144000" cy="1506537"/>
          </a:xfrm>
        </p:spPr>
        <p:txBody>
          <a:bodyPr rtlCol="0">
            <a:normAutofit/>
          </a:bodyPr>
          <a:lstStyle>
            <a:lvl1pPr marL="0" indent="0" algn="l" rtl="0">
              <a:spcBef>
                <a:spcPts val="0"/>
              </a:spcBef>
              <a:buNone/>
              <a:defRPr sz="2000">
                <a:solidFill>
                  <a:schemeClr val="accent1"/>
                </a:solidFill>
                <a:latin typeface="+mj-lt"/>
              </a:defRPr>
            </a:lvl1pPr>
            <a:lvl2pPr marL="457200" indent="0" algn="l" rtl="0">
              <a:buNone/>
              <a:defRPr sz="2000"/>
            </a:lvl2pPr>
            <a:lvl3pPr marL="914400" indent="0" algn="l" rtl="0">
              <a:buNone/>
              <a:defRPr sz="1800"/>
            </a:lvl3pPr>
            <a:lvl4pPr marL="1371600" indent="0" algn="l" rtl="0">
              <a:buNone/>
              <a:defRPr sz="1600"/>
            </a:lvl4pPr>
            <a:lvl5pPr marL="1828800" indent="0" algn="l" rtl="0">
              <a:buNone/>
              <a:defRPr sz="1600"/>
            </a:lvl5pPr>
            <a:lvl6pPr marL="2286000" indent="0" algn="l" rtl="0">
              <a:buNone/>
              <a:defRPr sz="1600"/>
            </a:lvl6pPr>
            <a:lvl7pPr marL="2743200" indent="0" algn="l" rtl="0">
              <a:buNone/>
              <a:defRPr sz="1600"/>
            </a:lvl7pPr>
            <a:lvl8pPr marL="3200400" indent="0" algn="l" rtl="0">
              <a:buNone/>
              <a:defRPr sz="1600"/>
            </a:lvl8pPr>
            <a:lvl9pPr marL="3657600" indent="0" algn="l" rtl="0">
              <a:buNone/>
              <a:defRPr sz="1600"/>
            </a:lvl9pPr>
          </a:lstStyle>
          <a:p>
            <a:pPr lvl="0" rtl="0"/>
            <a:r>
              <a:rPr lang="es-ES" noProof="0"/>
              <a:t>Haga clic para modificar los estilos de texto del patrón</a:t>
            </a:r>
          </a:p>
        </p:txBody>
      </p:sp>
    </p:spTree>
    <p:extLst>
      <p:ext uri="{BB962C8B-B14F-4D97-AF65-F5344CB8AC3E}">
        <p14:creationId xmlns:p14="http://schemas.microsoft.com/office/powerpoint/2010/main" val="350677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contenido 2"/>
          <p:cNvSpPr>
            <a:spLocks noGrp="1"/>
          </p:cNvSpPr>
          <p:nvPr>
            <p:ph sz="half" idx="1"/>
          </p:nvPr>
        </p:nvSpPr>
        <p:spPr>
          <a:xfrm>
            <a:off x="1524000" y="1825625"/>
            <a:ext cx="4343400" cy="4270375"/>
          </a:xfrm>
        </p:spPr>
        <p:txBody>
          <a:bodyPr rtlCol="0">
            <a:normAutofit/>
          </a:bodyPr>
          <a:lstStyle>
            <a:lvl1pPr algn="l" rtl="0">
              <a:defRPr sz="2000"/>
            </a:lvl1pPr>
            <a:lvl2pPr algn="l" rtl="0">
              <a:defRPr sz="18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contenido 3"/>
          <p:cNvSpPr>
            <a:spLocks noGrp="1"/>
          </p:cNvSpPr>
          <p:nvPr>
            <p:ph sz="half" idx="2"/>
          </p:nvPr>
        </p:nvSpPr>
        <p:spPr>
          <a:xfrm>
            <a:off x="6324600" y="1825625"/>
            <a:ext cx="4343400" cy="4270375"/>
          </a:xfrm>
        </p:spPr>
        <p:txBody>
          <a:bodyPr rtlCol="0">
            <a:normAutofit/>
          </a:bodyPr>
          <a:lstStyle>
            <a:lvl1pPr algn="l" rtl="0">
              <a:defRPr sz="2000"/>
            </a:lvl1pPr>
            <a:lvl2pPr algn="l" rtl="0">
              <a:defRPr sz="18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fecha 4"/>
          <p:cNvSpPr>
            <a:spLocks noGrp="1"/>
          </p:cNvSpPr>
          <p:nvPr>
            <p:ph type="dt" sz="half" idx="10"/>
          </p:nvPr>
        </p:nvSpPr>
        <p:spPr/>
        <p:txBody>
          <a:bodyPr rtlCol="0"/>
          <a:lstStyle>
            <a:lvl1pPr algn="r">
              <a:defRPr/>
            </a:lvl1pPr>
          </a:lstStyle>
          <a:p>
            <a:fld id="{7CAF1BE7-5365-4137-AE14-A7C362FC891C}" type="datetime1">
              <a:rPr lang="es-ES" smtClean="0"/>
              <a:pPr/>
              <a:t>18/07/2022</a:t>
            </a:fld>
            <a:endParaRPr lang="es-ES" dirty="0"/>
          </a:p>
        </p:txBody>
      </p:sp>
      <p:sp>
        <p:nvSpPr>
          <p:cNvPr id="6" name="Marcador de posición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404456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texto 2"/>
          <p:cNvSpPr>
            <a:spLocks noGrp="1"/>
          </p:cNvSpPr>
          <p:nvPr>
            <p:ph type="body" idx="1"/>
          </p:nvPr>
        </p:nvSpPr>
        <p:spPr>
          <a:xfrm>
            <a:off x="1527048" y="1828800"/>
            <a:ext cx="4343400" cy="685800"/>
          </a:xfrm>
        </p:spPr>
        <p:txBody>
          <a:bodyPr rtlCol="0" anchor="ctr">
            <a:normAutofit/>
          </a:bodyPr>
          <a:lstStyle>
            <a:lvl1pPr marL="0" indent="0" algn="l" rtl="0">
              <a:spcBef>
                <a:spcPts val="0"/>
              </a:spcBef>
              <a:buNone/>
              <a:defRPr sz="2200" b="0">
                <a:solidFill>
                  <a:schemeClr val="tx1"/>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s-ES" noProof="0"/>
              <a:t>Haga clic para modificar los estilos de texto del patrón</a:t>
            </a:r>
          </a:p>
        </p:txBody>
      </p:sp>
      <p:sp>
        <p:nvSpPr>
          <p:cNvPr id="4" name="Marcador de posición de contenido 3"/>
          <p:cNvSpPr>
            <a:spLocks noGrp="1"/>
          </p:cNvSpPr>
          <p:nvPr>
            <p:ph sz="half" idx="2"/>
          </p:nvPr>
        </p:nvSpPr>
        <p:spPr>
          <a:xfrm>
            <a:off x="1527048" y="2514600"/>
            <a:ext cx="4343400" cy="3581401"/>
          </a:xfrm>
        </p:spPr>
        <p:txBody>
          <a:bodyPr rtlCol="0">
            <a:normAutofit/>
          </a:bodyPr>
          <a:lstStyle>
            <a:lvl1pPr algn="l" rtl="0">
              <a:defRPr sz="2000"/>
            </a:lvl1pPr>
            <a:lvl2pPr algn="l" rtl="0">
              <a:defRPr sz="18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5" name="Marcador de posición de texto 4"/>
          <p:cNvSpPr>
            <a:spLocks noGrp="1"/>
          </p:cNvSpPr>
          <p:nvPr>
            <p:ph type="body" sz="quarter" idx="3"/>
          </p:nvPr>
        </p:nvSpPr>
        <p:spPr>
          <a:xfrm>
            <a:off x="6327648" y="1828800"/>
            <a:ext cx="4343400" cy="685800"/>
          </a:xfrm>
        </p:spPr>
        <p:txBody>
          <a:bodyPr rtlCol="0" anchor="ctr">
            <a:normAutofit/>
          </a:bodyPr>
          <a:lstStyle>
            <a:lvl1pPr marL="0" indent="0" algn="l" rtl="0">
              <a:spcBef>
                <a:spcPts val="0"/>
              </a:spcBef>
              <a:buNone/>
              <a:defRPr sz="2200" b="0">
                <a:solidFill>
                  <a:schemeClr val="tx1"/>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s-ES" noProof="0"/>
              <a:t>Haga clic para modificar los estilos de texto del patrón</a:t>
            </a:r>
          </a:p>
        </p:txBody>
      </p:sp>
      <p:sp>
        <p:nvSpPr>
          <p:cNvPr id="6" name="Marcador de posición de contenido 5"/>
          <p:cNvSpPr>
            <a:spLocks noGrp="1"/>
          </p:cNvSpPr>
          <p:nvPr>
            <p:ph sz="quarter" idx="4"/>
          </p:nvPr>
        </p:nvSpPr>
        <p:spPr>
          <a:xfrm>
            <a:off x="6327648" y="2514600"/>
            <a:ext cx="4343400" cy="3581401"/>
          </a:xfrm>
        </p:spPr>
        <p:txBody>
          <a:bodyPr rtlCol="0">
            <a:normAutofit/>
          </a:bodyPr>
          <a:lstStyle>
            <a:lvl1pPr algn="l" rtl="0">
              <a:defRPr sz="2000"/>
            </a:lvl1pPr>
            <a:lvl2pPr algn="l" rtl="0">
              <a:defRPr sz="18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7" name="Marcador de posición de fecha 6"/>
          <p:cNvSpPr>
            <a:spLocks noGrp="1"/>
          </p:cNvSpPr>
          <p:nvPr>
            <p:ph type="dt" sz="half" idx="10"/>
          </p:nvPr>
        </p:nvSpPr>
        <p:spPr/>
        <p:txBody>
          <a:bodyPr rtlCol="0"/>
          <a:lstStyle>
            <a:lvl1pPr algn="r">
              <a:defRPr/>
            </a:lvl1pPr>
          </a:lstStyle>
          <a:p>
            <a:fld id="{CCE83AA6-4601-4BF7-BD54-99DD2B193FD1}" type="datetime1">
              <a:rPr lang="es-ES" smtClean="0"/>
              <a:pPr/>
              <a:t>18/07/2022</a:t>
            </a:fld>
            <a:endParaRPr lang="es-ES" dirty="0"/>
          </a:p>
        </p:txBody>
      </p:sp>
      <p:sp>
        <p:nvSpPr>
          <p:cNvPr id="8" name="Marcador de posición de pie de página 7"/>
          <p:cNvSpPr>
            <a:spLocks noGrp="1"/>
          </p:cNvSpPr>
          <p:nvPr>
            <p:ph type="ftr" sz="quarter" idx="11"/>
          </p:nvPr>
        </p:nvSpPr>
        <p:spPr/>
        <p:txBody>
          <a:bodyPr rtlCol="0"/>
          <a:lstStyle/>
          <a:p>
            <a:pPr rtl="0"/>
            <a:endParaRPr lang="es-ES" noProof="0" dirty="0"/>
          </a:p>
        </p:txBody>
      </p:sp>
      <p:sp>
        <p:nvSpPr>
          <p:cNvPr id="9" name="Marcador de posición de número de diapositiva 8"/>
          <p:cNvSpPr>
            <a:spLocks noGrp="1"/>
          </p:cNvSpPr>
          <p:nvPr>
            <p:ph type="sldNum" sz="quarter" idx="12"/>
          </p:nvPr>
        </p:nvSpPr>
        <p:spPr/>
        <p:txBody>
          <a:bodyPr rtlCol="0"/>
          <a:lstStyle/>
          <a:p>
            <a:pPr algn="r"/>
            <a:fld id="{E31375A4-56A4-47D6-9801-1991572033F7}" type="slidenum">
              <a:rPr lang="es-ES" noProof="0" smtClean="0"/>
              <a:pPr algn="r"/>
              <a:t>‹Nº›</a:t>
            </a:fld>
            <a:endParaRPr lang="es-ES" noProof="0" dirty="0"/>
          </a:p>
        </p:txBody>
      </p:sp>
    </p:spTree>
    <p:extLst>
      <p:ext uri="{BB962C8B-B14F-4D97-AF65-F5344CB8AC3E}">
        <p14:creationId xmlns:p14="http://schemas.microsoft.com/office/powerpoint/2010/main" val="3397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endParaRPr lang="es-ES" noProof="0" dirty="0"/>
          </a:p>
        </p:txBody>
      </p:sp>
      <p:sp>
        <p:nvSpPr>
          <p:cNvPr id="3" name="Marcador de posición de fecha 2"/>
          <p:cNvSpPr>
            <a:spLocks noGrp="1"/>
          </p:cNvSpPr>
          <p:nvPr>
            <p:ph type="dt" sz="half" idx="10"/>
          </p:nvPr>
        </p:nvSpPr>
        <p:spPr/>
        <p:txBody>
          <a:bodyPr rtlCol="0"/>
          <a:lstStyle>
            <a:lvl1pPr algn="r">
              <a:defRPr/>
            </a:lvl1pPr>
          </a:lstStyle>
          <a:p>
            <a:fld id="{808DBE58-23DC-4EE9-8158-B69AC44D4A43}" type="datetime1">
              <a:rPr lang="es-ES" smtClean="0"/>
              <a:pPr/>
              <a:t>18/07/2022</a:t>
            </a:fld>
            <a:endParaRPr lang="es-ES" dirty="0"/>
          </a:p>
        </p:txBody>
      </p:sp>
      <p:sp>
        <p:nvSpPr>
          <p:cNvPr id="4" name="Marcador de posición de pie de página 3"/>
          <p:cNvSpPr>
            <a:spLocks noGrp="1"/>
          </p:cNvSpPr>
          <p:nvPr>
            <p:ph type="ftr" sz="quarter" idx="11"/>
          </p:nvPr>
        </p:nvSpPr>
        <p:spPr/>
        <p:txBody>
          <a:bodyPr rtlCol="0"/>
          <a:lstStyle/>
          <a:p>
            <a:pPr rtl="0"/>
            <a:endParaRPr lang="es-ES" noProof="0" dirty="0"/>
          </a:p>
        </p:txBody>
      </p:sp>
      <p:sp>
        <p:nvSpPr>
          <p:cNvPr id="5" name="Marcador de posición de número de diapositiva 4"/>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323897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posición de fecha 1"/>
          <p:cNvSpPr>
            <a:spLocks noGrp="1"/>
          </p:cNvSpPr>
          <p:nvPr>
            <p:ph type="dt" sz="half" idx="10"/>
          </p:nvPr>
        </p:nvSpPr>
        <p:spPr/>
        <p:txBody>
          <a:bodyPr rtlCol="0"/>
          <a:lstStyle>
            <a:lvl1pPr algn="r">
              <a:defRPr/>
            </a:lvl1pPr>
          </a:lstStyle>
          <a:p>
            <a:fld id="{97C2EBBF-D49B-4842-B69E-CE552000DC09}" type="datetime1">
              <a:rPr lang="es-ES" smtClean="0"/>
              <a:pPr/>
              <a:t>18/07/2022</a:t>
            </a:fld>
            <a:endParaRPr lang="es-ES" dirty="0"/>
          </a:p>
        </p:txBody>
      </p:sp>
      <p:sp>
        <p:nvSpPr>
          <p:cNvPr id="3" name="Marcador de posición de pie de página 2"/>
          <p:cNvSpPr>
            <a:spLocks noGrp="1"/>
          </p:cNvSpPr>
          <p:nvPr>
            <p:ph type="ftr" sz="quarter" idx="11"/>
          </p:nvPr>
        </p:nvSpPr>
        <p:spPr/>
        <p:txBody>
          <a:bodyPr rtlCol="0"/>
          <a:lstStyle/>
          <a:p>
            <a:pPr rtl="0"/>
            <a:endParaRPr lang="es-ES" noProof="0" dirty="0"/>
          </a:p>
        </p:txBody>
      </p:sp>
      <p:sp>
        <p:nvSpPr>
          <p:cNvPr id="4" name="Marcador de posición de número de diapositiva 3"/>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214681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002587" y="1600200"/>
            <a:ext cx="3122613" cy="1828800"/>
          </a:xfrm>
        </p:spPr>
        <p:txBody>
          <a:bodyPr rtlCol="0" anchor="b">
            <a:normAutofit/>
          </a:bodyPr>
          <a:lstStyle>
            <a:lvl1pPr algn="l" rtl="0">
              <a:defRPr sz="3400"/>
            </a:lvl1pPr>
          </a:lstStyle>
          <a:p>
            <a:pPr rtl="0"/>
            <a:r>
              <a:rPr lang="es-ES" noProof="0"/>
              <a:t>Haga clic para modificar el estilo de título del patrón</a:t>
            </a:r>
            <a:endParaRPr lang="es-ES" noProof="0" dirty="0"/>
          </a:p>
        </p:txBody>
      </p:sp>
      <p:sp>
        <p:nvSpPr>
          <p:cNvPr id="3" name="Marcador de posición de contenido 2"/>
          <p:cNvSpPr>
            <a:spLocks noGrp="1"/>
          </p:cNvSpPr>
          <p:nvPr>
            <p:ph idx="1"/>
          </p:nvPr>
        </p:nvSpPr>
        <p:spPr>
          <a:xfrm>
            <a:off x="760412" y="762000"/>
            <a:ext cx="6400800" cy="5334000"/>
          </a:xfrm>
        </p:spPr>
        <p:txBody>
          <a:bodyPr rtlCol="0">
            <a:normAutofit/>
          </a:bodyPr>
          <a:lstStyle>
            <a:lvl1pPr algn="l" rtl="0">
              <a:defRPr sz="2000"/>
            </a:lvl1pPr>
            <a:lvl2pPr algn="l" rtl="0">
              <a:defRPr sz="1800"/>
            </a:lvl2pPr>
            <a:lvl3pPr algn="l" rtl="0">
              <a:defRPr sz="1600"/>
            </a:lvl3pPr>
            <a:lvl4pPr algn="l" rtl="0">
              <a:defRPr sz="1400"/>
            </a:lvl4pPr>
            <a:lvl5pPr algn="l" rtl="0">
              <a:defRPr sz="1400"/>
            </a:lvl5pPr>
            <a:lvl6pPr algn="l" rtl="0">
              <a:defRPr sz="1400"/>
            </a:lvl6pPr>
            <a:lvl7pPr algn="l" rtl="0">
              <a:defRPr sz="1400"/>
            </a:lvl7pPr>
            <a:lvl8pPr algn="l" rtl="0">
              <a:defRPr sz="1400"/>
            </a:lvl8pPr>
            <a:lvl9pPr algn="l" rtl="0">
              <a:defRPr sz="14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endParaRPr lang="es-ES" noProof="0" dirty="0"/>
          </a:p>
        </p:txBody>
      </p:sp>
      <p:sp>
        <p:nvSpPr>
          <p:cNvPr id="4" name="Marcador de posición de texto 3"/>
          <p:cNvSpPr>
            <a:spLocks noGrp="1"/>
          </p:cNvSpPr>
          <p:nvPr>
            <p:ph type="body" sz="half" idx="2"/>
          </p:nvPr>
        </p:nvSpPr>
        <p:spPr>
          <a:xfrm>
            <a:off x="8001039" y="3429000"/>
            <a:ext cx="3124161" cy="1828800"/>
          </a:xfrm>
        </p:spPr>
        <p:txBody>
          <a:bodyPr rtlCol="0"/>
          <a:lstStyle>
            <a:lvl1pPr marL="0" indent="0" algn="l" rtl="0">
              <a:spcBef>
                <a:spcPts val="0"/>
              </a:spcBef>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s-ES" noProof="0"/>
              <a:t>Haga clic para modificar los estilos de texto del patrón</a:t>
            </a:r>
          </a:p>
        </p:txBody>
      </p:sp>
      <p:sp>
        <p:nvSpPr>
          <p:cNvPr id="5" name="Marcador de posición de fecha 4"/>
          <p:cNvSpPr>
            <a:spLocks noGrp="1"/>
          </p:cNvSpPr>
          <p:nvPr>
            <p:ph type="dt" sz="half" idx="10"/>
          </p:nvPr>
        </p:nvSpPr>
        <p:spPr/>
        <p:txBody>
          <a:bodyPr rtlCol="0"/>
          <a:lstStyle>
            <a:lvl1pPr>
              <a:defRPr/>
            </a:lvl1pPr>
          </a:lstStyle>
          <a:p>
            <a:pPr algn="r"/>
            <a:fld id="{AF364E66-D00E-49A9-9E62-AB0485562249}" type="datetime1">
              <a:rPr lang="es-ES" smtClean="0"/>
              <a:pPr algn="r"/>
              <a:t>18/07/2022</a:t>
            </a:fld>
            <a:endParaRPr lang="es-ES" dirty="0"/>
          </a:p>
        </p:txBody>
      </p:sp>
      <p:sp>
        <p:nvSpPr>
          <p:cNvPr id="6" name="Marcador de posición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lvl1pPr algn="r">
              <a:defRPr/>
            </a:lvl1pPr>
          </a:lstStyle>
          <a:p>
            <a:fld id="{E31375A4-56A4-47D6-9801-1991572033F7}" type="slidenum">
              <a:rPr lang="es-ES" smtClean="0"/>
              <a:pPr/>
              <a:t>‹Nº›</a:t>
            </a:fld>
            <a:endParaRPr lang="es-ES" dirty="0"/>
          </a:p>
        </p:txBody>
      </p:sp>
    </p:spTree>
    <p:extLst>
      <p:ext uri="{BB962C8B-B14F-4D97-AF65-F5344CB8AC3E}">
        <p14:creationId xmlns:p14="http://schemas.microsoft.com/office/powerpoint/2010/main" val="166737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ángulo 7"/>
          <p:cNvSpPr/>
          <p:nvPr userDrawn="1"/>
        </p:nvSpPr>
        <p:spPr bwMode="blackWhite">
          <a:xfrm>
            <a:off x="644091" y="640080"/>
            <a:ext cx="6675120" cy="5577840"/>
          </a:xfrm>
          <a:prstGeom prst="rect">
            <a:avLst/>
          </a:prstGeom>
          <a:solidFill>
            <a:srgbClr val="000000"/>
          </a:solidFill>
          <a:ln w="1016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1600" noProof="0" dirty="0"/>
          </a:p>
        </p:txBody>
      </p:sp>
      <p:sp>
        <p:nvSpPr>
          <p:cNvPr id="2" name="Título 1"/>
          <p:cNvSpPr>
            <a:spLocks noGrp="1"/>
          </p:cNvSpPr>
          <p:nvPr>
            <p:ph type="title"/>
          </p:nvPr>
        </p:nvSpPr>
        <p:spPr>
          <a:xfrm>
            <a:off x="7997952" y="1600200"/>
            <a:ext cx="3127248" cy="1828800"/>
          </a:xfrm>
        </p:spPr>
        <p:txBody>
          <a:bodyPr rtlCol="0" anchor="b">
            <a:normAutofit/>
          </a:bodyPr>
          <a:lstStyle>
            <a:lvl1pPr algn="l" rtl="0">
              <a:defRPr sz="3400"/>
            </a:lvl1pPr>
          </a:lstStyle>
          <a:p>
            <a:pPr rtl="0"/>
            <a:r>
              <a:rPr lang="es-ES" noProof="0"/>
              <a:t>Haga clic para modificar el estilo de título del patrón</a:t>
            </a:r>
            <a:endParaRPr lang="es-ES" noProof="0" dirty="0"/>
          </a:p>
        </p:txBody>
      </p:sp>
      <p:sp>
        <p:nvSpPr>
          <p:cNvPr id="3" name="Marcador de posición de imagen 2"/>
          <p:cNvSpPr>
            <a:spLocks noGrp="1"/>
          </p:cNvSpPr>
          <p:nvPr>
            <p:ph type="pic" idx="1"/>
          </p:nvPr>
        </p:nvSpPr>
        <p:spPr>
          <a:xfrm>
            <a:off x="781251" y="777240"/>
            <a:ext cx="6400800" cy="5303520"/>
          </a:xfrm>
        </p:spPr>
        <p:txBody>
          <a:bodyPr tIns="457200" rtlCol="0">
            <a:normAutofit/>
          </a:bodyPr>
          <a:lstStyle>
            <a:lvl1pPr marL="0" indent="0" algn="ctr" rtl="0">
              <a:buNone/>
              <a:defRPr sz="20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es-ES" noProof="0"/>
              <a:t>Haga clic en el icono para agregar una imagen</a:t>
            </a:r>
            <a:endParaRPr lang="es-ES" noProof="0" dirty="0"/>
          </a:p>
        </p:txBody>
      </p:sp>
      <p:sp>
        <p:nvSpPr>
          <p:cNvPr id="4" name="Marcador de posición de texto 3"/>
          <p:cNvSpPr>
            <a:spLocks noGrp="1"/>
          </p:cNvSpPr>
          <p:nvPr>
            <p:ph type="body" sz="half" idx="2"/>
          </p:nvPr>
        </p:nvSpPr>
        <p:spPr>
          <a:xfrm>
            <a:off x="7997952" y="3429000"/>
            <a:ext cx="3127248" cy="1828800"/>
          </a:xfrm>
        </p:spPr>
        <p:txBody>
          <a:bodyPr rtlCol="0"/>
          <a:lstStyle>
            <a:lvl1pPr marL="0" indent="0" algn="l" rtl="0">
              <a:spcBef>
                <a:spcPts val="0"/>
              </a:spcBef>
              <a:buNone/>
              <a:defRPr sz="16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es-ES" noProof="0"/>
              <a:t>Haga clic para modificar los estilos de texto del patrón</a:t>
            </a:r>
          </a:p>
        </p:txBody>
      </p:sp>
      <p:sp>
        <p:nvSpPr>
          <p:cNvPr id="5" name="Marcador de posición de fecha 4"/>
          <p:cNvSpPr>
            <a:spLocks noGrp="1"/>
          </p:cNvSpPr>
          <p:nvPr>
            <p:ph type="dt" sz="half" idx="10"/>
          </p:nvPr>
        </p:nvSpPr>
        <p:spPr/>
        <p:txBody>
          <a:bodyPr rtlCol="0"/>
          <a:lstStyle>
            <a:lvl1pPr algn="r">
              <a:defRPr/>
            </a:lvl1pPr>
          </a:lstStyle>
          <a:p>
            <a:fld id="{8EB92E29-7FB2-4284-9496-FE061DBF8A30}" type="datetime1">
              <a:rPr lang="es-ES" smtClean="0"/>
              <a:pPr/>
              <a:t>18/07/2022</a:t>
            </a:fld>
            <a:endParaRPr lang="es-ES" dirty="0"/>
          </a:p>
        </p:txBody>
      </p:sp>
      <p:sp>
        <p:nvSpPr>
          <p:cNvPr id="6" name="Marcador de posición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297724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Marcador de posición de título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524000" y="1828800"/>
            <a:ext cx="9144000" cy="4267200"/>
          </a:xfrm>
          <a:prstGeom prst="rect">
            <a:avLst/>
          </a:prstGeom>
        </p:spPr>
        <p:txBody>
          <a:bodyPr vert="horz" lIns="91440" tIns="45720" rIns="91440" bIns="45720" rtlCol="0">
            <a:normAutofit/>
          </a:bodyPr>
          <a:lstStyle/>
          <a:p>
            <a:pPr lvl="0" rtl="0"/>
            <a:r>
              <a:rPr lang="es-ES" noProof="0" dirty="0"/>
              <a:t>Haga clic para modificar el estilo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posición de fecha 3"/>
          <p:cNvSpPr>
            <a:spLocks noGrp="1"/>
          </p:cNvSpPr>
          <p:nvPr>
            <p:ph type="dt" sz="half" idx="2"/>
          </p:nvPr>
        </p:nvSpPr>
        <p:spPr>
          <a:xfrm>
            <a:off x="8610600" y="6362700"/>
            <a:ext cx="990600" cy="257176"/>
          </a:xfrm>
          <a:prstGeom prst="rect">
            <a:avLst/>
          </a:prstGeom>
        </p:spPr>
        <p:txBody>
          <a:bodyPr vert="horz" lIns="91440" tIns="45720" rIns="91440" bIns="45720" rtlCol="0" anchor="ctr"/>
          <a:lstStyle>
            <a:lvl1pPr algn="r" rtl="0">
              <a:defRPr sz="800">
                <a:solidFill>
                  <a:schemeClr val="tx1">
                    <a:lumMod val="85000"/>
                  </a:schemeClr>
                </a:solidFill>
              </a:defRPr>
            </a:lvl1pPr>
          </a:lstStyle>
          <a:p>
            <a:fld id="{F03D15E0-E6C7-48CB-A009-DF16BCB95302}" type="datetime1">
              <a:rPr lang="es-ES" smtClean="0"/>
              <a:pPr/>
              <a:t>18/07/2022</a:t>
            </a:fld>
            <a:endParaRPr lang="es-ES" dirty="0"/>
          </a:p>
        </p:txBody>
      </p:sp>
      <p:sp>
        <p:nvSpPr>
          <p:cNvPr id="5" name="Marcador de posición de pie de página 4"/>
          <p:cNvSpPr>
            <a:spLocks noGrp="1"/>
          </p:cNvSpPr>
          <p:nvPr>
            <p:ph type="ftr" sz="quarter" idx="3"/>
          </p:nvPr>
        </p:nvSpPr>
        <p:spPr>
          <a:xfrm>
            <a:off x="1524000" y="6362700"/>
            <a:ext cx="6881553" cy="257176"/>
          </a:xfrm>
          <a:prstGeom prst="rect">
            <a:avLst/>
          </a:prstGeom>
        </p:spPr>
        <p:txBody>
          <a:bodyPr vert="horz" lIns="91440" tIns="45720" rIns="91440" bIns="45720" rtlCol="0" anchor="ctr"/>
          <a:lstStyle>
            <a:lvl1pPr algn="l" rtl="0">
              <a:defRPr sz="800">
                <a:solidFill>
                  <a:schemeClr val="tx1">
                    <a:lumMod val="85000"/>
                  </a:schemeClr>
                </a:solidFill>
              </a:defRPr>
            </a:lvl1pPr>
          </a:lstStyle>
          <a:p>
            <a:pPr rtl="0"/>
            <a:endParaRPr lang="es-ES" noProof="0" dirty="0"/>
          </a:p>
        </p:txBody>
      </p:sp>
      <p:sp>
        <p:nvSpPr>
          <p:cNvPr id="6" name="Marcador de posición de número de diapositiva 5"/>
          <p:cNvSpPr>
            <a:spLocks noGrp="1"/>
          </p:cNvSpPr>
          <p:nvPr>
            <p:ph type="sldNum" sz="quarter" idx="4"/>
          </p:nvPr>
        </p:nvSpPr>
        <p:spPr>
          <a:xfrm>
            <a:off x="9829800" y="6362700"/>
            <a:ext cx="838200" cy="257176"/>
          </a:xfrm>
          <a:prstGeom prst="rect">
            <a:avLst/>
          </a:prstGeom>
        </p:spPr>
        <p:txBody>
          <a:bodyPr vert="horz" lIns="91440" tIns="45720" rIns="91440" bIns="45720" rtlCol="0" anchor="ctr"/>
          <a:lstStyle>
            <a:lvl1pPr algn="l" rtl="0">
              <a:defRPr sz="800">
                <a:solidFill>
                  <a:schemeClr val="tx1">
                    <a:lumMod val="85000"/>
                  </a:schemeClr>
                </a:solidFill>
              </a:defRPr>
            </a:lvl1pPr>
          </a:lstStyle>
          <a:p>
            <a:pPr algn="r"/>
            <a:fld id="{E31375A4-56A4-47D6-9801-1991572033F7}" type="slidenum">
              <a:rPr lang="es-ES" smtClean="0"/>
              <a:pPr algn="r"/>
              <a:t>‹Nº›</a:t>
            </a:fld>
            <a:endParaRPr lang="es-ES" dirty="0"/>
          </a:p>
        </p:txBody>
      </p:sp>
    </p:spTree>
    <p:extLst>
      <p:ext uri="{BB962C8B-B14F-4D97-AF65-F5344CB8AC3E}">
        <p14:creationId xmlns:p14="http://schemas.microsoft.com/office/powerpoint/2010/main" val="194325986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lumMod val="85000"/>
            </a:schemeClr>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lumMod val="85000"/>
            </a:schemeClr>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lumMod val="85000"/>
            </a:schemeClr>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4pPr>
      <a:lvl5pPr marL="150876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5pPr>
      <a:lvl6pPr marL="17830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0574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317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6060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lexbooks.ck12.org/cbook/ck-12-conceptos-biologia/section/13.25/primary/lesson/regulaci%C3%B3n-hormon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66800" y="2996952"/>
            <a:ext cx="10357792" cy="1711037"/>
          </a:xfrm>
        </p:spPr>
        <p:txBody>
          <a:bodyPr rtlCol="0">
            <a:normAutofit/>
          </a:bodyPr>
          <a:lstStyle/>
          <a:p>
            <a:pPr rtl="0"/>
            <a:r>
              <a:rPr lang="es-E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RETROALIMENTACIÓN POSITIVA Y NEGATIVA</a:t>
            </a:r>
          </a:p>
        </p:txBody>
      </p:sp>
      <p:sp>
        <p:nvSpPr>
          <p:cNvPr id="3" name="Subtítulo 2"/>
          <p:cNvSpPr>
            <a:spLocks noGrp="1"/>
          </p:cNvSpPr>
          <p:nvPr>
            <p:ph type="subTitle" idx="1"/>
          </p:nvPr>
        </p:nvSpPr>
        <p:spPr>
          <a:xfrm>
            <a:off x="1053480" y="4835610"/>
            <a:ext cx="10058400" cy="897645"/>
          </a:xfrm>
        </p:spPr>
        <p:txBody>
          <a:bodyPr rtlCol="0">
            <a:normAutofit lnSpcReduction="10000"/>
          </a:bodyPr>
          <a:lstStyle/>
          <a:p>
            <a:pPr rtl="0"/>
            <a:r>
              <a:rPr lang="es-ES" dirty="0">
                <a:latin typeface="Arial" panose="020B0604020202020204" pitchFamily="34" charset="0"/>
                <a:cs typeface="Arial" panose="020B0604020202020204" pitchFamily="34" charset="0"/>
              </a:rPr>
              <a:t>Estudiante: Fabrizzio Gonzales Martínez</a:t>
            </a:r>
          </a:p>
          <a:p>
            <a:pPr rtl="0"/>
            <a:r>
              <a:rPr lang="es-ES" dirty="0">
                <a:latin typeface="Arial" panose="020B0604020202020204" pitchFamily="34" charset="0"/>
                <a:cs typeface="Arial" panose="020B0604020202020204" pitchFamily="34" charset="0"/>
              </a:rPr>
              <a:t>Docente: Juan Baltazar Céspedes Cortez</a:t>
            </a:r>
          </a:p>
          <a:p>
            <a:pPr rtl="0"/>
            <a:r>
              <a:rPr lang="es-ES" dirty="0">
                <a:latin typeface="Arial" panose="020B0604020202020204" pitchFamily="34" charset="0"/>
                <a:cs typeface="Arial" panose="020B0604020202020204" pitchFamily="34" charset="0"/>
              </a:rPr>
              <a:t>Curso: Biología</a:t>
            </a:r>
          </a:p>
          <a:p>
            <a:pPr rtl="0"/>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453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9D338-88A4-B4B3-1979-755709374F1E}"/>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INTRODUCCIÓN Y OBJETIVOS</a:t>
            </a:r>
            <a:endParaRPr lang="es-PE"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A7112241-52F9-C620-4E25-B664D362C4E5}"/>
              </a:ext>
            </a:extLst>
          </p:cNvPr>
          <p:cNvSpPr>
            <a:spLocks noGrp="1"/>
          </p:cNvSpPr>
          <p:nvPr>
            <p:ph idx="1"/>
          </p:nvPr>
        </p:nvSpPr>
        <p:spPr/>
        <p:txBody>
          <a:bodyPr>
            <a:normAutofit/>
          </a:bodyPr>
          <a:lstStyle/>
          <a:p>
            <a:pPr algn="just"/>
            <a:r>
              <a:rPr lang="es-MX"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La retroalimentación es un proceso en forma de bucle, que busca controlar la producción de hormonas por parte de las glándulas, para mantener el equilibrio interno en los procesos del cuerpo humano</a:t>
            </a:r>
            <a:r>
              <a:rPr lang="es-PE"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Existen 2 tipos de retroalimentación: positiva y negativa. En este trabajo se hablará de ambos tipos y como actúan en la producción de algunas hormonas.</a:t>
            </a:r>
          </a:p>
          <a:p>
            <a:pPr algn="just"/>
            <a:endParaRPr lang="es-PE"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457200" indent="-457200" algn="just">
              <a:buFont typeface="+mj-lt"/>
              <a:buAutoNum type="arabicPeriod"/>
            </a:pPr>
            <a:r>
              <a:rPr lang="es-MX"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Explicar de manera clara los procesos de retroalimentación en la producción de hormonas.</a:t>
            </a:r>
          </a:p>
          <a:p>
            <a:pPr marL="457200" indent="-457200" algn="just">
              <a:buFont typeface="+mj-lt"/>
              <a:buAutoNum type="arabicPeriod"/>
            </a:pPr>
            <a:r>
              <a:rPr lang="es-MX"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Diferenciar la retroalimentación positiva de la retroalimentación negativa</a:t>
            </a:r>
          </a:p>
        </p:txBody>
      </p:sp>
    </p:spTree>
    <p:extLst>
      <p:ext uri="{BB962C8B-B14F-4D97-AF65-F5344CB8AC3E}">
        <p14:creationId xmlns:p14="http://schemas.microsoft.com/office/powerpoint/2010/main" val="2849047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C1509-8A91-F1BA-63E4-7BBA5EE1DC76}"/>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CONCEPTOS PREVIOS</a:t>
            </a:r>
            <a:endParaRPr lang="es-PE"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E3814EB3-0651-FB7A-81A3-3A34151DC13E}"/>
              </a:ext>
            </a:extLst>
          </p:cNvPr>
          <p:cNvSpPr>
            <a:spLocks noGrp="1"/>
          </p:cNvSpPr>
          <p:nvPr>
            <p:ph idx="1"/>
          </p:nvPr>
        </p:nvSpPr>
        <p:spPr>
          <a:xfrm>
            <a:off x="1533759" y="1988840"/>
            <a:ext cx="9144000" cy="4267200"/>
          </a:xfrm>
        </p:spPr>
        <p:txBody>
          <a:bodyPr>
            <a:normAutofit/>
          </a:bodyPr>
          <a:lstStyle/>
          <a:p>
            <a:r>
              <a:rPr lang="es-MX"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Retroalimentación positiva: Es el proceso encargado de aumentar la producción de hormonas, cuando estas sean necesarias.</a:t>
            </a:r>
          </a:p>
          <a:p>
            <a:r>
              <a:rPr lang="es-MX"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Retroalimentación negativa: Es el proceso encargado de reducir la producción de hormonas, cuando se han producido previamente una gran cantidad de hormonas.</a:t>
            </a:r>
            <a:endParaRPr lang="es-PE" sz="16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220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B566E-FFBF-72D9-0122-FF56F0B9663E}"/>
              </a:ext>
            </a:extLst>
          </p:cNvPr>
          <p:cNvSpPr>
            <a:spLocks noGrp="1"/>
          </p:cNvSpPr>
          <p:nvPr>
            <p:ph type="title"/>
          </p:nvPr>
        </p:nvSpPr>
        <p:spPr>
          <a:xfrm>
            <a:off x="2297832" y="3145532"/>
            <a:ext cx="7596336" cy="566936"/>
          </a:xfrm>
        </p:spPr>
        <p:txBody>
          <a:bodyPr/>
          <a:lstStyle/>
          <a:p>
            <a:pPr algn="ctr"/>
            <a:r>
              <a:rPr lang="es-MX"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RETROALIMENTACIÓN NEGATIVA</a:t>
            </a:r>
            <a:endParaRPr lang="es-PE"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71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0B0858-23ED-1844-B095-A952EDA78628}"/>
              </a:ext>
            </a:extLst>
          </p:cNvPr>
          <p:cNvSpPr>
            <a:spLocks noGrp="1"/>
          </p:cNvSpPr>
          <p:nvPr>
            <p:ph type="title"/>
          </p:nvPr>
        </p:nvSpPr>
        <p:spPr>
          <a:xfrm>
            <a:off x="1524000" y="764704"/>
            <a:ext cx="9144000" cy="619472"/>
          </a:xfrm>
        </p:spPr>
        <p:txBody>
          <a:bodyPr/>
          <a:lstStyle/>
          <a:p>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GLÁNDULA TIROIDES</a:t>
            </a:r>
            <a:endParaRPr lang="es-PE"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Imagen 3">
            <a:extLst>
              <a:ext uri="{FF2B5EF4-FFF2-40B4-BE49-F238E27FC236}">
                <a16:creationId xmlns:a16="http://schemas.microsoft.com/office/drawing/2014/main" id="{6943F3CF-4BD8-FF2D-F6A3-E9BDC0316A01}"/>
              </a:ext>
            </a:extLst>
          </p:cNvPr>
          <p:cNvPicPr>
            <a:picLocks noChangeAspect="1"/>
          </p:cNvPicPr>
          <p:nvPr/>
        </p:nvPicPr>
        <p:blipFill>
          <a:blip r:embed="rId2"/>
          <a:stretch>
            <a:fillRect/>
          </a:stretch>
        </p:blipFill>
        <p:spPr>
          <a:xfrm>
            <a:off x="7098339" y="1235327"/>
            <a:ext cx="4710476" cy="4896544"/>
          </a:xfrm>
          <a:prstGeom prst="rect">
            <a:avLst/>
          </a:prstGeom>
        </p:spPr>
      </p:pic>
      <p:sp>
        <p:nvSpPr>
          <p:cNvPr id="7" name="Rectángulo 6">
            <a:extLst>
              <a:ext uri="{FF2B5EF4-FFF2-40B4-BE49-F238E27FC236}">
                <a16:creationId xmlns:a16="http://schemas.microsoft.com/office/drawing/2014/main" id="{725EF3A1-DBED-C9B3-322F-80238CD9DE9F}"/>
              </a:ext>
            </a:extLst>
          </p:cNvPr>
          <p:cNvSpPr/>
          <p:nvPr/>
        </p:nvSpPr>
        <p:spPr>
          <a:xfrm>
            <a:off x="377412" y="1844824"/>
            <a:ext cx="2520280" cy="830997"/>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El hipotálamo produce TRH (hormona liberadora de tirotropina)</a:t>
            </a:r>
          </a:p>
        </p:txBody>
      </p:sp>
      <p:sp>
        <p:nvSpPr>
          <p:cNvPr id="8" name="Rectángulo 7">
            <a:extLst>
              <a:ext uri="{FF2B5EF4-FFF2-40B4-BE49-F238E27FC236}">
                <a16:creationId xmlns:a16="http://schemas.microsoft.com/office/drawing/2014/main" id="{2F9487E4-91AF-1479-7F80-EF7E36200FC2}"/>
              </a:ext>
            </a:extLst>
          </p:cNvPr>
          <p:cNvSpPr/>
          <p:nvPr/>
        </p:nvSpPr>
        <p:spPr>
          <a:xfrm>
            <a:off x="4151784" y="1721713"/>
            <a:ext cx="2520280" cy="1077218"/>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El TRH estimula a la glándula pituitaria para producir TSH (hormona estimulante de la tiroides) </a:t>
            </a:r>
          </a:p>
        </p:txBody>
      </p:sp>
      <p:sp>
        <p:nvSpPr>
          <p:cNvPr id="9" name="Rectángulo 8">
            <a:extLst>
              <a:ext uri="{FF2B5EF4-FFF2-40B4-BE49-F238E27FC236}">
                <a16:creationId xmlns:a16="http://schemas.microsoft.com/office/drawing/2014/main" id="{C6D7F83D-F59B-F180-B859-A5F21CA89037}"/>
              </a:ext>
            </a:extLst>
          </p:cNvPr>
          <p:cNvSpPr/>
          <p:nvPr/>
        </p:nvSpPr>
        <p:spPr>
          <a:xfrm>
            <a:off x="4138902" y="3431586"/>
            <a:ext cx="2520280" cy="830997"/>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 TSH estimula a la glándula tiroides para producir tiroxina.</a:t>
            </a:r>
          </a:p>
        </p:txBody>
      </p:sp>
      <p:sp>
        <p:nvSpPr>
          <p:cNvPr id="10" name="Rectángulo 9">
            <a:extLst>
              <a:ext uri="{FF2B5EF4-FFF2-40B4-BE49-F238E27FC236}">
                <a16:creationId xmlns:a16="http://schemas.microsoft.com/office/drawing/2014/main" id="{5243EA64-A628-95F3-852B-5FD19865EBA2}"/>
              </a:ext>
            </a:extLst>
          </p:cNvPr>
          <p:cNvSpPr/>
          <p:nvPr/>
        </p:nvSpPr>
        <p:spPr>
          <a:xfrm>
            <a:off x="377412" y="3431586"/>
            <a:ext cx="2520280" cy="830997"/>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La TSH estimula a la glándula tiroides para producir mucha tiroxina .</a:t>
            </a:r>
          </a:p>
        </p:txBody>
      </p:sp>
      <p:sp>
        <p:nvSpPr>
          <p:cNvPr id="11" name="Rectángulo 10">
            <a:extLst>
              <a:ext uri="{FF2B5EF4-FFF2-40B4-BE49-F238E27FC236}">
                <a16:creationId xmlns:a16="http://schemas.microsoft.com/office/drawing/2014/main" id="{C33DFB27-8A84-31BC-538E-00A6D6543C7B}"/>
              </a:ext>
            </a:extLst>
          </p:cNvPr>
          <p:cNvSpPr/>
          <p:nvPr/>
        </p:nvSpPr>
        <p:spPr>
          <a:xfrm>
            <a:off x="383185" y="4808432"/>
            <a:ext cx="2520280" cy="1323439"/>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Cuando el nivel de tiroxina es elevado, esta retroalimenta para detener la producción de TRH y TSH</a:t>
            </a:r>
            <a:endPar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12" name="Rectángulo 11">
            <a:extLst>
              <a:ext uri="{FF2B5EF4-FFF2-40B4-BE49-F238E27FC236}">
                <a16:creationId xmlns:a16="http://schemas.microsoft.com/office/drawing/2014/main" id="{0F3B7643-CDA3-B59B-3BBF-BF251E2CA8F2}"/>
              </a:ext>
            </a:extLst>
          </p:cNvPr>
          <p:cNvSpPr/>
          <p:nvPr/>
        </p:nvSpPr>
        <p:spPr>
          <a:xfrm>
            <a:off x="4138902" y="5177763"/>
            <a:ext cx="2520280" cy="584775"/>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wrap="square" lIns="91440" tIns="45720" rIns="91440" bIns="45720">
            <a:spAutoFit/>
          </a:bodyPr>
          <a:lstStyle/>
          <a:p>
            <a:pPr algn="just"/>
            <a:r>
              <a:rPr lang="es-ES" sz="16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Baja el nivel de tiroxina en el cuerpo</a:t>
            </a:r>
            <a:endParaRPr lang="es-ES" sz="16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cxnSp>
        <p:nvCxnSpPr>
          <p:cNvPr id="14" name="Conector recto de flecha 13">
            <a:extLst>
              <a:ext uri="{FF2B5EF4-FFF2-40B4-BE49-F238E27FC236}">
                <a16:creationId xmlns:a16="http://schemas.microsoft.com/office/drawing/2014/main" id="{19B634FC-9BEC-ED36-7DD2-6C2494420CAD}"/>
              </a:ext>
            </a:extLst>
          </p:cNvPr>
          <p:cNvCxnSpPr>
            <a:stCxn id="7" idx="3"/>
            <a:endCxn id="8" idx="1"/>
          </p:cNvCxnSpPr>
          <p:nvPr/>
        </p:nvCxnSpPr>
        <p:spPr>
          <a:xfrm flipV="1">
            <a:off x="2897692" y="2260322"/>
            <a:ext cx="125409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a:extLst>
              <a:ext uri="{FF2B5EF4-FFF2-40B4-BE49-F238E27FC236}">
                <a16:creationId xmlns:a16="http://schemas.microsoft.com/office/drawing/2014/main" id="{89389BB0-27F9-67E9-3008-19722C7142D0}"/>
              </a:ext>
            </a:extLst>
          </p:cNvPr>
          <p:cNvCxnSpPr>
            <a:stCxn id="8" idx="2"/>
            <a:endCxn id="9" idx="0"/>
          </p:cNvCxnSpPr>
          <p:nvPr/>
        </p:nvCxnSpPr>
        <p:spPr>
          <a:xfrm flipH="1">
            <a:off x="5399042" y="2798931"/>
            <a:ext cx="12882" cy="6326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a:extLst>
              <a:ext uri="{FF2B5EF4-FFF2-40B4-BE49-F238E27FC236}">
                <a16:creationId xmlns:a16="http://schemas.microsoft.com/office/drawing/2014/main" id="{46EF62D9-704F-845E-34B6-0CCEF82FA7B5}"/>
              </a:ext>
            </a:extLst>
          </p:cNvPr>
          <p:cNvCxnSpPr>
            <a:stCxn id="9" idx="1"/>
            <a:endCxn id="10" idx="3"/>
          </p:cNvCxnSpPr>
          <p:nvPr/>
        </p:nvCxnSpPr>
        <p:spPr>
          <a:xfrm flipH="1">
            <a:off x="2897692" y="3847085"/>
            <a:ext cx="124121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ector recto de flecha 19">
            <a:extLst>
              <a:ext uri="{FF2B5EF4-FFF2-40B4-BE49-F238E27FC236}">
                <a16:creationId xmlns:a16="http://schemas.microsoft.com/office/drawing/2014/main" id="{BE44D9D0-5D5E-E941-2326-BFC116651071}"/>
              </a:ext>
            </a:extLst>
          </p:cNvPr>
          <p:cNvCxnSpPr>
            <a:stCxn id="10" idx="2"/>
            <a:endCxn id="11" idx="0"/>
          </p:cNvCxnSpPr>
          <p:nvPr/>
        </p:nvCxnSpPr>
        <p:spPr>
          <a:xfrm>
            <a:off x="1637552" y="4262583"/>
            <a:ext cx="5773" cy="545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a:extLst>
              <a:ext uri="{FF2B5EF4-FFF2-40B4-BE49-F238E27FC236}">
                <a16:creationId xmlns:a16="http://schemas.microsoft.com/office/drawing/2014/main" id="{9AAEA48C-F1A3-0252-281C-277911AEF955}"/>
              </a:ext>
            </a:extLst>
          </p:cNvPr>
          <p:cNvCxnSpPr>
            <a:stCxn id="11" idx="3"/>
            <a:endCxn id="12" idx="1"/>
          </p:cNvCxnSpPr>
          <p:nvPr/>
        </p:nvCxnSpPr>
        <p:spPr>
          <a:xfrm flipV="1">
            <a:off x="2903465" y="5470151"/>
            <a:ext cx="1235437"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Rectángulo 25">
            <a:extLst>
              <a:ext uri="{FF2B5EF4-FFF2-40B4-BE49-F238E27FC236}">
                <a16:creationId xmlns:a16="http://schemas.microsoft.com/office/drawing/2014/main" id="{EF39581E-8231-8391-3AF6-2051404345BD}"/>
              </a:ext>
            </a:extLst>
          </p:cNvPr>
          <p:cNvSpPr/>
          <p:nvPr/>
        </p:nvSpPr>
        <p:spPr>
          <a:xfrm>
            <a:off x="8094408" y="6131871"/>
            <a:ext cx="3035959" cy="276999"/>
          </a:xfrm>
          <a:prstGeom prst="rect">
            <a:avLst/>
          </a:prstGeom>
          <a:noFill/>
        </p:spPr>
        <p:txBody>
          <a:bodyPr wrap="none" lIns="91440" tIns="45720" rIns="91440" bIns="45720">
            <a:spAutoFit/>
          </a:bodyPr>
          <a:lstStyle/>
          <a:p>
            <a:pPr algn="ctr"/>
            <a:r>
              <a:rPr lang="es-ES" sz="1200" dirty="0">
                <a:ln w="0"/>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Recuperado de: https://acortar.link/RIccrN</a:t>
            </a:r>
            <a:endParaRPr lang="es-ES" sz="12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959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1525E3-FAF9-4047-8BC0-C68AC434D5E7}"/>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PÁNCREAS</a:t>
            </a:r>
            <a:endParaRPr lang="es-PE"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6" name="Imagen 5">
            <a:extLst>
              <a:ext uri="{FF2B5EF4-FFF2-40B4-BE49-F238E27FC236}">
                <a16:creationId xmlns:a16="http://schemas.microsoft.com/office/drawing/2014/main" id="{7DADC0BA-8E2B-8C51-58C1-189ED7B28A69}"/>
              </a:ext>
            </a:extLst>
          </p:cNvPr>
          <p:cNvPicPr>
            <a:picLocks noChangeAspect="1"/>
          </p:cNvPicPr>
          <p:nvPr/>
        </p:nvPicPr>
        <p:blipFill>
          <a:blip r:embed="rId2"/>
          <a:stretch>
            <a:fillRect/>
          </a:stretch>
        </p:blipFill>
        <p:spPr>
          <a:xfrm>
            <a:off x="2999656" y="2544553"/>
            <a:ext cx="6597327" cy="2835693"/>
          </a:xfrm>
          <a:prstGeom prst="rect">
            <a:avLst/>
          </a:prstGeom>
        </p:spPr>
      </p:pic>
      <p:sp>
        <p:nvSpPr>
          <p:cNvPr id="7" name="Rectángulo 6">
            <a:extLst>
              <a:ext uri="{FF2B5EF4-FFF2-40B4-BE49-F238E27FC236}">
                <a16:creationId xmlns:a16="http://schemas.microsoft.com/office/drawing/2014/main" id="{DB3F389F-FEB2-9C27-70CA-7B626785865E}"/>
              </a:ext>
            </a:extLst>
          </p:cNvPr>
          <p:cNvSpPr/>
          <p:nvPr/>
        </p:nvSpPr>
        <p:spPr>
          <a:xfrm>
            <a:off x="4780339" y="5445224"/>
            <a:ext cx="3035960" cy="276999"/>
          </a:xfrm>
          <a:prstGeom prst="rect">
            <a:avLst/>
          </a:prstGeom>
          <a:noFill/>
        </p:spPr>
        <p:txBody>
          <a:bodyPr wrap="none" lIns="91440" tIns="45720" rIns="91440" bIns="45720">
            <a:spAutoFit/>
          </a:bodyPr>
          <a:lstStyle/>
          <a:p>
            <a:pPr algn="ctr"/>
            <a:r>
              <a:rPr lang="es-ES" sz="12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Recuperado de: https://acortar.link/antzbZ</a:t>
            </a:r>
          </a:p>
        </p:txBody>
      </p:sp>
    </p:spTree>
    <p:extLst>
      <p:ext uri="{BB962C8B-B14F-4D97-AF65-F5344CB8AC3E}">
        <p14:creationId xmlns:p14="http://schemas.microsoft.com/office/powerpoint/2010/main" val="380717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BB566E-FFBF-72D9-0122-FF56F0B9663E}"/>
              </a:ext>
            </a:extLst>
          </p:cNvPr>
          <p:cNvSpPr>
            <a:spLocks noGrp="1"/>
          </p:cNvSpPr>
          <p:nvPr>
            <p:ph type="title"/>
          </p:nvPr>
        </p:nvSpPr>
        <p:spPr>
          <a:xfrm>
            <a:off x="2297832" y="3145532"/>
            <a:ext cx="7596336" cy="566936"/>
          </a:xfrm>
        </p:spPr>
        <p:txBody>
          <a:bodyPr/>
          <a:lstStyle/>
          <a:p>
            <a:pPr algn="ctr"/>
            <a:r>
              <a:rPr lang="es-MX"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RETROALIMENTACIÓN POSITIVA</a:t>
            </a:r>
            <a:endParaRPr lang="es-PE"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1118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3547A4-C8E1-D332-9A74-6850BD9056F5}"/>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GLÁNDULAS MAMARIAS</a:t>
            </a:r>
            <a:endParaRPr lang="es-PE" dirty="0">
              <a:latin typeface="Arial" panose="020B0604020202020204" pitchFamily="34" charset="0"/>
              <a:cs typeface="Arial" panose="020B0604020202020204" pitchFamily="34" charset="0"/>
            </a:endParaRPr>
          </a:p>
        </p:txBody>
      </p:sp>
      <p:pic>
        <p:nvPicPr>
          <p:cNvPr id="5" name="Imagen 4">
            <a:extLst>
              <a:ext uri="{FF2B5EF4-FFF2-40B4-BE49-F238E27FC236}">
                <a16:creationId xmlns:a16="http://schemas.microsoft.com/office/drawing/2014/main" id="{E2D15045-D47D-4238-76F8-265E5F7FC341}"/>
              </a:ext>
            </a:extLst>
          </p:cNvPr>
          <p:cNvPicPr>
            <a:picLocks noChangeAspect="1"/>
          </p:cNvPicPr>
          <p:nvPr/>
        </p:nvPicPr>
        <p:blipFill>
          <a:blip r:embed="rId2"/>
          <a:stretch>
            <a:fillRect/>
          </a:stretch>
        </p:blipFill>
        <p:spPr>
          <a:xfrm>
            <a:off x="3998987" y="1916832"/>
            <a:ext cx="4194026" cy="3864933"/>
          </a:xfrm>
          <a:prstGeom prst="rect">
            <a:avLst/>
          </a:prstGeom>
        </p:spPr>
      </p:pic>
      <p:sp>
        <p:nvSpPr>
          <p:cNvPr id="6" name="Rectángulo 5">
            <a:extLst>
              <a:ext uri="{FF2B5EF4-FFF2-40B4-BE49-F238E27FC236}">
                <a16:creationId xmlns:a16="http://schemas.microsoft.com/office/drawing/2014/main" id="{A117047D-7AB6-6CE0-2105-80EA56A20E83}"/>
              </a:ext>
            </a:extLst>
          </p:cNvPr>
          <p:cNvSpPr/>
          <p:nvPr/>
        </p:nvSpPr>
        <p:spPr>
          <a:xfrm>
            <a:off x="4561990" y="5781765"/>
            <a:ext cx="3068020" cy="276999"/>
          </a:xfrm>
          <a:prstGeom prst="rect">
            <a:avLst/>
          </a:prstGeom>
          <a:noFill/>
        </p:spPr>
        <p:txBody>
          <a:bodyPr wrap="none" lIns="91440" tIns="45720" rIns="91440" bIns="45720">
            <a:spAutoFit/>
          </a:bodyPr>
          <a:lstStyle/>
          <a:p>
            <a:pPr algn="ctr"/>
            <a:r>
              <a:rPr lang="es-ES" sz="1200" b="0" cap="none" spc="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Recuperado de: https://acortar.link/dNj9yw</a:t>
            </a:r>
          </a:p>
        </p:txBody>
      </p:sp>
    </p:spTree>
    <p:extLst>
      <p:ext uri="{BB962C8B-B14F-4D97-AF65-F5344CB8AC3E}">
        <p14:creationId xmlns:p14="http://schemas.microsoft.com/office/powerpoint/2010/main" val="1180508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EA3CA6-2425-C1E6-8079-ABD85751C35B}"/>
              </a:ext>
            </a:extLst>
          </p:cNvPr>
          <p:cNvSpPr>
            <a:spLocks noGrp="1"/>
          </p:cNvSpPr>
          <p:nvPr>
            <p:ph type="title"/>
          </p:nvPr>
        </p:nvSpPr>
        <p:spPr/>
        <p:txBody>
          <a:bodyPr/>
          <a:lstStyle/>
          <a:p>
            <a:r>
              <a:rPr lang="es-MX" dirty="0"/>
              <a:t>REFERENCIAS</a:t>
            </a:r>
            <a:endParaRPr lang="es-PE" dirty="0"/>
          </a:p>
        </p:txBody>
      </p:sp>
      <p:sp>
        <p:nvSpPr>
          <p:cNvPr id="3" name="Marcador de contenido 2">
            <a:extLst>
              <a:ext uri="{FF2B5EF4-FFF2-40B4-BE49-F238E27FC236}">
                <a16:creationId xmlns:a16="http://schemas.microsoft.com/office/drawing/2014/main" id="{83F29EF7-B0E1-B270-4908-5A089569A4C0}"/>
              </a:ext>
            </a:extLst>
          </p:cNvPr>
          <p:cNvSpPr>
            <a:spLocks noGrp="1"/>
          </p:cNvSpPr>
          <p:nvPr>
            <p:ph idx="1"/>
          </p:nvPr>
        </p:nvSpPr>
        <p:spPr/>
        <p:txBody>
          <a:bodyPr/>
          <a:lstStyle/>
          <a:p>
            <a:r>
              <a:rPr lang="es-PE" dirty="0"/>
              <a:t>https://accessmedicina.mhmedical.com/content.aspx?bookid=1722&amp;sectionid=116884570</a:t>
            </a:r>
          </a:p>
          <a:p>
            <a:r>
              <a:rPr lang="es-PE" dirty="0">
                <a:hlinkClick r:id="rId2"/>
              </a:rPr>
              <a:t>https://docplayer.es/80194739-Sistema-endocrino-departamento-de-ciencias-iii-medio-biologia-electivo-profesora-stephany-diaz.html</a:t>
            </a:r>
          </a:p>
          <a:p>
            <a:r>
              <a:rPr lang="es-PE" dirty="0"/>
              <a:t>http://elbibliote.com/resources/Temas/html/638.php#:~:text=Retroalimentaci%C3%B3n%20negativa%3A%20la%20secreci%C3%B3n%20de,concentraci%C3%B3n%20de%20az%C3%BAcar%2C%20aumenta%20la</a:t>
            </a:r>
          </a:p>
          <a:p>
            <a:r>
              <a:rPr lang="es-PE" dirty="0">
                <a:hlinkClick r:id="rId2"/>
              </a:rPr>
              <a:t>https://flexbooks.ck12.org/cbook/ck-12-conceptos-biologia/section/13.25/primary/lesson/regulaci%C3%B3n-hormonal/</a:t>
            </a:r>
            <a:endParaRPr lang="es-PE" dirty="0"/>
          </a:p>
        </p:txBody>
      </p:sp>
    </p:spTree>
    <p:extLst>
      <p:ext uri="{BB962C8B-B14F-4D97-AF65-F5344CB8AC3E}">
        <p14:creationId xmlns:p14="http://schemas.microsoft.com/office/powerpoint/2010/main" val="4185301588"/>
      </p:ext>
    </p:extLst>
  </p:cSld>
  <p:clrMapOvr>
    <a:masterClrMapping/>
  </p:clrMapOvr>
</p:sld>
</file>

<file path=ppt/theme/theme1.xml><?xml version="1.0" encoding="utf-8"?>
<a:theme xmlns:a="http://schemas.openxmlformats.org/drawingml/2006/main" name="Equipo informático 16 × 9">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9411791_TF02901026_TF02901026.potx" id="{542403D4-CC65-4431-A4E3-55163509A0B1}" vid="{AF8CDC02-FD01-4345-AAA1-0E99693BFDBD}"/>
    </a:ext>
  </a:extLst>
</a:theme>
</file>

<file path=ppt/theme/theme2.xml><?xml version="1.0" encoding="utf-8"?>
<a:theme xmlns:a="http://schemas.openxmlformats.org/drawingml/2006/main" name="Tema de Offic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1566889</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2012-05-23T08:44:00+00:00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TP102901017</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836753</LocLastLocAttemptVersionLookup>
    <IsSearchable xmlns="4873beb7-5857-4685-be1f-d57550cc96cc">true</IsSearchable>
    <TemplateTemplateType xmlns="4873beb7-5857-4685-be1f-d57550cc96cc">PowerPoint Design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REDMOND\v-anij</DisplayName>
        <AccountId>2469</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Props1.xml><?xml version="1.0" encoding="utf-8"?>
<ds:datastoreItem xmlns:ds="http://schemas.openxmlformats.org/officeDocument/2006/customXml" ds:itemID="{746CFF6F-D9AA-4BC0-911A-0A1356771912}">
  <ds:schemaRefs>
    <ds:schemaRef ds:uri="http://schemas.microsoft.com/sharepoint/v3/contenttype/forms"/>
  </ds:schemaRefs>
</ds:datastoreItem>
</file>

<file path=customXml/itemProps2.xml><?xml version="1.0" encoding="utf-8"?>
<ds:datastoreItem xmlns:ds="http://schemas.openxmlformats.org/officeDocument/2006/customXml" ds:itemID="{0B5C6E15-39DC-470B-9445-F754B9458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098515-0C12-46CF-BC7C-69B4A13CD5FA}">
  <ds:schemaRefs>
    <ds:schemaRef ds:uri="http://schemas.microsoft.com/office/2006/metadata/properties"/>
    <ds:schemaRef ds:uri="http://schemas.microsoft.com/office/infopath/2007/PartnerControls"/>
    <ds:schemaRef ds:uri="4873beb7-5857-4685-be1f-d57550cc96cc"/>
  </ds:schemaRefs>
</ds:datastoreItem>
</file>

<file path=docProps/app.xml><?xml version="1.0" encoding="utf-8"?>
<Properties xmlns="http://schemas.openxmlformats.org/officeDocument/2006/extended-properties" xmlns:vt="http://schemas.openxmlformats.org/officeDocument/2006/docPropsVTypes">
  <Template>Presentación de diseño de circuito tecnológico de empresa (panorámica)</Template>
  <TotalTime>65</TotalTime>
  <Words>379</Words>
  <Application>Microsoft Office PowerPoint</Application>
  <PresentationFormat>Panorámica</PresentationFormat>
  <Paragraphs>31</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Candara</vt:lpstr>
      <vt:lpstr>Consolas</vt:lpstr>
      <vt:lpstr>Equipo informático 16 × 9</vt:lpstr>
      <vt:lpstr>RETROALIMENTACIÓN POSITIVA Y NEGATIVA</vt:lpstr>
      <vt:lpstr>INTRODUCCIÓN Y OBJETIVOS</vt:lpstr>
      <vt:lpstr>CONCEPTOS PREVIOS</vt:lpstr>
      <vt:lpstr>RETROALIMENTACIÓN NEGATIVA</vt:lpstr>
      <vt:lpstr>GLÁNDULA TIROIDES</vt:lpstr>
      <vt:lpstr>PÁNCREAS</vt:lpstr>
      <vt:lpstr>RETROALIMENTACIÓN POSITIVA</vt:lpstr>
      <vt:lpstr>GLÁNDULAS MAMARIAS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RETROALIMENTACIÓN POSITIVA Y NEGATIVA</dc:title>
  <dc:creator>Fabrizzio</dc:creator>
  <cp:lastModifiedBy>Fabrizzio</cp:lastModifiedBy>
  <cp:revision>5</cp:revision>
  <dcterms:created xsi:type="dcterms:W3CDTF">2022-07-18T15:58:10Z</dcterms:created>
  <dcterms:modified xsi:type="dcterms:W3CDTF">2022-07-18T17:03:40Z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