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56" r:id="rId3"/>
    <p:sldId id="266" r:id="rId4"/>
    <p:sldId id="258" r:id="rId5"/>
    <p:sldId id="281" r:id="rId6"/>
    <p:sldId id="260" r:id="rId7"/>
    <p:sldId id="267" r:id="rId8"/>
    <p:sldId id="261" r:id="rId9"/>
    <p:sldId id="262" r:id="rId10"/>
    <p:sldId id="282" r:id="rId11"/>
    <p:sldId id="283" r:id="rId12"/>
    <p:sldId id="284" r:id="rId13"/>
    <p:sldId id="285" r:id="rId14"/>
    <p:sldId id="286" r:id="rId15"/>
    <p:sldId id="287" r:id="rId16"/>
    <p:sldId id="268" r:id="rId17"/>
    <p:sldId id="263" r:id="rId18"/>
    <p:sldId id="264" r:id="rId19"/>
    <p:sldId id="269" r:id="rId20"/>
    <p:sldId id="265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8" r:id="rId33"/>
    <p:sldId id="259" r:id="rId3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B1AA"/>
    <a:srgbClr val="008083"/>
    <a:srgbClr val="65CDAA"/>
    <a:srgbClr val="21B0AB"/>
    <a:srgbClr val="00B1D2"/>
    <a:srgbClr val="00184B"/>
    <a:srgbClr val="345AC6"/>
    <a:srgbClr val="14494C"/>
    <a:srgbClr val="5DC7C7"/>
    <a:srgbClr val="54C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0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BB7C7-586C-4455-AB39-DF1583033167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F922B-B127-4CC3-812E-CA7D6D38F6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875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5DB007-5ADF-35B3-27BE-75D107D02A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BF857C-057F-D572-7812-BB5DBCEDD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793569-0CF0-37BB-7728-6887FE70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EB3D66-6503-5E9F-A4DB-E4AD673D1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A1B42-37A8-5982-F040-5D28C7A0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356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B8522-1799-1E57-326E-ADA8659D8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1FEC259-4F0F-3277-678F-64862B19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C2D837-4000-7E40-2E07-75A3B3D84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BB71AA-3DEB-9460-31A4-3BC991F7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64535-1495-95B1-8E76-68401E83D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764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B781D98-CEF8-C47E-45BA-CC63C9EF95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C397CC-36E4-462D-A067-A36C2282E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366C78-82EE-054E-50E3-8C8C0E0B2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D0BE5-46CE-BDD8-A9A7-246C63F7E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7C7D32-8684-E7B4-BA82-06086C4E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374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566B4-72E3-2354-CA61-76932F838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65DA1-A6AC-CEE4-6FA1-3B2893AC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C876D0-252E-41AF-BBBC-74FA20E47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B36613-0A05-5357-6B5D-D5303DB3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BE775D-6659-8190-CFBB-A7978D6E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59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07BA8-7230-093B-1482-CFEACF37D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7089F0-0150-773C-1ACD-0A4E835E8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0C9D8B-FC8D-61AE-18C4-9A07B51FE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5BAA7BD-4367-A0E5-F067-11DF9938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D9ECA-AEE2-6518-89FE-881671765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41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8F50E-D5C7-5165-3239-A7E13BD9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05CEAA-9BE9-C096-8859-C2D8D8F2D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F695FB-CA01-E783-EC88-C89D0D006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3B33BC-D182-F84F-10EB-56CCFB8BF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099D8D-702C-B18F-304C-CF74E6E8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006575-4408-3385-E762-D3AD276C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0994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1601A-C783-AFFD-297B-630AED92A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E9EC18-02C3-44DB-65FB-6199A75B3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5B59875-2345-062E-20D8-934542A85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5E132D-0350-96BA-DE89-022547AE6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FAD50D-5602-FE81-754E-E3DF5EDAC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1B77DA-0F3D-0010-EF6A-9F39B48D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5A63E66-0A63-2DB6-012B-156C23E0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3397318-BC9F-C8F6-CD5D-BF6173E2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3599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475166-A829-1C43-AE95-5AE49800A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D1AEC0-96E9-5E27-8877-27E6AB06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5F7EB0-D7FF-28C8-6A81-A6AA579D6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9313EA1-289B-9CA1-A023-E96EFA3AA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69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D6F62C-AFA9-3189-01C2-0DB44BE2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22F4A0E-6359-F44C-2874-0FCF79CC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56F856-0C2B-F9C4-A799-08F956198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573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42BD60-F05F-6461-9EAB-C1706F301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909117-DDA1-0D57-5785-3BAF81D29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11D320-7BDB-A802-F864-87C5FBC719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19A4B6-37CD-1402-0D96-BCB08419A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5D1D31-D2CB-F791-F2E0-7F918AED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321F14-DE9F-6779-1117-3FF3DB49F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1192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EC2641-0B25-A771-7AD2-D3BE522EA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3DE8BDB-1646-D45A-B2CD-774FA74E0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59711A-EAA1-1AEE-4EE9-1B3D97A7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1888D37-BFBE-6F2A-5BFA-2664CE76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93FADF-E735-B3EF-28CE-E7041FF26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CD107-EC0F-D3EF-3342-052176609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309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077F375-E99E-BFBC-478D-39F27109B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E1A11-4AFF-7AC7-5580-1BD4DD99B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E4CAB-E424-167C-C1A6-05A83ED3CA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FACFA-2932-4A0A-B522-6A14893D23F6}" type="datetimeFigureOut">
              <a:rPr lang="es-PE" smtClean="0"/>
              <a:t>24/11/2022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68592C-548C-D1DB-B5F6-0DA38D000B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FD1FB5-20EE-5FC7-572B-1B958A681C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BC757-4F00-4407-9BC9-FC663AC9A2E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021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9.png"/><Relationship Id="rId18" Type="http://schemas.openxmlformats.org/officeDocument/2006/relationships/image" Target="../media/image12.png"/><Relationship Id="rId3" Type="http://schemas.openxmlformats.org/officeDocument/2006/relationships/image" Target="../media/image45.png"/><Relationship Id="rId7" Type="http://schemas.openxmlformats.org/officeDocument/2006/relationships/image" Target="../media/image37.png"/><Relationship Id="rId12" Type="http://schemas.openxmlformats.org/officeDocument/2006/relationships/image" Target="../media/image28.png"/><Relationship Id="rId17" Type="http://schemas.openxmlformats.org/officeDocument/2006/relationships/image" Target="../media/image11.png"/><Relationship Id="rId2" Type="http://schemas.openxmlformats.org/officeDocument/2006/relationships/image" Target="../media/image46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7.png"/><Relationship Id="rId5" Type="http://schemas.openxmlformats.org/officeDocument/2006/relationships/image" Target="../media/image42.png"/><Relationship Id="rId15" Type="http://schemas.openxmlformats.org/officeDocument/2006/relationships/image" Target="../media/image20.png"/><Relationship Id="rId10" Type="http://schemas.openxmlformats.org/officeDocument/2006/relationships/image" Target="../media/image33.png"/><Relationship Id="rId19" Type="http://schemas.openxmlformats.org/officeDocument/2006/relationships/image" Target="../media/image3.png"/><Relationship Id="rId4" Type="http://schemas.openxmlformats.org/officeDocument/2006/relationships/image" Target="../media/image44.png"/><Relationship Id="rId9" Type="http://schemas.openxmlformats.org/officeDocument/2006/relationships/image" Target="../media/image32.png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student/" TargetMode="External"/><Relationship Id="rId7" Type="http://schemas.openxmlformats.org/officeDocument/2006/relationships/hyperlink" Target="https://prezi.com/" TargetMode="External"/><Relationship Id="rId2" Type="http://schemas.openxmlformats.org/officeDocument/2006/relationships/hyperlink" Target="https://www.innovabiologia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sturnatura.com/" TargetMode="External"/><Relationship Id="rId5" Type="http://schemas.openxmlformats.org/officeDocument/2006/relationships/hyperlink" Target="https://www.todoservivo.com/" TargetMode="External"/><Relationship Id="rId4" Type="http://schemas.openxmlformats.org/officeDocument/2006/relationships/hyperlink" Target="https://www.fundacionaquae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elogramo 6">
            <a:extLst>
              <a:ext uri="{FF2B5EF4-FFF2-40B4-BE49-F238E27FC236}">
                <a16:creationId xmlns:a16="http://schemas.microsoft.com/office/drawing/2014/main" id="{6CCD0029-7786-ED58-57A3-7E547DD3FFDA}"/>
              </a:ext>
            </a:extLst>
          </p:cNvPr>
          <p:cNvSpPr/>
          <p:nvPr/>
        </p:nvSpPr>
        <p:spPr>
          <a:xfrm>
            <a:off x="5318697" y="0"/>
            <a:ext cx="9803567" cy="6858000"/>
          </a:xfrm>
          <a:prstGeom prst="parallelogram">
            <a:avLst/>
          </a:prstGeom>
          <a:solidFill>
            <a:srgbClr val="008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srgbClr val="008083"/>
              </a:solidFill>
            </a:endParaRPr>
          </a:p>
        </p:txBody>
      </p:sp>
      <p:pic>
        <p:nvPicPr>
          <p:cNvPr id="2052" name="Picture 4" descr="MANUAL DE ORGANIZACIÓN Y FUNCIONES I.E.P. ALGARROBOS 2022">
            <a:extLst>
              <a:ext uri="{FF2B5EF4-FFF2-40B4-BE49-F238E27FC236}">
                <a16:creationId xmlns:a16="http://schemas.microsoft.com/office/drawing/2014/main" id="{4BE80AE8-98B6-83D8-FC1A-3B4045735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38" t="16238" r="25898" b="46298"/>
          <a:stretch/>
        </p:blipFill>
        <p:spPr bwMode="auto">
          <a:xfrm>
            <a:off x="10220480" y="264362"/>
            <a:ext cx="1223010" cy="161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A9947C4-AD6D-290F-98A0-8AF5F9DC60DF}"/>
              </a:ext>
            </a:extLst>
          </p:cNvPr>
          <p:cNvSpPr/>
          <p:nvPr/>
        </p:nvSpPr>
        <p:spPr>
          <a:xfrm>
            <a:off x="7268949" y="3243611"/>
            <a:ext cx="417454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ALUMNO: Dustin Heredia Hurtado.</a:t>
            </a:r>
          </a:p>
          <a:p>
            <a:pPr algn="just"/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GRADO: 2 de secundaria.</a:t>
            </a:r>
          </a:p>
          <a:p>
            <a:pPr algn="just"/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SECCIÓN: “A”.</a:t>
            </a:r>
          </a:p>
          <a:p>
            <a:pPr algn="just"/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PROFESOR: Juan Cespedes.</a:t>
            </a:r>
          </a:p>
          <a:p>
            <a:pPr algn="just"/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35496CC-08DF-6D54-5948-F8B575BC5CF1}"/>
              </a:ext>
            </a:extLst>
          </p:cNvPr>
          <p:cNvSpPr/>
          <p:nvPr/>
        </p:nvSpPr>
        <p:spPr>
          <a:xfrm>
            <a:off x="379277" y="189936"/>
            <a:ext cx="5587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circulación     </a:t>
            </a:r>
            <a:r>
              <a:rPr lang="es-ES" sz="5400" b="0" cap="none" spc="0" dirty="0" err="1">
                <a:ln w="0"/>
                <a:solidFill>
                  <a:srgbClr val="20B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dddd</a:t>
            </a:r>
            <a:r>
              <a:rPr lang="es-ES" sz="5400" b="0" cap="none" spc="0" dirty="0">
                <a:ln w="0"/>
                <a:solidFill>
                  <a:srgbClr val="20B1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s-E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24C7708-16A6-835F-8286-EB980B21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58" y="367232"/>
            <a:ext cx="558304" cy="5583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57E42B-675A-368D-842B-0C2C4345E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1622" y="1142835"/>
            <a:ext cx="668756" cy="66875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8F7C086-B69D-265C-C5AC-3981B99C0F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4" b="99190" l="9879" r="89775">
                        <a14:foregroundMark x1="35182" y1="98217" x2="27383" y2="76013"/>
                        <a14:foregroundMark x1="27383" y1="76013" x2="27383" y2="75041"/>
                        <a14:foregroundMark x1="17851" y1="96110" x2="17851" y2="85413"/>
                        <a14:foregroundMark x1="17851" y1="85413" x2="28943" y2="66613"/>
                        <a14:foregroundMark x1="28943" y1="66613" x2="32929" y2="63695"/>
                        <a14:foregroundMark x1="23397" y1="98703" x2="20797" y2="92707"/>
                        <a14:foregroundMark x1="24263" y1="97245" x2="14038" y2="93841"/>
                        <a14:foregroundMark x1="14038" y1="93841" x2="19411" y2="90762"/>
                        <a14:foregroundMark x1="35355" y1="95138" x2="35355" y2="66288"/>
                        <a14:foregroundMark x1="35355" y1="66288" x2="52166" y2="68395"/>
                        <a14:foregroundMark x1="52166" y1="68395" x2="69844" y2="77472"/>
                        <a14:foregroundMark x1="69844" y1="77472" x2="74870" y2="94003"/>
                        <a14:foregroundMark x1="74870" y1="94003" x2="86308" y2="93841"/>
                        <a14:foregroundMark x1="86308" y1="93841" x2="66031" y2="88979"/>
                        <a14:foregroundMark x1="66031" y1="88979" x2="72964" y2="80713"/>
                        <a14:foregroundMark x1="72964" y1="80713" x2="66378" y2="69692"/>
                        <a14:foregroundMark x1="66378" y1="69692" x2="55633" y2="60454"/>
                        <a14:foregroundMark x1="55633" y1="60454" x2="60832" y2="35656"/>
                        <a14:foregroundMark x1="60832" y1="35656" x2="72270" y2="37277"/>
                        <a14:foregroundMark x1="72270" y1="37277" x2="79723" y2="30470"/>
                        <a14:foregroundMark x1="79723" y1="30470" x2="49393" y2="32577"/>
                        <a14:foregroundMark x1="49393" y1="32577" x2="39515" y2="40032"/>
                        <a14:foregroundMark x1="39515" y1="40032" x2="28423" y2="32253"/>
                        <a14:foregroundMark x1="28423" y1="32253" x2="55459" y2="13938"/>
                        <a14:foregroundMark x1="55459" y1="13938" x2="36915" y2="4538"/>
                        <a14:foregroundMark x1="36915" y1="4538" x2="50953" y2="4376"/>
                        <a14:foregroundMark x1="50953" y1="4376" x2="54246" y2="14749"/>
                        <a14:foregroundMark x1="54246" y1="14749" x2="51473" y2="14425"/>
                        <a14:foregroundMark x1="63778" y1="26094" x2="56326" y2="11345"/>
                        <a14:foregroundMark x1="57192" y1="13938" x2="34142" y2="30632"/>
                        <a14:foregroundMark x1="34142" y1="30632" x2="42114" y2="17990"/>
                        <a14:foregroundMark x1="42114" y1="17990" x2="35875" y2="27066"/>
                        <a14:foregroundMark x1="35875" y1="27066" x2="20971" y2="30308"/>
                        <a14:foregroundMark x1="20971" y1="30308" x2="31542" y2="29011"/>
                        <a14:foregroundMark x1="31542" y1="29011" x2="46620" y2="29011"/>
                        <a14:foregroundMark x1="46620" y1="29011" x2="42634" y2="17504"/>
                        <a14:foregroundMark x1="42634" y1="17504" x2="60485" y2="8428"/>
                        <a14:foregroundMark x1="47660" y1="13290" x2="38128" y2="13290"/>
                        <a14:foregroundMark x1="38128" y1="13290" x2="38128" y2="10535"/>
                        <a14:foregroundMark x1="47834" y1="40194" x2="32582" y2="41167"/>
                        <a14:foregroundMark x1="32582" y1="41167" x2="32756" y2="42139"/>
                        <a14:foregroundMark x1="36915" y1="44733" x2="38821" y2="42139"/>
                        <a14:foregroundMark x1="40728" y1="42301" x2="40728" y2="42301"/>
                        <a14:foregroundMark x1="48354" y1="41815" x2="50433" y2="57699"/>
                        <a14:foregroundMark x1="50433" y1="57699" x2="66551" y2="63857"/>
                        <a14:foregroundMark x1="66551" y1="63857" x2="48527" y2="65964"/>
                        <a14:foregroundMark x1="48527" y1="65964" x2="77816" y2="87358"/>
                        <a14:foregroundMark x1="77816" y1="87358" x2="83189" y2="82982"/>
                        <a14:foregroundMark x1="51820" y1="66451" x2="10745" y2="95624"/>
                        <a14:foregroundMark x1="10745" y1="95624" x2="25823" y2="89303"/>
                        <a14:foregroundMark x1="25823" y1="89303" x2="28250" y2="84927"/>
                        <a14:foregroundMark x1="44714" y1="58833" x2="44887" y2="48622"/>
                        <a14:foregroundMark x1="44887" y1="48622" x2="59445" y2="36467"/>
                        <a14:foregroundMark x1="59445" y1="36467" x2="39515" y2="20259"/>
                        <a14:foregroundMark x1="39515" y1="20259" x2="61352" y2="16207"/>
                        <a14:foregroundMark x1="61352" y1="16207" x2="52513" y2="21394"/>
                        <a14:foregroundMark x1="52513" y1="21394" x2="84922" y2="31929"/>
                        <a14:foregroundMark x1="84922" y1="31929" x2="41941" y2="40032"/>
                        <a14:foregroundMark x1="41941" y1="40032" x2="49567" y2="34846"/>
                        <a14:foregroundMark x1="81456" y1="77147" x2="75390" y2="63695"/>
                        <a14:foregroundMark x1="63605" y1="72609" x2="24610" y2="57212"/>
                        <a14:foregroundMark x1="24610" y1="57212" x2="23570" y2="40357"/>
                        <a14:foregroundMark x1="23570" y1="40357" x2="26516" y2="30308"/>
                        <a14:foregroundMark x1="26516" y1="30308" x2="23570" y2="28039"/>
                        <a14:foregroundMark x1="17678" y1="95300" x2="54766" y2="37439"/>
                        <a14:foregroundMark x1="54766" y1="37439" x2="54939" y2="37439"/>
                        <a14:foregroundMark x1="86135" y1="99190" x2="79376" y2="91248"/>
                        <a14:foregroundMark x1="79376" y1="91248" x2="49393" y2="24635"/>
                        <a14:foregroundMark x1="49393" y1="24635" x2="53726" y2="11183"/>
                        <a14:foregroundMark x1="53726" y1="11183" x2="68631" y2="24311"/>
                        <a14:foregroundMark x1="68631" y1="24311" x2="74177" y2="37925"/>
                        <a14:foregroundMark x1="74177" y1="37925" x2="76083" y2="34522"/>
                        <a14:backgroundMark x1="51820" y1="89465" x2="51820" y2="89465"/>
                        <a14:backgroundMark x1="53380" y1="89465" x2="53380" y2="89465"/>
                        <a14:backgroundMark x1="51127" y1="89465" x2="44714" y2="88493"/>
                        <a14:backgroundMark x1="53553" y1="90276" x2="43847" y2="90113"/>
                        <a14:backgroundMark x1="43847" y1="90113" x2="40555" y2="88979"/>
                        <a14:backgroundMark x1="56326" y1="89303" x2="58925" y2="89465"/>
                        <a14:backgroundMark x1="58752" y1="89303" x2="57366" y2="89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1" y="1908098"/>
            <a:ext cx="5142866" cy="472161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E915621-A6DA-637E-012B-BB5C1849C875}"/>
              </a:ext>
            </a:extLst>
          </p:cNvPr>
          <p:cNvSpPr/>
          <p:nvPr/>
        </p:nvSpPr>
        <p:spPr>
          <a:xfrm>
            <a:off x="2445989" y="5609362"/>
            <a:ext cx="1291590" cy="1020348"/>
          </a:xfrm>
          <a:prstGeom prst="rect">
            <a:avLst/>
          </a:prstGeom>
          <a:solidFill>
            <a:srgbClr val="20B1AA"/>
          </a:solidFill>
          <a:ln>
            <a:solidFill>
              <a:srgbClr val="20B1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59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6018245" y="5723636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5:El  interior de una choncha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/8EuOSN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A45838-6934-9F40-6F1D-8FE6C50D9D98}"/>
              </a:ext>
            </a:extLst>
          </p:cNvPr>
          <p:cNvSpPr/>
          <p:nvPr/>
        </p:nvSpPr>
        <p:spPr>
          <a:xfrm>
            <a:off x="139430" y="2151727"/>
            <a:ext cx="60327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BIVALVOS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139430" y="2393164"/>
            <a:ext cx="572952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aparato circulatorio de los bivalvos es parecido al de los moluscos, ya que el corazón esta situado en la cavidad pericárdica.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circulación de estos animales es abierta y carecen de hemoglobina.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27E07D1-8341-0EA6-789E-3D0BAE326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45" y="1120389"/>
            <a:ext cx="5959679" cy="448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0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48882" y="2563121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4736592" y="2835208"/>
            <a:ext cx="26124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ARTRÓPODOS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F8247C-04B6-4D4A-37D0-8658E2FE8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687">
            <a:off x="2200534" y="2718933"/>
            <a:ext cx="767587" cy="76758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A323213-BD56-7D3E-F04F-0FAA4AB45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9874">
            <a:off x="7577874" y="2842783"/>
            <a:ext cx="519886" cy="5198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A25B76-B6EC-99BB-CD0C-DEFFC8B5A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56262" y="2867878"/>
            <a:ext cx="516467" cy="5164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2205C64-877F-DE0A-F7F0-5A7BCB57EA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1470" flipH="1">
            <a:off x="3611602" y="2811125"/>
            <a:ext cx="583201" cy="5832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8E82C3B-425A-0C1C-812B-F69383D1C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687">
            <a:off x="2200533" y="2714272"/>
            <a:ext cx="767587" cy="76758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EED552-A9AE-257F-1BA4-CEEBDE492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99874">
            <a:off x="7577873" y="2838122"/>
            <a:ext cx="519886" cy="5198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BA06052-013F-21ED-6ADC-254DC4A2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556261" y="2863217"/>
            <a:ext cx="516467" cy="51646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5621D4C-5980-194D-EE0F-8FC0F37AE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1470" flipH="1">
            <a:off x="3611601" y="2806464"/>
            <a:ext cx="583201" cy="58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6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648801" y="5496417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6: Partes del sistema circulatorio de un crustáceo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/103Yex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CRUSTÁCEOS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239476" y="2268493"/>
            <a:ext cx="49669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de los crustáceos es como el los artrópodos, ósea es abierto.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es una vesícula compacta. 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es de tipo arterial aunque algunas veces se pierden las arterias.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CA5E2C-DAA5-A1FB-4993-883E38AC0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5687">
            <a:off x="3278615" y="5261359"/>
            <a:ext cx="952500" cy="952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9F0246-F21D-DFCA-21FD-965D17209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684807">
            <a:off x="1721833" y="5660563"/>
            <a:ext cx="952500" cy="952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919D512-8749-792F-E199-D274E2707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96615">
            <a:off x="164830" y="5492192"/>
            <a:ext cx="952500" cy="9525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31A5387-5EF9-7173-2FB0-090EAAFCE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078" y="1416724"/>
            <a:ext cx="6196989" cy="40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7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228885" y="6011668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7:Sistema circulatorio de una araña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/iJ8dXS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ARÁCNIDOS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231011" y="2305615"/>
            <a:ext cx="449339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sistema circulatorio basado en arterias.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está dentro del opistosoma (Una de las partes en que se divide el tagma del cuerpo de un arácnido)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arácnidos tienen un sistema circulatorio diferente al nuestro.</a:t>
            </a:r>
          </a:p>
          <a:p>
            <a:pPr marL="342900" indent="-342900" algn="just">
              <a:buFontTx/>
              <a:buChar char="-"/>
            </a:pP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DC910A-0EFC-F9C8-629A-649CF886D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8" y="1188423"/>
            <a:ext cx="6986852" cy="476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802C79-B338-12A3-F548-8B91AF4C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7803">
            <a:off x="1415253" y="5631554"/>
            <a:ext cx="519886" cy="5198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71733D0-10CA-15A7-AF07-B72516CFB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7803">
            <a:off x="2346586" y="5264851"/>
            <a:ext cx="519886" cy="5198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0BB1931-AE70-C969-F58F-0E7A2DF2F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57803">
            <a:off x="2445674" y="6058269"/>
            <a:ext cx="519886" cy="5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760420" y="5787151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8:Ciempiés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/Yz0j5w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MIRIÁPODOS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249545" y="2405554"/>
            <a:ext cx="496697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está formado por un corazón tubular dorsal.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intercambio de gases se realiza gracias a un sistema de tráqueas y espiráculos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Poseen uno o dos pares de tubos de Malpighi, con una función excretora.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E47D43F-DC9A-E96C-D58D-C7E44712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95400" y="5841999"/>
            <a:ext cx="516467" cy="5164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679C85-106B-2AF4-2759-FBFF5B05A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902024" y="5891497"/>
            <a:ext cx="516467" cy="516467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647D7DD-2318-DB9A-6125-C780FACDC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819400" y="6074831"/>
            <a:ext cx="516467" cy="51646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B54EA22-0A90-4072-2A7E-076CDAD13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656397" y="5763605"/>
            <a:ext cx="516467" cy="516467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DBE1979-805E-C7A7-88CA-1B847F55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60888" y="5787152"/>
            <a:ext cx="516467" cy="516467"/>
          </a:xfrm>
          <a:prstGeom prst="rect">
            <a:avLst/>
          </a:prstGeom>
        </p:spPr>
      </p:pic>
      <p:pic>
        <p:nvPicPr>
          <p:cNvPr id="14340" name="Picture 4" descr="Qué significa soñar con ciempiés? | respuestas | La República">
            <a:extLst>
              <a:ext uri="{FF2B5EF4-FFF2-40B4-BE49-F238E27FC236}">
                <a16:creationId xmlns:a16="http://schemas.microsoft.com/office/drawing/2014/main" id="{FA326AAA-4144-B801-F235-8F295E233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36" y="1652312"/>
            <a:ext cx="6170751" cy="413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659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7" y="617471"/>
            <a:ext cx="4620908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6040427" y="5662850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9:Anatomia de una abeja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/zj7uz3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A45838-6934-9F40-6F1D-8FE6C50D9D98}"/>
              </a:ext>
            </a:extLst>
          </p:cNvPr>
          <p:cNvSpPr/>
          <p:nvPr/>
        </p:nvSpPr>
        <p:spPr>
          <a:xfrm>
            <a:off x="173299" y="2106007"/>
            <a:ext cx="60327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INSECTOS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173299" y="1990689"/>
            <a:ext cx="536390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de los insectos es un sistema abierto en el cual los órganos son bañados directamente por la hemolinfa. 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Sólo existe un vaso sanguíneo dividido en cámaras.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de los insectos consiste básicamente en un corazón tubular situado en la cavidad pericárdica.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7FF9D6-5E07-F1EF-A664-82B574FBB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43250" flipH="1">
            <a:off x="1774242" y="5398419"/>
            <a:ext cx="220132" cy="22013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D64D840-AFE8-827B-3947-D85B1D2C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79594" flipH="1">
            <a:off x="2337153" y="5535791"/>
            <a:ext cx="220132" cy="2201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975F83-F521-95A4-7B8A-C59AF3D13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27332" flipH="1">
            <a:off x="1391821" y="5785468"/>
            <a:ext cx="220132" cy="22013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695C582-E099-497E-2F83-44A282DB1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439478" flipH="1">
            <a:off x="2338283" y="6071472"/>
            <a:ext cx="220132" cy="2201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0AFACB-CB24-BAE5-706C-1B1C28498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 flipH="1">
            <a:off x="1619876" y="6311166"/>
            <a:ext cx="220132" cy="22013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7CDD5D7-6EF8-765A-44DA-D9EFBA518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36620" flipH="1">
            <a:off x="2753485" y="6376442"/>
            <a:ext cx="220132" cy="22013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57445F2-8D09-756D-26EA-6229E2F3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874" y="4884714"/>
            <a:ext cx="600563" cy="60056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DB18750-0B82-0C44-9005-8CA814B7E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600" y="5738480"/>
            <a:ext cx="600563" cy="600563"/>
          </a:xfrm>
          <a:prstGeom prst="rect">
            <a:avLst/>
          </a:prstGeom>
        </p:spPr>
      </p:pic>
      <p:pic>
        <p:nvPicPr>
          <p:cNvPr id="15362" name="Picture 2" descr="Anatomia interna de una abeja (Diccionario visual) - Didactalia: material  educativo">
            <a:extLst>
              <a:ext uri="{FF2B5EF4-FFF2-40B4-BE49-F238E27FC236}">
                <a16:creationId xmlns:a16="http://schemas.microsoft.com/office/drawing/2014/main" id="{5AF6F98C-F084-E602-F82D-97F5291800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" t="14545" r="-150" b="503"/>
          <a:stretch/>
        </p:blipFill>
        <p:spPr bwMode="auto">
          <a:xfrm>
            <a:off x="5902822" y="1434053"/>
            <a:ext cx="5960862" cy="417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00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2984241" y="3136021"/>
            <a:ext cx="6223518" cy="865879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F46219BE-2EA5-B140-7F72-C62223244E80}"/>
              </a:ext>
            </a:extLst>
          </p:cNvPr>
          <p:cNvSpPr/>
          <p:nvPr/>
        </p:nvSpPr>
        <p:spPr>
          <a:xfrm>
            <a:off x="-207646" y="0"/>
            <a:ext cx="12607292" cy="973667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B6CA8D-BD0E-F392-A64D-29F2E603A4CA}"/>
              </a:ext>
            </a:extLst>
          </p:cNvPr>
          <p:cNvSpPr/>
          <p:nvPr/>
        </p:nvSpPr>
        <p:spPr>
          <a:xfrm>
            <a:off x="-154778" y="163667"/>
            <a:ext cx="12346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S" sz="3600" b="0" cap="none" spc="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III. CIRCULACIÓN</a:t>
            </a:r>
            <a:r>
              <a:rPr lang="es-US" sz="36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ANIMALES VERTEBRADOS</a:t>
            </a:r>
            <a:endParaRPr lang="es-ES" sz="36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456B557-13CD-B009-0627-13817B595DE2}"/>
              </a:ext>
            </a:extLst>
          </p:cNvPr>
          <p:cNvSpPr/>
          <p:nvPr/>
        </p:nvSpPr>
        <p:spPr>
          <a:xfrm>
            <a:off x="5558611" y="3307131"/>
            <a:ext cx="16116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Peces </a:t>
            </a:r>
          </a:p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34228B-02E1-41A6-16D9-6DF02C890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980" y="3249765"/>
            <a:ext cx="638390" cy="63839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DD8FC74-9D65-AD7E-52AC-969E283B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241" y="3249765"/>
            <a:ext cx="676746" cy="6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2112A7D5-EE61-FB5A-9E79-17BF098A6FA0}"/>
              </a:ext>
            </a:extLst>
          </p:cNvPr>
          <p:cNvSpPr/>
          <p:nvPr/>
        </p:nvSpPr>
        <p:spPr>
          <a:xfrm>
            <a:off x="7325783" y="557733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17E26E-8968-DA31-96B4-C2BFDF81EFA1}"/>
              </a:ext>
            </a:extLst>
          </p:cNvPr>
          <p:cNvSpPr/>
          <p:nvPr/>
        </p:nvSpPr>
        <p:spPr>
          <a:xfrm>
            <a:off x="7726133" y="859993"/>
            <a:ext cx="3338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CARTILAGINOSOS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331741" y="5510440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10: Recorrido  del sistema circulatorio de un tiburón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</a:t>
            </a:r>
            <a:r>
              <a:rPr lang="es-US" sz="700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</a:t>
            </a:r>
            <a:r>
              <a:rPr lang="es-US" sz="700" u="sng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/Wx5pQW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23F647-49FF-C348-6907-9690C07ED312}"/>
              </a:ext>
            </a:extLst>
          </p:cNvPr>
          <p:cNvSpPr/>
          <p:nvPr/>
        </p:nvSpPr>
        <p:spPr>
          <a:xfrm>
            <a:off x="6532032" y="1759380"/>
            <a:ext cx="5401748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peces poseen un sistema circulatorio cerrado, donde la sangre está contenida en por los vasos.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sangre es bombeada desde el corazón hasta las branquias, después al cuerpo y de vuelta al corazón, de tal modo que pasa solo una vez por el corazón en cada circulación, 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es el órgano propulsor de la sangre.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1B14E43-047A-20C8-69DB-E1E53896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283" y="5176694"/>
            <a:ext cx="952500" cy="9525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E1F7F0-D262-95D5-7ACA-50EB76EF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011" y="4828703"/>
            <a:ext cx="9525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CBFD5F0-56A7-6D6F-120B-8937C81F97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0350" y="5510440"/>
            <a:ext cx="952500" cy="952500"/>
          </a:xfrm>
          <a:prstGeom prst="rect">
            <a:avLst/>
          </a:prstGeom>
        </p:spPr>
      </p:pic>
      <p:pic>
        <p:nvPicPr>
          <p:cNvPr id="16386" name="Picture 2" descr="Museo Marino de Margarita • El Museo • Los tiburones">
            <a:extLst>
              <a:ext uri="{FF2B5EF4-FFF2-40B4-BE49-F238E27FC236}">
                <a16:creationId xmlns:a16="http://schemas.microsoft.com/office/drawing/2014/main" id="{36195A87-5EFB-3AB3-F38A-414B1DD29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7" y="859993"/>
            <a:ext cx="6221606" cy="460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228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7656953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11: Sistema circulatorio cerrado de un pez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mFZUei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1032399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ÓSEOS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430971" y="2033004"/>
            <a:ext cx="468965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sistema circulatorio de los peces óseos es un sistema simple y su corazón dispone solamente de una aurícula. 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bombea sangre que va a las branquias donde se oxigena, continúa hacia los tejidos para que se pueda transportar el oxigeno y para luego desintoxicarse.</a:t>
            </a:r>
          </a:p>
        </p:txBody>
      </p:sp>
      <p:pic>
        <p:nvPicPr>
          <p:cNvPr id="1028" name="Picture 4" descr="Print Quiz: Corazon (corazon)">
            <a:extLst>
              <a:ext uri="{FF2B5EF4-FFF2-40B4-BE49-F238E27FC236}">
                <a16:creationId xmlns:a16="http://schemas.microsoft.com/office/drawing/2014/main" id="{375C8258-5CC8-5A24-93EF-FFD78BC4D7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 bwMode="auto">
          <a:xfrm>
            <a:off x="5613400" y="1083733"/>
            <a:ext cx="6433790" cy="42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E1F44E-6EE9-0CD5-7C17-F2F1CD764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00" y="5481496"/>
            <a:ext cx="680412" cy="68041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C4AB637-CB38-0AEC-12E7-092C282D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800" y="526135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17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42064" y="2553790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4842933" y="2835208"/>
            <a:ext cx="2506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ANFIBIOS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3F2AD6-9CC2-E617-5DCC-C45ABAD60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69" y="2760181"/>
            <a:ext cx="611717" cy="61171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F00DF04-4C9A-53D2-71F5-174E9E5D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851" y="2720470"/>
            <a:ext cx="839160" cy="83916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62DF1FA-3F6D-5336-4E87-4223A853D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8465" y="2760181"/>
            <a:ext cx="613136" cy="6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4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B0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BC079D3-7812-288F-742A-465634E2182A}"/>
              </a:ext>
            </a:extLst>
          </p:cNvPr>
          <p:cNvSpPr/>
          <p:nvPr/>
        </p:nvSpPr>
        <p:spPr>
          <a:xfrm>
            <a:off x="-205742" y="-1"/>
            <a:ext cx="6160770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62BE57-CFC7-E16A-258D-C08383136F50}"/>
              </a:ext>
            </a:extLst>
          </p:cNvPr>
          <p:cNvSpPr/>
          <p:nvPr/>
        </p:nvSpPr>
        <p:spPr>
          <a:xfrm>
            <a:off x="439458" y="179754"/>
            <a:ext cx="48703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S" sz="36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I. INTRODUCCIÓN </a:t>
            </a:r>
            <a:endParaRPr lang="es-ES" sz="36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3EF78C9-4988-ED06-EF3D-A1435D88A6A2}"/>
              </a:ext>
            </a:extLst>
          </p:cNvPr>
          <p:cNvSpPr/>
          <p:nvPr/>
        </p:nvSpPr>
        <p:spPr>
          <a:xfrm>
            <a:off x="208298" y="1323293"/>
            <a:ext cx="9900034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mundo animal hay dos clases de animales, vertebrados e invertebrados, las cuales poseen un sistema circulatorio que les permitirá respirar entre otras funciones.</a:t>
            </a:r>
          </a:p>
          <a:p>
            <a:pPr algn="just"/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animales vertebrados la gran mayoría tienen el mismo sistema circulatorio y los animales invertebrados los mas sencillos no poseen sistema circulatorio (poríferos, celenterados y platelmintos).</a:t>
            </a: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0BJETIVOS:</a:t>
            </a: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Describir que como es la circulación en animales invertebrados y vertebrados.</a:t>
            </a: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como es el sistema circulatorio animal.</a:t>
            </a: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Sacar una conclusión de las diferencias de la circulación de animales vertebrado y invertebrados.</a:t>
            </a: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Explicar cual es la función del sistema circulatorio en los animales. </a:t>
            </a: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B326D6C-3E19-0C76-70D0-0A476C7BD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312" y="134033"/>
            <a:ext cx="762000" cy="762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7B047F3-12C4-8946-DEDD-93184E038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665" y="5750820"/>
            <a:ext cx="762000" cy="7620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B923ECF-30CE-ABCC-0B51-7182CFAA4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6865" y="2486919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34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6386953" y="6110142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12: Sistema circulatorio doble de las ranas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HidQSZ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1032399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RANAS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430971" y="2033004"/>
            <a:ext cx="5055429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trata de un sistema circulatorio doble existen dos circuitos.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Uno que lleva la sangre a los órganos para tomar oxígeno, y otro que lleva la sangre ya oxigenada al resto de órganos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 sistema circulatorio vascular.</a:t>
            </a:r>
          </a:p>
        </p:txBody>
      </p:sp>
      <p:pic>
        <p:nvPicPr>
          <p:cNvPr id="11266" name="Picture 2" descr="Sistema Circulatorio De La Rana Ilustraciones Stock, Vectores, Y Clipart –  (14 Ilustraciones Stock)">
            <a:extLst>
              <a:ext uri="{FF2B5EF4-FFF2-40B4-BE49-F238E27FC236}">
                <a16:creationId xmlns:a16="http://schemas.microsoft.com/office/drawing/2014/main" id="{DAE1A27D-4CB2-CACB-1603-56010D03B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4"/>
          <a:stretch/>
        </p:blipFill>
        <p:spPr bwMode="auto">
          <a:xfrm>
            <a:off x="5858934" y="533399"/>
            <a:ext cx="5825066" cy="54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770F48E-2AC7-E69A-85CF-D6B1023C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944" y="5198532"/>
            <a:ext cx="611717" cy="61171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0F5238-A973-3E1D-99E4-F613A923F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09" y="5198531"/>
            <a:ext cx="611717" cy="61171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620970E-A22B-B8A6-00E0-053E526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476" y="5891009"/>
            <a:ext cx="611717" cy="61171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C52F071-6134-5D18-3856-866F85DCD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736" y="4586814"/>
            <a:ext cx="611717" cy="6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305829" y="5602142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13 :Una salamandra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/z5qIOF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519216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SALAMANDRA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261638" y="2151727"/>
            <a:ext cx="468965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igual que las ranas poseen un sistema circulatorio doble que se encarga de transportar el oxigeno a todos los órganos.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salamandras carecen de arteria pulmocutanea.</a:t>
            </a:r>
          </a:p>
          <a:p>
            <a:pPr marL="342900" indent="-342900" algn="just">
              <a:buFontTx/>
              <a:buChar char="-"/>
            </a:pP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Caudata - Wikipedia, la enciclopedia libre">
            <a:extLst>
              <a:ext uri="{FF2B5EF4-FFF2-40B4-BE49-F238E27FC236}">
                <a16:creationId xmlns:a16="http://schemas.microsoft.com/office/drawing/2014/main" id="{B55AFA67-7BDF-C627-1CFB-DE60B8804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243" y="1508259"/>
            <a:ext cx="6891690" cy="39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7E8D75A-17C6-CD68-F5F9-15BD0C0F9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194" y="5113867"/>
            <a:ext cx="839160" cy="8391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EA411D-51E8-4E5E-B10A-1DAB19F43C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532" y="5389299"/>
            <a:ext cx="613136" cy="61313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99C4D15-B62E-231E-6E9F-D5DCBED31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6798" y="5417275"/>
            <a:ext cx="839160" cy="83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85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86204" y="2553790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4842933" y="2835208"/>
            <a:ext cx="2506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REPTILES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6BFE781-8E37-08B9-D5F4-05B8D8AAE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600" y="2704937"/>
            <a:ext cx="591935" cy="5919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767995-0B1E-96D7-CC1D-30C71D257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683" y="2704938"/>
            <a:ext cx="591935" cy="5919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F85BE59-5B70-2B98-17C8-D183E3CE4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467" y="2553790"/>
            <a:ext cx="785978" cy="78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60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735020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14:Anatomia de una serpiente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/6j6o2w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b="0" cap="none" spc="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SERPIENTES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336660" y="2063569"/>
            <a:ext cx="4689657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en las serpientes se encuentra entre el tercio anterior y el tercio medio del cuerpo.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serpientes poseen circulación porta renal.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 un sistema circulatorio vascular y cerrada.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corazón tricavitario propio de los reptiles.</a:t>
            </a:r>
          </a:p>
        </p:txBody>
      </p:sp>
      <p:pic>
        <p:nvPicPr>
          <p:cNvPr id="9218" name="Picture 2" descr="Anatomía de las serpientes: distribución y nombres de órganos internos |  Anatomía, Anatomía animal, Anatomia veterinaria">
            <a:extLst>
              <a:ext uri="{FF2B5EF4-FFF2-40B4-BE49-F238E27FC236}">
                <a16:creationId xmlns:a16="http://schemas.microsoft.com/office/drawing/2014/main" id="{72CDE2E9-4997-DAC0-BB5E-37D8B9F1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5"/>
          <a:stretch/>
        </p:blipFill>
        <p:spPr bwMode="auto">
          <a:xfrm>
            <a:off x="5343205" y="812614"/>
            <a:ext cx="6512135" cy="486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02A0B06-0C39-E40B-D37A-2E3EFD398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284" y="5244368"/>
            <a:ext cx="952500" cy="952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11FDB6-2228-316F-7D50-3AC6BE9A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548" y="5196415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89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365471" y="5594583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15:Anatomia de un cocodrilo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/RNazg0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COCODRILOS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380171" y="2075337"/>
            <a:ext cx="46896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del cocodrilo presenta cuatro cámaras separadas.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 un corazón tetracavitario que solo lo ningún otro reptil posee </a:t>
            </a: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excepto los cocodrilianos.</a:t>
            </a: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 un sistema circulatorio vascular y cerrada.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13E34B1-2714-7116-BBF2-834369B3F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84" y="5392463"/>
            <a:ext cx="712015" cy="7120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CE6FC29-672B-3AAE-B39C-FCEEB230D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544" y="5381602"/>
            <a:ext cx="712014" cy="712014"/>
          </a:xfrm>
          <a:prstGeom prst="rect">
            <a:avLst/>
          </a:prstGeom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9A9E61A2-8726-F7C2-8263-8A873B111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955" y="1574799"/>
            <a:ext cx="6525551" cy="394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802FDF2-580D-25A0-6442-C2B6A7E91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4" y="5381602"/>
            <a:ext cx="712014" cy="7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946686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16:Anatomia de la tortuga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IexiEY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b="0" cap="none" spc="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TORTUGAS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357069" y="2105561"/>
            <a:ext cx="468965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tortugas poseen un sistema circulatorio vascular y cerrado.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sangre sale del corazón a través de vasos sanguinos.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corazón tricavitario propio de los reptiles.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E3919D-B386-03C6-2C41-237301A6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128009"/>
            <a:ext cx="1219200" cy="12192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A47C0BE-3766-CB44-11E9-9663CFE93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799" y="5136476"/>
            <a:ext cx="1219200" cy="1219200"/>
          </a:xfrm>
          <a:prstGeom prst="rect">
            <a:avLst/>
          </a:prstGeom>
        </p:spPr>
      </p:pic>
      <p:pic>
        <p:nvPicPr>
          <p:cNvPr id="7172" name="Picture 4" descr="Anatomia interna de una tortuga - El Diccionario Visual">
            <a:extLst>
              <a:ext uri="{FF2B5EF4-FFF2-40B4-BE49-F238E27FC236}">
                <a16:creationId xmlns:a16="http://schemas.microsoft.com/office/drawing/2014/main" id="{A65C0FC5-29C9-F4DA-58AB-F3D4EF7338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9"/>
          <a:stretch/>
        </p:blipFill>
        <p:spPr bwMode="auto">
          <a:xfrm>
            <a:off x="5878630" y="1285844"/>
            <a:ext cx="5956301" cy="44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350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3563112" y="2562934"/>
            <a:ext cx="506577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5647605" y="2835021"/>
            <a:ext cx="2506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AVES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EFA073-D345-8F7D-7A6F-F3698FF9C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016" y="2710931"/>
            <a:ext cx="777927" cy="777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715A84-C8D8-6CF8-8B6A-4B25F573E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50767">
            <a:off x="4132660" y="2687430"/>
            <a:ext cx="777927" cy="7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8577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280921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5376478" y="5579533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17:Sistema circulatorio de las aves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/X7ihqM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AVES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430971" y="2033004"/>
            <a:ext cx="46896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sistema circulatorio de las aves está conformado por el corazón, arterias y venas que transportan nutrientes, oxígeno, dióxido de carbono, etc.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sistema circulatorio es </a:t>
            </a: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bastante eficiente ya que les permite tener le suficiente metabolismo.</a:t>
            </a: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istema Circulatorio De Las Aves PNG Image | Transparent PNG Free Download  on SeekPNG">
            <a:extLst>
              <a:ext uri="{FF2B5EF4-FFF2-40B4-BE49-F238E27FC236}">
                <a16:creationId xmlns:a16="http://schemas.microsoft.com/office/drawing/2014/main" id="{7832DCED-E996-A278-B39E-B3919D33CB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3" t="2330" r="15312" b="2549"/>
          <a:stretch/>
        </p:blipFill>
        <p:spPr bwMode="auto">
          <a:xfrm>
            <a:off x="5382299" y="1102551"/>
            <a:ext cx="6648877" cy="447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0521AB1-2A6C-7D40-3691-B661772A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50767">
            <a:off x="777930" y="5498347"/>
            <a:ext cx="777927" cy="7779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0187A99-73A2-E117-609D-47B3C5C4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50767">
            <a:off x="2386835" y="4764165"/>
            <a:ext cx="777927" cy="7779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8EC895F-48A5-EDAF-90CA-5C53A9262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50767">
            <a:off x="2813239" y="5756149"/>
            <a:ext cx="777927" cy="77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95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86204" y="2553790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4842933" y="2835208"/>
            <a:ext cx="2506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MAMÍFEROS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C34AF5-E859-DD5A-4EB5-FAE87E9E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77" y="2695721"/>
            <a:ext cx="593792" cy="593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99E5F5A-AC13-0ED4-F96F-6B3264B79F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800" y="2290398"/>
            <a:ext cx="1089619" cy="10896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1B0AA5-8424-B0E9-F0A6-7C753C2B7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60" y="2725128"/>
            <a:ext cx="663164" cy="66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25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7021953" y="556672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18:Anatomio del conejo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/BhRD0x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b="0" cap="none" spc="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COMUNES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430971" y="2033004"/>
            <a:ext cx="46896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circulación en el conejo es doble porque existen 2 circuitos o recorridos, El circuito pulmonar y el corporal.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del conejo se ubica en la zona ventral del tórax.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conejo tiene un sistema circulatorio vascular.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0C2CCB-00A6-D316-9ED2-8CBED1833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58" y="5244368"/>
            <a:ext cx="952500" cy="9525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79A141-224A-7D92-3F0C-84044885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259" y="5191682"/>
            <a:ext cx="952500" cy="952500"/>
          </a:xfrm>
          <a:prstGeom prst="rect">
            <a:avLst/>
          </a:prstGeom>
        </p:spPr>
      </p:pic>
      <p:pic>
        <p:nvPicPr>
          <p:cNvPr id="5122" name="Picture 2" descr="ANATOMÍA y FIOSOLOGÍA de los conejos. Aprende todo sobre ellos.">
            <a:extLst>
              <a:ext uri="{FF2B5EF4-FFF2-40B4-BE49-F238E27FC236}">
                <a16:creationId xmlns:a16="http://schemas.microsoft.com/office/drawing/2014/main" id="{423F62AD-1962-3AA5-5716-D9EE5452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296" y="661132"/>
            <a:ext cx="4893733" cy="48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90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48882" y="2563121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C4E1D8E-5B3B-97D0-C7F8-A7696733A244}"/>
              </a:ext>
            </a:extLst>
          </p:cNvPr>
          <p:cNvSpPr/>
          <p:nvPr/>
        </p:nvSpPr>
        <p:spPr>
          <a:xfrm>
            <a:off x="4653713" y="2776925"/>
            <a:ext cx="2652156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8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HELMINTOS </a:t>
            </a:r>
          </a:p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5FE2EC6-0F92-FEA6-E16E-DB82CBFC5F73}"/>
              </a:ext>
            </a:extLst>
          </p:cNvPr>
          <p:cNvSpPr/>
          <p:nvPr/>
        </p:nvSpPr>
        <p:spPr>
          <a:xfrm>
            <a:off x="-207646" y="-57590"/>
            <a:ext cx="12607292" cy="973667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2E4347B-3851-ED53-0B95-D1D3D9688492}"/>
              </a:ext>
            </a:extLst>
          </p:cNvPr>
          <p:cNvSpPr/>
          <p:nvPr/>
        </p:nvSpPr>
        <p:spPr>
          <a:xfrm>
            <a:off x="219168" y="136857"/>
            <a:ext cx="113359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S" sz="3200" b="0" cap="none" spc="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II. CIRCULACIÓN</a:t>
            </a:r>
            <a:r>
              <a:rPr lang="es-US" sz="32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DE ANIMALES INVERTEBRADOS</a:t>
            </a:r>
            <a:endParaRPr lang="es-ES" sz="32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CC7599-B02D-B571-A6CC-E5ADF0BED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109" y="2731663"/>
            <a:ext cx="668756" cy="6687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F2A945A-6904-9D48-8DF3-9E62B2321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885" y="2731663"/>
            <a:ext cx="668756" cy="6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0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6096000" y="5429831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19:Circualcion  sanguínea del cerdo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/p5Xkvo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831231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RUMIANTE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430971" y="2033004"/>
            <a:ext cx="468965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sistema circulatorio del cerdo está conformado por el corazón que es una bomba de succión y presión.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tiene cuatro cámaras.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sangre es impulsada a dos sistemas separados, uno para los pulmones y para todo el cuerpo.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9201818-A062-7B15-5894-426CAC77B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31" y="4903642"/>
            <a:ext cx="1667933" cy="16679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FE01E2-8376-D8A1-F864-7313BE606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115" y="4442006"/>
            <a:ext cx="1667933" cy="1667933"/>
          </a:xfrm>
          <a:prstGeom prst="rect">
            <a:avLst/>
          </a:prstGeom>
        </p:spPr>
      </p:pic>
      <p:pic>
        <p:nvPicPr>
          <p:cNvPr id="4100" name="Picture 4" descr="Sistema circulatorio - Manejo sanitario y tratamiento de las enfermedades  del cerdo - El Sitio Porcino">
            <a:extLst>
              <a:ext uri="{FF2B5EF4-FFF2-40B4-BE49-F238E27FC236}">
                <a16:creationId xmlns:a16="http://schemas.microsoft.com/office/drawing/2014/main" id="{DD83FD18-91E7-FCEE-C48B-568DD23E5E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" t="6921" r="-261"/>
          <a:stretch/>
        </p:blipFill>
        <p:spPr bwMode="auto">
          <a:xfrm>
            <a:off x="5412379" y="1566333"/>
            <a:ext cx="6489779" cy="386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94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547162" y="661132"/>
            <a:ext cx="437271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6014420" y="528744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15:Un 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ormitorrinco</a:t>
            </a:r>
            <a:endParaRPr lang="es-US" sz="7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/8l4oNG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547767" y="933219"/>
            <a:ext cx="29025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ORNITORRINCO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52F243C-7AA9-FB86-0547-23C3D1363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997" y="5415247"/>
            <a:ext cx="952500" cy="952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B81A9B-35DD-CB8A-C1FB-7D2ED5B2C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961" y="4865246"/>
            <a:ext cx="952500" cy="952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42FAC48-2F31-C2B4-DE55-2C694EA7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16" y="5649384"/>
            <a:ext cx="952500" cy="9525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7CAE23D-9AAB-73A7-5522-E2925BD86AB9}"/>
              </a:ext>
            </a:extLst>
          </p:cNvPr>
          <p:cNvSpPr/>
          <p:nvPr/>
        </p:nvSpPr>
        <p:spPr>
          <a:xfrm>
            <a:off x="75372" y="1918632"/>
            <a:ext cx="541102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del ornitorrinco tiene un patrón de doble circulación cerrada.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corazón posee características similares al de los mamíferos, con la excepción de la existencia de una vena coronaria.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un corazón con cuatro cavidades</a:t>
            </a:r>
          </a:p>
        </p:txBody>
      </p:sp>
      <p:pic>
        <p:nvPicPr>
          <p:cNvPr id="3074" name="Picture 2" descr="MAMÍFEROS – BIOLOGÍA y GEOLOGÍA">
            <a:extLst>
              <a:ext uri="{FF2B5EF4-FFF2-40B4-BE49-F238E27FC236}">
                <a16:creationId xmlns:a16="http://schemas.microsoft.com/office/drawing/2014/main" id="{13780994-A826-37D4-878B-71229AED9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61" y="1614029"/>
            <a:ext cx="6320367" cy="362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81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BC079D3-7812-288F-742A-465634E2182A}"/>
              </a:ext>
            </a:extLst>
          </p:cNvPr>
          <p:cNvSpPr/>
          <p:nvPr/>
        </p:nvSpPr>
        <p:spPr>
          <a:xfrm>
            <a:off x="-205742" y="-1"/>
            <a:ext cx="6160770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62BE57-CFC7-E16A-258D-C08383136F50}"/>
              </a:ext>
            </a:extLst>
          </p:cNvPr>
          <p:cNvSpPr/>
          <p:nvPr/>
        </p:nvSpPr>
        <p:spPr>
          <a:xfrm>
            <a:off x="586421" y="179754"/>
            <a:ext cx="45764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S" sz="36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IV. CONCLUSIÓN </a:t>
            </a:r>
            <a:endParaRPr lang="es-ES" sz="36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AC81237-86A5-644E-FFAC-C446F8D41F08}"/>
              </a:ext>
            </a:extLst>
          </p:cNvPr>
          <p:cNvSpPr/>
          <p:nvPr/>
        </p:nvSpPr>
        <p:spPr>
          <a:xfrm>
            <a:off x="403031" y="1481927"/>
            <a:ext cx="9900034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la mayoría de casos el sistema circulatorio utiliza los vasos sanguíneos para transportar la sangre que viene del corazón.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es el conjunto de vasos sanguíneos, nervios, branquias, etc. Qué ayudan a circular la sangre o el oxigeno.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 vertebrado poseen un sistema circulatorio cerrado mientras que los invertebrados mas simples no presentan un sistema circulatorio y poseen sistema circulatorio abierto y cerrado, etc.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importancia del sistema circulatorio es mucha ya que transporta nutrientes, oxigeno, dióxido de carbono, que una animal necesita para vivir.</a:t>
            </a:r>
          </a:p>
          <a:p>
            <a:pPr marL="342900" indent="-342900" algn="just">
              <a:buFontTx/>
              <a:buChar char="-"/>
            </a:pP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es-U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5BBA9A0-9BBB-B6C5-A5A2-886B090DD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32" y="6003705"/>
            <a:ext cx="723036" cy="72303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AAB797-C26D-FEE7-BEC4-A0A59F63A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60" y="5751411"/>
            <a:ext cx="909089" cy="90908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A3DD533-0350-49A1-B852-DD6D305E7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7239" y="6017033"/>
            <a:ext cx="643467" cy="6434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5561EB2-6718-C214-829F-A38DC6EDE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0767">
            <a:off x="2203975" y="5963998"/>
            <a:ext cx="777927" cy="7779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B9E412E-AB04-09E7-0846-6CD3DCD36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239" y="5967046"/>
            <a:ext cx="852810" cy="85281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CAD4A95-3891-A77E-7CE5-49BB2DD743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4971" y="5982759"/>
            <a:ext cx="712014" cy="71201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EC4DB36-A524-D99F-BAEC-5285D26498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6619" y="6019883"/>
            <a:ext cx="712014" cy="71201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853689B2-6F4A-6B85-3A9E-088F86691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1557" y="6009215"/>
            <a:ext cx="839160" cy="71201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39B4FD40-CF8A-3916-FCE5-90872F8213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9559" y="6022794"/>
            <a:ext cx="613136" cy="613136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8446DDD0-D9BB-62F1-AAD0-5AE6E9CDA5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77802" y="6036941"/>
            <a:ext cx="611717" cy="61171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9E40BEB2-8E62-7312-8D6C-00D610132F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6926" y="5983877"/>
            <a:ext cx="638390" cy="638390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C75F51E-A672-127F-B891-364C73B4896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5601" y="5990802"/>
            <a:ext cx="676746" cy="67674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8E2D4B0-D81B-8AAC-07D3-659F2E8339B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5687">
            <a:off x="8324563" y="5919278"/>
            <a:ext cx="767587" cy="76758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E59D265-B9D4-D199-2BB2-807D35F00F6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1299874">
            <a:off x="9582717" y="6139743"/>
            <a:ext cx="519886" cy="51988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56181B43-A6AF-E7D2-B0BE-98963AA7158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701470" flipH="1">
            <a:off x="9034744" y="6095657"/>
            <a:ext cx="583201" cy="583201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A55E3CD9-1D68-6117-7527-99AEABFC85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705500" y="6102982"/>
            <a:ext cx="519285" cy="519285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CF8011D6-CF6D-3D95-B984-FDC0E52571E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168176" y="5960854"/>
            <a:ext cx="736418" cy="73641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B803625-07AF-4CE3-0FB0-774B0E573AA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71737" y="6003705"/>
            <a:ext cx="668756" cy="66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1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BC079D3-7812-288F-742A-465634E2182A}"/>
              </a:ext>
            </a:extLst>
          </p:cNvPr>
          <p:cNvSpPr/>
          <p:nvPr/>
        </p:nvSpPr>
        <p:spPr>
          <a:xfrm>
            <a:off x="-207646" y="0"/>
            <a:ext cx="12607292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062BE57-CFC7-E16A-258D-C08383136F50}"/>
              </a:ext>
            </a:extLst>
          </p:cNvPr>
          <p:cNvSpPr/>
          <p:nvPr/>
        </p:nvSpPr>
        <p:spPr>
          <a:xfrm>
            <a:off x="160450" y="179754"/>
            <a:ext cx="39381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 LINKOGRAFÍA</a:t>
            </a:r>
            <a:endParaRPr lang="es-ES" sz="3600" b="0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5B7792-6E48-F262-394F-51A0924CB1BD}"/>
              </a:ext>
            </a:extLst>
          </p:cNvPr>
          <p:cNvSpPr/>
          <p:nvPr/>
        </p:nvSpPr>
        <p:spPr>
          <a:xfrm>
            <a:off x="400050" y="1388206"/>
            <a:ext cx="7839277" cy="33855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AutoNum type="arabicPeriod"/>
            </a:pP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s-US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www.innovabiologia.com</a:t>
            </a: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https://www.ck12.org/</a:t>
            </a:r>
            <a:r>
              <a:rPr lang="es-US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student</a:t>
            </a: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s-US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www.fundacionaquae.org</a:t>
            </a: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es-US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s-US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www.todoservivo.com</a:t>
            </a: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US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s-US" u="sng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www.asturnatura.com</a:t>
            </a:r>
            <a:endParaRPr lang="es-US" u="sng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US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</a:t>
            </a:r>
            <a:r>
              <a:rPr lang="es-US" u="sng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prezi.com</a:t>
            </a:r>
            <a:endParaRPr lang="es-US" u="sng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s-US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s-US" u="sng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www.academia.edu</a:t>
            </a:r>
            <a:endParaRPr lang="es-US" u="sng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US" u="sng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endParaRPr lang="es-US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US" sz="16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600" b="0" cap="none" spc="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9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F805CACA-4D1D-48F9-35F4-0125C0060714}"/>
              </a:ext>
            </a:extLst>
          </p:cNvPr>
          <p:cNvSpPr/>
          <p:nvPr/>
        </p:nvSpPr>
        <p:spPr>
          <a:xfrm>
            <a:off x="7367357" y="484504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17E26E-8968-DA31-96B4-C2BFDF81EFA1}"/>
              </a:ext>
            </a:extLst>
          </p:cNvPr>
          <p:cNvSpPr/>
          <p:nvPr/>
        </p:nvSpPr>
        <p:spPr>
          <a:xfrm>
            <a:off x="8857846" y="808762"/>
            <a:ext cx="2439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ANÉLIDOS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EMA 7 LA CIRCULACIÓN EN ANIMALES - ppt descargar">
            <a:extLst>
              <a:ext uri="{FF2B5EF4-FFF2-40B4-BE49-F238E27FC236}">
                <a16:creationId xmlns:a16="http://schemas.microsoft.com/office/drawing/2014/main" id="{6E3827A5-CECC-D025-F5A3-5BB7BF599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6"/>
          <a:stretch/>
        </p:blipFill>
        <p:spPr bwMode="auto">
          <a:xfrm>
            <a:off x="140996" y="416992"/>
            <a:ext cx="5488523" cy="528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307886" y="59662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1: sistema circulatorio de una lombriz de tierra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</a:t>
            </a:r>
            <a:r>
              <a:rPr lang="es-US" sz="700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https://slideplayer.es 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23F647-49FF-C348-6907-9690C07ED312}"/>
              </a:ext>
            </a:extLst>
          </p:cNvPr>
          <p:cNvSpPr/>
          <p:nvPr/>
        </p:nvSpPr>
        <p:spPr>
          <a:xfrm>
            <a:off x="6026138" y="1891422"/>
            <a:ext cx="595657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sistema circulatorio de la mayoría de los anélidos tienen dos vasos sanguíneos principales, un dorsal y un vaso central que recorren todo el cuerpo los cuales están unidos por vasos laterales. </a:t>
            </a: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anélidos hacen circular la sangre por una seria de vasos antes de enviarla al corazón.</a:t>
            </a:r>
          </a:p>
          <a:p>
            <a:pPr marL="342900" indent="-342900" algn="just">
              <a:buFontTx/>
              <a:buChar char="-"/>
            </a:pP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circulatorio de los anélidos es cerrado y tiene 5 pares de corazones.</a:t>
            </a:r>
          </a:p>
          <a:p>
            <a:pPr algn="just"/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D93AEC-4A08-2505-FB49-6DDC807DC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827" y="5728998"/>
            <a:ext cx="629630" cy="62963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FBA4E6-BCB0-19B5-8989-FA823E45C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25" y="5154822"/>
            <a:ext cx="629630" cy="62963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CC139E-5D05-BE08-F326-90F77814C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423" y="5709274"/>
            <a:ext cx="629630" cy="62963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54AF7A9-423B-644A-5C5D-A8C0787BA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90" y="5075010"/>
            <a:ext cx="629630" cy="6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95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48882" y="2563121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95D01A4-02BB-94D5-B74B-B96558BE94EF}"/>
              </a:ext>
            </a:extLst>
          </p:cNvPr>
          <p:cNvSpPr/>
          <p:nvPr/>
        </p:nvSpPr>
        <p:spPr>
          <a:xfrm>
            <a:off x="4392199" y="2835208"/>
            <a:ext cx="29071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EQUINODERMO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762099-5AA9-AAF9-FE11-FF22DACF7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900" y="2780290"/>
            <a:ext cx="571500" cy="5715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F73D890-B3C1-1D79-3BD1-1E237117C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00" y="2800563"/>
            <a:ext cx="571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93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428840" y="512527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0B17E26E-8968-DA31-96B4-C2BFDF81EFA1}"/>
              </a:ext>
            </a:extLst>
          </p:cNvPr>
          <p:cNvSpPr/>
          <p:nvPr/>
        </p:nvSpPr>
        <p:spPr>
          <a:xfrm>
            <a:off x="726657" y="784614"/>
            <a:ext cx="29071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EQUINODERMO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7656953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2: Un erizó de mar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</a:t>
            </a:r>
            <a:r>
              <a:rPr lang="es-US" sz="700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https://</a:t>
            </a:r>
            <a:r>
              <a:rPr lang="es-US" sz="700" u="sng" dirty="0" err="1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u="sng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/8bHiZ3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A45838-6934-9F40-6F1D-8FE6C50D9D98}"/>
              </a:ext>
            </a:extLst>
          </p:cNvPr>
          <p:cNvSpPr/>
          <p:nvPr/>
        </p:nvSpPr>
        <p:spPr>
          <a:xfrm>
            <a:off x="139430" y="2151727"/>
            <a:ext cx="60327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equinodermos tienen un sistema circulatorio bastante simple. </a:t>
            </a:r>
          </a:p>
          <a:p>
            <a:pPr marL="342900" indent="-342900" algn="just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Poseen un sistema circulatorio abierto, los equinodermos no poseen corazón. Su sistema nervioso es una red nerviosa </a:t>
            </a: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Además los equinodermos tienen un sistema vascular acuífero que es único y pueden funcionar sin branquias.</a:t>
            </a:r>
          </a:p>
        </p:txBody>
      </p:sp>
      <p:pic>
        <p:nvPicPr>
          <p:cNvPr id="1026" name="Picture 2" descr="Another echinoderm, a sea urchin, showing its spines">
            <a:extLst>
              <a:ext uri="{FF2B5EF4-FFF2-40B4-BE49-F238E27FC236}">
                <a16:creationId xmlns:a16="http://schemas.microsoft.com/office/drawing/2014/main" id="{B21458E7-2FED-9E13-0481-C7529BFD4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54" y="1268835"/>
            <a:ext cx="5505845" cy="41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5A26C9E-2E65-5E0E-486F-8730148DF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396" y="5647409"/>
            <a:ext cx="952500" cy="9525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5D5E0EA-F8E2-4353-B2A3-EA5DD6F52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3087" y="5261359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1548882" y="2563121"/>
            <a:ext cx="8593736" cy="1005840"/>
          </a:xfrm>
          <a:prstGeom prst="roundRect">
            <a:avLst/>
          </a:prstGeom>
          <a:solidFill>
            <a:srgbClr val="20B1AA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D1B25D-3F04-1C7B-DE4F-890444C250C7}"/>
              </a:ext>
            </a:extLst>
          </p:cNvPr>
          <p:cNvSpPr/>
          <p:nvPr/>
        </p:nvSpPr>
        <p:spPr>
          <a:xfrm>
            <a:off x="4842933" y="2835208"/>
            <a:ext cx="25061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MOLUSCOS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F6C7378-8F78-BF0C-C1AD-03D87A668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490" y="2806397"/>
            <a:ext cx="519285" cy="51928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5490C75-9149-755D-BCD8-B942BEB9F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066" y="2692582"/>
            <a:ext cx="736418" cy="73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7656953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3: Un Pulpo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/b6IJmf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A45838-6934-9F40-6F1D-8FE6C50D9D98}"/>
              </a:ext>
            </a:extLst>
          </p:cNvPr>
          <p:cNvSpPr/>
          <p:nvPr/>
        </p:nvSpPr>
        <p:spPr>
          <a:xfrm>
            <a:off x="139430" y="2151727"/>
            <a:ext cx="60327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780472" y="889558"/>
            <a:ext cx="270497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CEFALÓPODOS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189660" y="1862251"/>
            <a:ext cx="572952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cefalópodos son los invertebrados más grandes e inteligentes.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cefalópodos son los únicos moluscos con sistema cerrado.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sangre antes de llegar al corazón pasa por las branquias de donde se distribuye al resto de órganos y tejidos.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cefalópodos son grandes nadadores.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74CFD2D1-E6A3-35B3-F9C2-317F3EEE4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31" y="5528612"/>
            <a:ext cx="399305" cy="399305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0A5054A2-7969-CA31-5D28-17CAC3782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57" y="6240529"/>
            <a:ext cx="399305" cy="39930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32F24F67-D612-C9F0-4697-899321583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72" y="5728823"/>
            <a:ext cx="399305" cy="399305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D58937C-25DE-1FF2-B72A-C0090EC5C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407" y="5290452"/>
            <a:ext cx="399305" cy="399305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698E4F45-C836-A490-24DB-CA47A25BD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5" y="5411713"/>
            <a:ext cx="399305" cy="399305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9661B466-8360-94E5-06DE-057BF786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250" y="5689053"/>
            <a:ext cx="399305" cy="399305"/>
          </a:xfrm>
          <a:prstGeom prst="rect">
            <a:avLst/>
          </a:prstGeom>
        </p:spPr>
      </p:pic>
      <p:pic>
        <p:nvPicPr>
          <p:cNvPr id="40" name="Imagen 39">
            <a:extLst>
              <a:ext uri="{FF2B5EF4-FFF2-40B4-BE49-F238E27FC236}">
                <a16:creationId xmlns:a16="http://schemas.microsoft.com/office/drawing/2014/main" id="{0732AF27-D49F-2FEC-C040-CD6877409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999" y="5888705"/>
            <a:ext cx="399305" cy="399305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F710E11-676A-588B-0C6D-25DA72BC9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123" y="6327222"/>
            <a:ext cx="399305" cy="399305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E7614E04-2E44-53DC-4451-E1A8389F9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741" y="5960578"/>
            <a:ext cx="399305" cy="399305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0FFB1D8D-ED22-BC1C-2EA2-3B1C028F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448" y="5342280"/>
            <a:ext cx="399305" cy="399305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D7186C4E-A659-E8AA-AE6C-BF335A12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161" y="6418154"/>
            <a:ext cx="399305" cy="399305"/>
          </a:xfrm>
          <a:prstGeom prst="rect">
            <a:avLst/>
          </a:prstGeom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EB4DB31A-A392-76EB-689D-2D2A0468D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770" y="5681837"/>
            <a:ext cx="399305" cy="399305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3739B2BE-304D-3B41-B25A-7A4B0B66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7606">
            <a:off x="1696866" y="6128128"/>
            <a:ext cx="417635" cy="417635"/>
          </a:xfrm>
          <a:prstGeom prst="rect">
            <a:avLst/>
          </a:prstGeom>
        </p:spPr>
      </p:pic>
      <p:pic>
        <p:nvPicPr>
          <p:cNvPr id="3074" name="Picture 2" descr="cefalópodos">
            <a:extLst>
              <a:ext uri="{FF2B5EF4-FFF2-40B4-BE49-F238E27FC236}">
                <a16:creationId xmlns:a16="http://schemas.microsoft.com/office/drawing/2014/main" id="{F95E844A-EDA8-6ABE-8402-1372D9C84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59" y="1582493"/>
            <a:ext cx="5354040" cy="363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46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B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6BA6438E-8406-4ABE-080E-398B89358FA5}"/>
              </a:ext>
            </a:extLst>
          </p:cNvPr>
          <p:cNvSpPr/>
          <p:nvPr/>
        </p:nvSpPr>
        <p:spPr>
          <a:xfrm>
            <a:off x="-323228" y="617471"/>
            <a:ext cx="4966973" cy="1005840"/>
          </a:xfrm>
          <a:prstGeom prst="roundRect">
            <a:avLst/>
          </a:prstGeom>
          <a:solidFill>
            <a:srgbClr val="008083"/>
          </a:solidFill>
          <a:ln>
            <a:solidFill>
              <a:srgbClr val="00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E1C651C-C463-A508-982F-F0D22F4F1845}"/>
              </a:ext>
            </a:extLst>
          </p:cNvPr>
          <p:cNvSpPr/>
          <p:nvPr/>
        </p:nvSpPr>
        <p:spPr>
          <a:xfrm>
            <a:off x="7656953" y="5737609"/>
            <a:ext cx="3330259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Figura 4: Imagen del sistema circulatorio de un caracol. </a:t>
            </a:r>
          </a:p>
          <a:p>
            <a:pPr algn="just"/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Recuperado: https://</a:t>
            </a:r>
            <a:r>
              <a:rPr lang="es-US" sz="700" dirty="0" err="1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acortar.link</a:t>
            </a:r>
            <a:r>
              <a:rPr lang="es-US" sz="7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/W71e7P</a:t>
            </a:r>
            <a:endParaRPr lang="es-ES" sz="700" b="0" u="sng" cap="none" spc="0" dirty="0">
              <a:ln w="0"/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A45838-6934-9F40-6F1D-8FE6C50D9D98}"/>
              </a:ext>
            </a:extLst>
          </p:cNvPr>
          <p:cNvSpPr/>
          <p:nvPr/>
        </p:nvSpPr>
        <p:spPr>
          <a:xfrm>
            <a:off x="139430" y="2151727"/>
            <a:ext cx="603277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000" b="0" cap="none" spc="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29DF36-BE4A-0F11-AA76-CE57F389F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856" y="5593015"/>
            <a:ext cx="736418" cy="73641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53364FE-A845-EA6C-2A69-0E856267E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671" y="5264098"/>
            <a:ext cx="736418" cy="73641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4F90314-7B8A-0807-5D00-244119F1B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471" y="5757933"/>
            <a:ext cx="571500" cy="571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C02C55E-9FE2-483F-2A86-DD1158BDFF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519919">
            <a:off x="4598187" y="5606582"/>
            <a:ext cx="713302" cy="71330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71A39AC-16B1-2077-B4C3-693B9F8B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059" y="5166109"/>
            <a:ext cx="571500" cy="5715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897D6830-244D-40B8-09CF-BF9B19732089}"/>
              </a:ext>
            </a:extLst>
          </p:cNvPr>
          <p:cNvSpPr/>
          <p:nvPr/>
        </p:nvSpPr>
        <p:spPr>
          <a:xfrm>
            <a:off x="637027" y="893817"/>
            <a:ext cx="304646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US" sz="2400" dirty="0">
                <a:ln w="0"/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GASTERÓPODOS </a:t>
            </a:r>
            <a:endParaRPr lang="es-ES" sz="2400" b="0" cap="none" spc="0" dirty="0">
              <a:ln w="0"/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9AEA057F-F77D-215B-2923-B83C3665192D}"/>
              </a:ext>
            </a:extLst>
          </p:cNvPr>
          <p:cNvSpPr/>
          <p:nvPr/>
        </p:nvSpPr>
        <p:spPr>
          <a:xfrm>
            <a:off x="144810" y="2298591"/>
            <a:ext cx="572809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aparato circulatorio de los gasterópodos es   abierto.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Tienen un corazón desarrollado y formado por dos cavidades, una aurícula y un ventrículo.</a:t>
            </a:r>
          </a:p>
          <a:p>
            <a:pPr marL="342900" indent="-342900" algn="just">
              <a:buFontTx/>
              <a:buChar char="-"/>
            </a:pPr>
            <a:r>
              <a:rPr lang="es-E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está situado en una zona llamada  cavidad pericardio que se encuentra en su gran  </a:t>
            </a:r>
            <a:r>
              <a:rPr lang="es-US" sz="2000" dirty="0">
                <a:ln w="0"/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caparazón.</a:t>
            </a:r>
            <a:endParaRPr lang="es-ES" sz="2000" dirty="0">
              <a:ln w="0"/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Morfología interna: El aparato respiratorio. – La Casa del Caracol">
            <a:extLst>
              <a:ext uri="{FF2B5EF4-FFF2-40B4-BE49-F238E27FC236}">
                <a16:creationId xmlns:a16="http://schemas.microsoft.com/office/drawing/2014/main" id="{65E53912-2DA0-1FF4-41FF-02233F987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65" y="1322211"/>
            <a:ext cx="5668658" cy="410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8441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1174</TotalTime>
  <Words>1535</Words>
  <Application>Microsoft Office PowerPoint</Application>
  <PresentationFormat>Panorámica</PresentationFormat>
  <Paragraphs>175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dustinfabriciohh@gmail.com</dc:creator>
  <cp:lastModifiedBy>dustinfabriciohh@gmail.com</cp:lastModifiedBy>
  <cp:revision>11</cp:revision>
  <dcterms:created xsi:type="dcterms:W3CDTF">2022-11-20T16:41:29Z</dcterms:created>
  <dcterms:modified xsi:type="dcterms:W3CDTF">2022-11-24T06:50:16Z</dcterms:modified>
</cp:coreProperties>
</file>