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08DAC-BB48-4D5B-BE76-46D8852CCAD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DE8DF4DF-6FB3-45B3-8EB0-5655D9223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4779FC19-3E19-412E-9C4C-FE5E5088DAA3}"/>
              </a:ext>
            </a:extLst>
          </p:cNvPr>
          <p:cNvSpPr>
            <a:spLocks noGrp="1"/>
          </p:cNvSpPr>
          <p:nvPr>
            <p:ph type="dt" sz="half" idx="10"/>
          </p:nvPr>
        </p:nvSpPr>
        <p:spPr/>
        <p:txBody>
          <a:bodyPr/>
          <a:lstStyle/>
          <a:p>
            <a:fld id="{14FA648A-C269-4B3A-91B9-0E6B08A3D186}" type="datetimeFigureOut">
              <a:rPr lang="es-PE" smtClean="0"/>
              <a:t>28/09/2022</a:t>
            </a:fld>
            <a:endParaRPr lang="es-PE"/>
          </a:p>
        </p:txBody>
      </p:sp>
      <p:sp>
        <p:nvSpPr>
          <p:cNvPr id="5" name="Marcador de pie de página 4">
            <a:extLst>
              <a:ext uri="{FF2B5EF4-FFF2-40B4-BE49-F238E27FC236}">
                <a16:creationId xmlns:a16="http://schemas.microsoft.com/office/drawing/2014/main" id="{A86F89F5-0B8D-4DE8-94AE-BEFDE12FE33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E6E82DE-A39B-405B-9F48-6E3D4A85D361}"/>
              </a:ext>
            </a:extLst>
          </p:cNvPr>
          <p:cNvSpPr>
            <a:spLocks noGrp="1"/>
          </p:cNvSpPr>
          <p:nvPr>
            <p:ph type="sldNum" sz="quarter" idx="12"/>
          </p:nvPr>
        </p:nvSpPr>
        <p:spPr/>
        <p:txBody>
          <a:bodyPr/>
          <a:lstStyle/>
          <a:p>
            <a:fld id="{41EE77AE-8995-4195-96E7-E25233BC635F}" type="slidenum">
              <a:rPr lang="es-PE" smtClean="0"/>
              <a:t>‹Nº›</a:t>
            </a:fld>
            <a:endParaRPr lang="es-PE"/>
          </a:p>
        </p:txBody>
      </p:sp>
    </p:spTree>
    <p:extLst>
      <p:ext uri="{BB962C8B-B14F-4D97-AF65-F5344CB8AC3E}">
        <p14:creationId xmlns:p14="http://schemas.microsoft.com/office/powerpoint/2010/main" val="3310848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BAC681-FE73-4254-B27E-A7BEDE622E5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BF66B76-9086-4AF1-8734-991F66FD88B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BDB51DE-7BC7-4008-8617-8D91AB262306}"/>
              </a:ext>
            </a:extLst>
          </p:cNvPr>
          <p:cNvSpPr>
            <a:spLocks noGrp="1"/>
          </p:cNvSpPr>
          <p:nvPr>
            <p:ph type="dt" sz="half" idx="10"/>
          </p:nvPr>
        </p:nvSpPr>
        <p:spPr/>
        <p:txBody>
          <a:bodyPr/>
          <a:lstStyle/>
          <a:p>
            <a:fld id="{14FA648A-C269-4B3A-91B9-0E6B08A3D186}" type="datetimeFigureOut">
              <a:rPr lang="es-PE" smtClean="0"/>
              <a:t>28/09/2022</a:t>
            </a:fld>
            <a:endParaRPr lang="es-PE"/>
          </a:p>
        </p:txBody>
      </p:sp>
      <p:sp>
        <p:nvSpPr>
          <p:cNvPr id="5" name="Marcador de pie de página 4">
            <a:extLst>
              <a:ext uri="{FF2B5EF4-FFF2-40B4-BE49-F238E27FC236}">
                <a16:creationId xmlns:a16="http://schemas.microsoft.com/office/drawing/2014/main" id="{886CC9D3-E638-4BC7-A51C-11AD7944B3D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D3B7EB9-7044-4A16-815E-F0A5C458CD1B}"/>
              </a:ext>
            </a:extLst>
          </p:cNvPr>
          <p:cNvSpPr>
            <a:spLocks noGrp="1"/>
          </p:cNvSpPr>
          <p:nvPr>
            <p:ph type="sldNum" sz="quarter" idx="12"/>
          </p:nvPr>
        </p:nvSpPr>
        <p:spPr/>
        <p:txBody>
          <a:bodyPr/>
          <a:lstStyle/>
          <a:p>
            <a:fld id="{41EE77AE-8995-4195-96E7-E25233BC635F}" type="slidenum">
              <a:rPr lang="es-PE" smtClean="0"/>
              <a:t>‹Nº›</a:t>
            </a:fld>
            <a:endParaRPr lang="es-PE"/>
          </a:p>
        </p:txBody>
      </p:sp>
    </p:spTree>
    <p:extLst>
      <p:ext uri="{BB962C8B-B14F-4D97-AF65-F5344CB8AC3E}">
        <p14:creationId xmlns:p14="http://schemas.microsoft.com/office/powerpoint/2010/main" val="2709694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636B7F-4350-41F7-972B-58B6997722A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2139670-7588-4436-A916-5DAE8285C24B}"/>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2ECD3AD-ADFD-4CB6-8204-895193DB82AB}"/>
              </a:ext>
            </a:extLst>
          </p:cNvPr>
          <p:cNvSpPr>
            <a:spLocks noGrp="1"/>
          </p:cNvSpPr>
          <p:nvPr>
            <p:ph type="dt" sz="half" idx="10"/>
          </p:nvPr>
        </p:nvSpPr>
        <p:spPr/>
        <p:txBody>
          <a:bodyPr/>
          <a:lstStyle/>
          <a:p>
            <a:fld id="{14FA648A-C269-4B3A-91B9-0E6B08A3D186}" type="datetimeFigureOut">
              <a:rPr lang="es-PE" smtClean="0"/>
              <a:t>28/09/2022</a:t>
            </a:fld>
            <a:endParaRPr lang="es-PE"/>
          </a:p>
        </p:txBody>
      </p:sp>
      <p:sp>
        <p:nvSpPr>
          <p:cNvPr id="5" name="Marcador de pie de página 4">
            <a:extLst>
              <a:ext uri="{FF2B5EF4-FFF2-40B4-BE49-F238E27FC236}">
                <a16:creationId xmlns:a16="http://schemas.microsoft.com/office/drawing/2014/main" id="{C57B08B9-858F-4B95-9FD4-71CDC30B76F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98C76ED-F344-47FE-B174-D4E7CCE0685C}"/>
              </a:ext>
            </a:extLst>
          </p:cNvPr>
          <p:cNvSpPr>
            <a:spLocks noGrp="1"/>
          </p:cNvSpPr>
          <p:nvPr>
            <p:ph type="sldNum" sz="quarter" idx="12"/>
          </p:nvPr>
        </p:nvSpPr>
        <p:spPr/>
        <p:txBody>
          <a:bodyPr/>
          <a:lstStyle/>
          <a:p>
            <a:fld id="{41EE77AE-8995-4195-96E7-E25233BC635F}" type="slidenum">
              <a:rPr lang="es-PE" smtClean="0"/>
              <a:t>‹Nº›</a:t>
            </a:fld>
            <a:endParaRPr lang="es-PE"/>
          </a:p>
        </p:txBody>
      </p:sp>
    </p:spTree>
    <p:extLst>
      <p:ext uri="{BB962C8B-B14F-4D97-AF65-F5344CB8AC3E}">
        <p14:creationId xmlns:p14="http://schemas.microsoft.com/office/powerpoint/2010/main" val="52894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087EE-F681-44D5-BBD9-9011B7FF7E5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AE841D2-F066-496C-8CA8-88893CA2D5A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02CF359-E858-4591-A8D9-0199AB359774}"/>
              </a:ext>
            </a:extLst>
          </p:cNvPr>
          <p:cNvSpPr>
            <a:spLocks noGrp="1"/>
          </p:cNvSpPr>
          <p:nvPr>
            <p:ph type="dt" sz="half" idx="10"/>
          </p:nvPr>
        </p:nvSpPr>
        <p:spPr/>
        <p:txBody>
          <a:bodyPr/>
          <a:lstStyle/>
          <a:p>
            <a:fld id="{14FA648A-C269-4B3A-91B9-0E6B08A3D186}" type="datetimeFigureOut">
              <a:rPr lang="es-PE" smtClean="0"/>
              <a:t>28/09/2022</a:t>
            </a:fld>
            <a:endParaRPr lang="es-PE"/>
          </a:p>
        </p:txBody>
      </p:sp>
      <p:sp>
        <p:nvSpPr>
          <p:cNvPr id="5" name="Marcador de pie de página 4">
            <a:extLst>
              <a:ext uri="{FF2B5EF4-FFF2-40B4-BE49-F238E27FC236}">
                <a16:creationId xmlns:a16="http://schemas.microsoft.com/office/drawing/2014/main" id="{9B87BDEB-7FEB-4286-99D6-21F08E9BEFD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84FE327-B6C1-4BBF-A568-F260BB3204A7}"/>
              </a:ext>
            </a:extLst>
          </p:cNvPr>
          <p:cNvSpPr>
            <a:spLocks noGrp="1"/>
          </p:cNvSpPr>
          <p:nvPr>
            <p:ph type="sldNum" sz="quarter" idx="12"/>
          </p:nvPr>
        </p:nvSpPr>
        <p:spPr/>
        <p:txBody>
          <a:bodyPr/>
          <a:lstStyle/>
          <a:p>
            <a:fld id="{41EE77AE-8995-4195-96E7-E25233BC635F}" type="slidenum">
              <a:rPr lang="es-PE" smtClean="0"/>
              <a:t>‹Nº›</a:t>
            </a:fld>
            <a:endParaRPr lang="es-PE"/>
          </a:p>
        </p:txBody>
      </p:sp>
    </p:spTree>
    <p:extLst>
      <p:ext uri="{BB962C8B-B14F-4D97-AF65-F5344CB8AC3E}">
        <p14:creationId xmlns:p14="http://schemas.microsoft.com/office/powerpoint/2010/main" val="70403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FBF43-E47F-4084-BF91-1F944891404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D987A126-E0B3-4123-BFDB-88046472C2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DC58CF2-5528-4A60-8D81-CA5F02AA1139}"/>
              </a:ext>
            </a:extLst>
          </p:cNvPr>
          <p:cNvSpPr>
            <a:spLocks noGrp="1"/>
          </p:cNvSpPr>
          <p:nvPr>
            <p:ph type="dt" sz="half" idx="10"/>
          </p:nvPr>
        </p:nvSpPr>
        <p:spPr/>
        <p:txBody>
          <a:bodyPr/>
          <a:lstStyle/>
          <a:p>
            <a:fld id="{14FA648A-C269-4B3A-91B9-0E6B08A3D186}" type="datetimeFigureOut">
              <a:rPr lang="es-PE" smtClean="0"/>
              <a:t>28/09/2022</a:t>
            </a:fld>
            <a:endParaRPr lang="es-PE"/>
          </a:p>
        </p:txBody>
      </p:sp>
      <p:sp>
        <p:nvSpPr>
          <p:cNvPr id="5" name="Marcador de pie de página 4">
            <a:extLst>
              <a:ext uri="{FF2B5EF4-FFF2-40B4-BE49-F238E27FC236}">
                <a16:creationId xmlns:a16="http://schemas.microsoft.com/office/drawing/2014/main" id="{B0658CE9-95AE-4315-AD90-6B47EE196A8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4CE31CE-ACF2-4A48-B44C-C0F18385A837}"/>
              </a:ext>
            </a:extLst>
          </p:cNvPr>
          <p:cNvSpPr>
            <a:spLocks noGrp="1"/>
          </p:cNvSpPr>
          <p:nvPr>
            <p:ph type="sldNum" sz="quarter" idx="12"/>
          </p:nvPr>
        </p:nvSpPr>
        <p:spPr/>
        <p:txBody>
          <a:bodyPr/>
          <a:lstStyle/>
          <a:p>
            <a:fld id="{41EE77AE-8995-4195-96E7-E25233BC635F}" type="slidenum">
              <a:rPr lang="es-PE" smtClean="0"/>
              <a:t>‹Nº›</a:t>
            </a:fld>
            <a:endParaRPr lang="es-PE"/>
          </a:p>
        </p:txBody>
      </p:sp>
    </p:spTree>
    <p:extLst>
      <p:ext uri="{BB962C8B-B14F-4D97-AF65-F5344CB8AC3E}">
        <p14:creationId xmlns:p14="http://schemas.microsoft.com/office/powerpoint/2010/main" val="277406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12724-3137-4FA3-8792-5140362D9C4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9DAC2A9-9FA6-4FD1-B3FE-463F52BD36B5}"/>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D15AFD4D-B4E3-4CE1-9CF3-5D4E5A826392}"/>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184BE3E8-F3AA-448C-AAF0-9E09BDCFBF4F}"/>
              </a:ext>
            </a:extLst>
          </p:cNvPr>
          <p:cNvSpPr>
            <a:spLocks noGrp="1"/>
          </p:cNvSpPr>
          <p:nvPr>
            <p:ph type="dt" sz="half" idx="10"/>
          </p:nvPr>
        </p:nvSpPr>
        <p:spPr/>
        <p:txBody>
          <a:bodyPr/>
          <a:lstStyle/>
          <a:p>
            <a:fld id="{14FA648A-C269-4B3A-91B9-0E6B08A3D186}" type="datetimeFigureOut">
              <a:rPr lang="es-PE" smtClean="0"/>
              <a:t>28/09/2022</a:t>
            </a:fld>
            <a:endParaRPr lang="es-PE"/>
          </a:p>
        </p:txBody>
      </p:sp>
      <p:sp>
        <p:nvSpPr>
          <p:cNvPr id="6" name="Marcador de pie de página 5">
            <a:extLst>
              <a:ext uri="{FF2B5EF4-FFF2-40B4-BE49-F238E27FC236}">
                <a16:creationId xmlns:a16="http://schemas.microsoft.com/office/drawing/2014/main" id="{D82A4D0E-FAD2-460F-9F73-347BFC1A6A8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AD7DA03-7D8A-417A-B696-467B2A03986B}"/>
              </a:ext>
            </a:extLst>
          </p:cNvPr>
          <p:cNvSpPr>
            <a:spLocks noGrp="1"/>
          </p:cNvSpPr>
          <p:nvPr>
            <p:ph type="sldNum" sz="quarter" idx="12"/>
          </p:nvPr>
        </p:nvSpPr>
        <p:spPr/>
        <p:txBody>
          <a:bodyPr/>
          <a:lstStyle/>
          <a:p>
            <a:fld id="{41EE77AE-8995-4195-96E7-E25233BC635F}" type="slidenum">
              <a:rPr lang="es-PE" smtClean="0"/>
              <a:t>‹Nº›</a:t>
            </a:fld>
            <a:endParaRPr lang="es-PE"/>
          </a:p>
        </p:txBody>
      </p:sp>
    </p:spTree>
    <p:extLst>
      <p:ext uri="{BB962C8B-B14F-4D97-AF65-F5344CB8AC3E}">
        <p14:creationId xmlns:p14="http://schemas.microsoft.com/office/powerpoint/2010/main" val="88130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6A369-F804-4696-B785-116E34FA649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2CEB904-4886-4BBC-AE87-3C0BE4DC75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B5B133F-2DDE-45E0-B32E-E589BE79F62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BB64572F-FFF8-4D80-8EAD-73826B594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F24C3B9C-9B4B-4C95-A825-D137EBFB216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EB1F38F2-6912-4411-B129-4B44827CA74E}"/>
              </a:ext>
            </a:extLst>
          </p:cNvPr>
          <p:cNvSpPr>
            <a:spLocks noGrp="1"/>
          </p:cNvSpPr>
          <p:nvPr>
            <p:ph type="dt" sz="half" idx="10"/>
          </p:nvPr>
        </p:nvSpPr>
        <p:spPr/>
        <p:txBody>
          <a:bodyPr/>
          <a:lstStyle/>
          <a:p>
            <a:fld id="{14FA648A-C269-4B3A-91B9-0E6B08A3D186}" type="datetimeFigureOut">
              <a:rPr lang="es-PE" smtClean="0"/>
              <a:t>28/09/2022</a:t>
            </a:fld>
            <a:endParaRPr lang="es-PE"/>
          </a:p>
        </p:txBody>
      </p:sp>
      <p:sp>
        <p:nvSpPr>
          <p:cNvPr id="8" name="Marcador de pie de página 7">
            <a:extLst>
              <a:ext uri="{FF2B5EF4-FFF2-40B4-BE49-F238E27FC236}">
                <a16:creationId xmlns:a16="http://schemas.microsoft.com/office/drawing/2014/main" id="{2FC8C25A-D25A-4570-8863-82CD890C3209}"/>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9F927266-2952-4A4B-814B-FA510DB2451B}"/>
              </a:ext>
            </a:extLst>
          </p:cNvPr>
          <p:cNvSpPr>
            <a:spLocks noGrp="1"/>
          </p:cNvSpPr>
          <p:nvPr>
            <p:ph type="sldNum" sz="quarter" idx="12"/>
          </p:nvPr>
        </p:nvSpPr>
        <p:spPr/>
        <p:txBody>
          <a:bodyPr/>
          <a:lstStyle/>
          <a:p>
            <a:fld id="{41EE77AE-8995-4195-96E7-E25233BC635F}" type="slidenum">
              <a:rPr lang="es-PE" smtClean="0"/>
              <a:t>‹Nº›</a:t>
            </a:fld>
            <a:endParaRPr lang="es-PE"/>
          </a:p>
        </p:txBody>
      </p:sp>
    </p:spTree>
    <p:extLst>
      <p:ext uri="{BB962C8B-B14F-4D97-AF65-F5344CB8AC3E}">
        <p14:creationId xmlns:p14="http://schemas.microsoft.com/office/powerpoint/2010/main" val="54222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557828-9822-44D4-BA77-4494884D9CAC}"/>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1FBE51FA-E21F-4B3A-B7F0-BC4966E54C56}"/>
              </a:ext>
            </a:extLst>
          </p:cNvPr>
          <p:cNvSpPr>
            <a:spLocks noGrp="1"/>
          </p:cNvSpPr>
          <p:nvPr>
            <p:ph type="dt" sz="half" idx="10"/>
          </p:nvPr>
        </p:nvSpPr>
        <p:spPr/>
        <p:txBody>
          <a:bodyPr/>
          <a:lstStyle/>
          <a:p>
            <a:fld id="{14FA648A-C269-4B3A-91B9-0E6B08A3D186}" type="datetimeFigureOut">
              <a:rPr lang="es-PE" smtClean="0"/>
              <a:t>28/09/2022</a:t>
            </a:fld>
            <a:endParaRPr lang="es-PE"/>
          </a:p>
        </p:txBody>
      </p:sp>
      <p:sp>
        <p:nvSpPr>
          <p:cNvPr id="4" name="Marcador de pie de página 3">
            <a:extLst>
              <a:ext uri="{FF2B5EF4-FFF2-40B4-BE49-F238E27FC236}">
                <a16:creationId xmlns:a16="http://schemas.microsoft.com/office/drawing/2014/main" id="{A03BD72F-A3DA-4019-A6BC-2DFA4BA02235}"/>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B53CFC21-DDBD-4E6E-95A2-5B925B7B40D1}"/>
              </a:ext>
            </a:extLst>
          </p:cNvPr>
          <p:cNvSpPr>
            <a:spLocks noGrp="1"/>
          </p:cNvSpPr>
          <p:nvPr>
            <p:ph type="sldNum" sz="quarter" idx="12"/>
          </p:nvPr>
        </p:nvSpPr>
        <p:spPr/>
        <p:txBody>
          <a:bodyPr/>
          <a:lstStyle/>
          <a:p>
            <a:fld id="{41EE77AE-8995-4195-96E7-E25233BC635F}" type="slidenum">
              <a:rPr lang="es-PE" smtClean="0"/>
              <a:t>‹Nº›</a:t>
            </a:fld>
            <a:endParaRPr lang="es-PE"/>
          </a:p>
        </p:txBody>
      </p:sp>
    </p:spTree>
    <p:extLst>
      <p:ext uri="{BB962C8B-B14F-4D97-AF65-F5344CB8AC3E}">
        <p14:creationId xmlns:p14="http://schemas.microsoft.com/office/powerpoint/2010/main" val="305266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72272A3-6617-47EB-B72F-662F9AFDC23A}"/>
              </a:ext>
            </a:extLst>
          </p:cNvPr>
          <p:cNvSpPr>
            <a:spLocks noGrp="1"/>
          </p:cNvSpPr>
          <p:nvPr>
            <p:ph type="dt" sz="half" idx="10"/>
          </p:nvPr>
        </p:nvSpPr>
        <p:spPr/>
        <p:txBody>
          <a:bodyPr/>
          <a:lstStyle/>
          <a:p>
            <a:fld id="{14FA648A-C269-4B3A-91B9-0E6B08A3D186}" type="datetimeFigureOut">
              <a:rPr lang="es-PE" smtClean="0"/>
              <a:t>28/09/2022</a:t>
            </a:fld>
            <a:endParaRPr lang="es-PE"/>
          </a:p>
        </p:txBody>
      </p:sp>
      <p:sp>
        <p:nvSpPr>
          <p:cNvPr id="3" name="Marcador de pie de página 2">
            <a:extLst>
              <a:ext uri="{FF2B5EF4-FFF2-40B4-BE49-F238E27FC236}">
                <a16:creationId xmlns:a16="http://schemas.microsoft.com/office/drawing/2014/main" id="{FF7EF471-0E89-48E2-AA4D-4F4BAA9631BF}"/>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D1FC2361-94EE-4ABA-A65C-091FCDBB0E87}"/>
              </a:ext>
            </a:extLst>
          </p:cNvPr>
          <p:cNvSpPr>
            <a:spLocks noGrp="1"/>
          </p:cNvSpPr>
          <p:nvPr>
            <p:ph type="sldNum" sz="quarter" idx="12"/>
          </p:nvPr>
        </p:nvSpPr>
        <p:spPr/>
        <p:txBody>
          <a:bodyPr/>
          <a:lstStyle/>
          <a:p>
            <a:fld id="{41EE77AE-8995-4195-96E7-E25233BC635F}" type="slidenum">
              <a:rPr lang="es-PE" smtClean="0"/>
              <a:t>‹Nº›</a:t>
            </a:fld>
            <a:endParaRPr lang="es-PE"/>
          </a:p>
        </p:txBody>
      </p:sp>
    </p:spTree>
    <p:extLst>
      <p:ext uri="{BB962C8B-B14F-4D97-AF65-F5344CB8AC3E}">
        <p14:creationId xmlns:p14="http://schemas.microsoft.com/office/powerpoint/2010/main" val="82793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DC9A0-AE1A-4F1E-A6F3-62E3BCDD33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ECB4561-FC78-45C9-BEF4-0A77A6797E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1688B00E-BC5A-4969-BEC3-384B4FB2F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5861BED-759D-44CD-9FDC-48FE233B2D9C}"/>
              </a:ext>
            </a:extLst>
          </p:cNvPr>
          <p:cNvSpPr>
            <a:spLocks noGrp="1"/>
          </p:cNvSpPr>
          <p:nvPr>
            <p:ph type="dt" sz="half" idx="10"/>
          </p:nvPr>
        </p:nvSpPr>
        <p:spPr/>
        <p:txBody>
          <a:bodyPr/>
          <a:lstStyle/>
          <a:p>
            <a:fld id="{14FA648A-C269-4B3A-91B9-0E6B08A3D186}" type="datetimeFigureOut">
              <a:rPr lang="es-PE" smtClean="0"/>
              <a:t>28/09/2022</a:t>
            </a:fld>
            <a:endParaRPr lang="es-PE"/>
          </a:p>
        </p:txBody>
      </p:sp>
      <p:sp>
        <p:nvSpPr>
          <p:cNvPr id="6" name="Marcador de pie de página 5">
            <a:extLst>
              <a:ext uri="{FF2B5EF4-FFF2-40B4-BE49-F238E27FC236}">
                <a16:creationId xmlns:a16="http://schemas.microsoft.com/office/drawing/2014/main" id="{2331DCE6-3B60-40D5-86DE-B5DD5A1FCD7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E64D29D-1CBD-4E08-A604-8D6F3702C109}"/>
              </a:ext>
            </a:extLst>
          </p:cNvPr>
          <p:cNvSpPr>
            <a:spLocks noGrp="1"/>
          </p:cNvSpPr>
          <p:nvPr>
            <p:ph type="sldNum" sz="quarter" idx="12"/>
          </p:nvPr>
        </p:nvSpPr>
        <p:spPr/>
        <p:txBody>
          <a:bodyPr/>
          <a:lstStyle/>
          <a:p>
            <a:fld id="{41EE77AE-8995-4195-96E7-E25233BC635F}" type="slidenum">
              <a:rPr lang="es-PE" smtClean="0"/>
              <a:t>‹Nº›</a:t>
            </a:fld>
            <a:endParaRPr lang="es-PE"/>
          </a:p>
        </p:txBody>
      </p:sp>
    </p:spTree>
    <p:extLst>
      <p:ext uri="{BB962C8B-B14F-4D97-AF65-F5344CB8AC3E}">
        <p14:creationId xmlns:p14="http://schemas.microsoft.com/office/powerpoint/2010/main" val="162755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D2AB21-AF80-42A3-924B-01722D4933A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67556F33-6EDB-4334-8C27-21E8F96DEB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8E6BFD6B-01F2-4800-AF9F-4D2BE1152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3EA5880-57A5-40EA-B8AF-EFC3FE155741}"/>
              </a:ext>
            </a:extLst>
          </p:cNvPr>
          <p:cNvSpPr>
            <a:spLocks noGrp="1"/>
          </p:cNvSpPr>
          <p:nvPr>
            <p:ph type="dt" sz="half" idx="10"/>
          </p:nvPr>
        </p:nvSpPr>
        <p:spPr/>
        <p:txBody>
          <a:bodyPr/>
          <a:lstStyle/>
          <a:p>
            <a:fld id="{14FA648A-C269-4B3A-91B9-0E6B08A3D186}" type="datetimeFigureOut">
              <a:rPr lang="es-PE" smtClean="0"/>
              <a:t>28/09/2022</a:t>
            </a:fld>
            <a:endParaRPr lang="es-PE"/>
          </a:p>
        </p:txBody>
      </p:sp>
      <p:sp>
        <p:nvSpPr>
          <p:cNvPr id="6" name="Marcador de pie de página 5">
            <a:extLst>
              <a:ext uri="{FF2B5EF4-FFF2-40B4-BE49-F238E27FC236}">
                <a16:creationId xmlns:a16="http://schemas.microsoft.com/office/drawing/2014/main" id="{0F7C43F3-1A0A-468A-AA80-5CF36BC3D35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DB18A2E-06B1-435F-BA7B-9A40205E4B33}"/>
              </a:ext>
            </a:extLst>
          </p:cNvPr>
          <p:cNvSpPr>
            <a:spLocks noGrp="1"/>
          </p:cNvSpPr>
          <p:nvPr>
            <p:ph type="sldNum" sz="quarter" idx="12"/>
          </p:nvPr>
        </p:nvSpPr>
        <p:spPr/>
        <p:txBody>
          <a:bodyPr/>
          <a:lstStyle/>
          <a:p>
            <a:fld id="{41EE77AE-8995-4195-96E7-E25233BC635F}" type="slidenum">
              <a:rPr lang="es-PE" smtClean="0"/>
              <a:t>‹Nº›</a:t>
            </a:fld>
            <a:endParaRPr lang="es-PE"/>
          </a:p>
        </p:txBody>
      </p:sp>
    </p:spTree>
    <p:extLst>
      <p:ext uri="{BB962C8B-B14F-4D97-AF65-F5344CB8AC3E}">
        <p14:creationId xmlns:p14="http://schemas.microsoft.com/office/powerpoint/2010/main" val="393601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94A8DB-B548-4C8F-84D8-DAF6880283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F479DA8-39E9-42C6-AC3A-488AFF52DA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0962868-DC00-40C4-8755-C752BA0846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A648A-C269-4B3A-91B9-0E6B08A3D186}" type="datetimeFigureOut">
              <a:rPr lang="es-PE" smtClean="0"/>
              <a:t>28/09/2022</a:t>
            </a:fld>
            <a:endParaRPr lang="es-PE"/>
          </a:p>
        </p:txBody>
      </p:sp>
      <p:sp>
        <p:nvSpPr>
          <p:cNvPr id="5" name="Marcador de pie de página 4">
            <a:extLst>
              <a:ext uri="{FF2B5EF4-FFF2-40B4-BE49-F238E27FC236}">
                <a16:creationId xmlns:a16="http://schemas.microsoft.com/office/drawing/2014/main" id="{515C7646-C4E1-46D8-A11F-AD92B3E2C6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E48ABED3-A49B-44EC-B513-3D5F68F34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E77AE-8995-4195-96E7-E25233BC635F}" type="slidenum">
              <a:rPr lang="es-PE" smtClean="0"/>
              <a:t>‹Nº›</a:t>
            </a:fld>
            <a:endParaRPr lang="es-PE"/>
          </a:p>
        </p:txBody>
      </p:sp>
    </p:spTree>
    <p:extLst>
      <p:ext uri="{BB962C8B-B14F-4D97-AF65-F5344CB8AC3E}">
        <p14:creationId xmlns:p14="http://schemas.microsoft.com/office/powerpoint/2010/main" val="4029146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argentina.gob.ar/ciencia/celulasmadre/que-son" TargetMode="External"/><Relationship Id="rId3" Type="http://schemas.openxmlformats.org/officeDocument/2006/relationships/hyperlink" Target="https://acortar.link/EMVMt4" TargetMode="External"/><Relationship Id="rId7" Type="http://schemas.openxmlformats.org/officeDocument/2006/relationships/hyperlink" Target="https://acortar.link/IsAyfT"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acortar.link/8hHUs7" TargetMode="External"/><Relationship Id="rId5" Type="http://schemas.openxmlformats.org/officeDocument/2006/relationships/hyperlink" Target="https://acortar.link/yPBSaf" TargetMode="External"/><Relationship Id="rId4" Type="http://schemas.openxmlformats.org/officeDocument/2006/relationships/hyperlink" Target="https://www.geosalud.com/celulas_madre/importancia.html" TargetMode="External"/><Relationship Id="rId9" Type="http://schemas.openxmlformats.org/officeDocument/2006/relationships/hyperlink" Target="https://www.genom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645D3-2A7E-46DF-A43D-CAE68095144E}"/>
              </a:ext>
            </a:extLst>
          </p:cNvPr>
          <p:cNvSpPr>
            <a:spLocks noGrp="1"/>
          </p:cNvSpPr>
          <p:nvPr>
            <p:ph type="ctrTitle"/>
          </p:nvPr>
        </p:nvSpPr>
        <p:spPr>
          <a:xfrm>
            <a:off x="5350375" y="52995"/>
            <a:ext cx="20900574" cy="4048851"/>
          </a:xfrm>
        </p:spPr>
        <p:txBody>
          <a:bodyPr/>
          <a:lstStyle/>
          <a:p>
            <a:endParaRPr lang="es-PE" dirty="0"/>
          </a:p>
        </p:txBody>
      </p:sp>
      <p:sp>
        <p:nvSpPr>
          <p:cNvPr id="3" name="Subtítulo 2">
            <a:extLst>
              <a:ext uri="{FF2B5EF4-FFF2-40B4-BE49-F238E27FC236}">
                <a16:creationId xmlns:a16="http://schemas.microsoft.com/office/drawing/2014/main" id="{53376526-E089-4D16-B3D2-AE1B38D13852}"/>
              </a:ext>
            </a:extLst>
          </p:cNvPr>
          <p:cNvSpPr>
            <a:spLocks noGrp="1"/>
          </p:cNvSpPr>
          <p:nvPr>
            <p:ph type="subTitle" idx="1"/>
          </p:nvPr>
        </p:nvSpPr>
        <p:spPr/>
        <p:txBody>
          <a:bodyPr/>
          <a:lstStyle/>
          <a:p>
            <a:endParaRPr lang="es-PE"/>
          </a:p>
        </p:txBody>
      </p:sp>
      <p:sp>
        <p:nvSpPr>
          <p:cNvPr id="4" name="CuadroTexto 3">
            <a:extLst>
              <a:ext uri="{FF2B5EF4-FFF2-40B4-BE49-F238E27FC236}">
                <a16:creationId xmlns:a16="http://schemas.microsoft.com/office/drawing/2014/main" id="{5151EEBA-7BBC-4CDC-9F5D-0D156207AE87}"/>
              </a:ext>
            </a:extLst>
          </p:cNvPr>
          <p:cNvSpPr txBox="1"/>
          <p:nvPr/>
        </p:nvSpPr>
        <p:spPr>
          <a:xfrm>
            <a:off x="4282749" y="491003"/>
            <a:ext cx="5103846" cy="646331"/>
          </a:xfrm>
          <a:prstGeom prst="rect">
            <a:avLst/>
          </a:prstGeom>
          <a:noFill/>
        </p:spPr>
        <p:txBody>
          <a:bodyPr wrap="square" rtlCol="0">
            <a:spAutoFit/>
          </a:bodyPr>
          <a:lstStyle/>
          <a:p>
            <a:pPr algn="ctr"/>
            <a:r>
              <a:rPr lang="es-ES" sz="3600" dirty="0">
                <a:latin typeface="Arial Black" panose="020B0A04020102020204" pitchFamily="34" charset="0"/>
              </a:rPr>
              <a:t>Las células Madre</a:t>
            </a:r>
            <a:endParaRPr lang="es-PE" sz="3600" dirty="0">
              <a:latin typeface="Arial Black" panose="020B0A04020102020204" pitchFamily="34" charset="0"/>
            </a:endParaRPr>
          </a:p>
        </p:txBody>
      </p:sp>
      <p:sp>
        <p:nvSpPr>
          <p:cNvPr id="5" name="CuadroTexto 4">
            <a:extLst>
              <a:ext uri="{FF2B5EF4-FFF2-40B4-BE49-F238E27FC236}">
                <a16:creationId xmlns:a16="http://schemas.microsoft.com/office/drawing/2014/main" id="{C6896841-BE1A-49E2-A58E-16234C9FD82E}"/>
              </a:ext>
            </a:extLst>
          </p:cNvPr>
          <p:cNvSpPr txBox="1"/>
          <p:nvPr/>
        </p:nvSpPr>
        <p:spPr>
          <a:xfrm>
            <a:off x="953291" y="2348088"/>
            <a:ext cx="4840757" cy="2862322"/>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Profesor: LIC. Juan Céspedes</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Alumno: Cesar Fabricio  Campos Monja</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Año: 2022</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Tema: Células Madre</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Grado y sección: 2 “A”</a:t>
            </a:r>
            <a:endParaRPr lang="es-PE" sz="2000" dirty="0">
              <a:latin typeface="Arial" panose="020B0604020202020204" pitchFamily="34" charset="0"/>
              <a:cs typeface="Arial" panose="020B0604020202020204" pitchFamily="34" charset="0"/>
            </a:endParaRPr>
          </a:p>
        </p:txBody>
      </p:sp>
      <p:pic>
        <p:nvPicPr>
          <p:cNvPr id="1030" name="Picture 6" descr="Comunicado Administración | Colegio Algarrobos">
            <a:extLst>
              <a:ext uri="{FF2B5EF4-FFF2-40B4-BE49-F238E27FC236}">
                <a16:creationId xmlns:a16="http://schemas.microsoft.com/office/drawing/2014/main" id="{21DF562E-4939-47B5-A544-94AB9ED5D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258" y="2077420"/>
            <a:ext cx="3775378" cy="345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13247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3A45E0-5C4A-43CB-9783-DBB84E6F7EBA}"/>
              </a:ext>
            </a:extLst>
          </p:cNvPr>
          <p:cNvSpPr>
            <a:spLocks noGrp="1"/>
          </p:cNvSpPr>
          <p:nvPr>
            <p:ph type="title"/>
          </p:nvPr>
        </p:nvSpPr>
        <p:spPr/>
        <p:txBody>
          <a:bodyPr>
            <a:normAutofit/>
          </a:bodyPr>
          <a:lstStyle/>
          <a:p>
            <a:r>
              <a:rPr lang="es-ES" sz="4000" dirty="0">
                <a:solidFill>
                  <a:schemeClr val="bg1"/>
                </a:solidFill>
                <a:latin typeface="Arial Black" panose="020B0A04020102020204" pitchFamily="34" charset="0"/>
                <a:cs typeface="Arial" panose="020B0604020202020204" pitchFamily="34" charset="0"/>
              </a:rPr>
              <a:t>Introducción</a:t>
            </a:r>
            <a:endParaRPr lang="es-PE" sz="4000" dirty="0">
              <a:solidFill>
                <a:schemeClr val="bg1"/>
              </a:solidFill>
              <a:latin typeface="Arial Black" panose="020B0A040201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5B962EE4-7D7E-45C9-907C-B0FFE4270733}"/>
              </a:ext>
            </a:extLst>
          </p:cNvPr>
          <p:cNvSpPr txBox="1"/>
          <p:nvPr/>
        </p:nvSpPr>
        <p:spPr>
          <a:xfrm>
            <a:off x="604935" y="6018245"/>
            <a:ext cx="5040085" cy="523220"/>
          </a:xfrm>
          <a:prstGeom prst="rect">
            <a:avLst/>
          </a:prstGeom>
          <a:noFill/>
        </p:spPr>
        <p:txBody>
          <a:bodyPr wrap="square" rtlCol="0">
            <a:spAutoFit/>
          </a:bodyPr>
          <a:lstStyle/>
          <a:p>
            <a:r>
              <a:rPr lang="es-ES" sz="1400" dirty="0">
                <a:solidFill>
                  <a:schemeClr val="bg1"/>
                </a:solidFill>
                <a:latin typeface="Arial" panose="020B0604020202020204" pitchFamily="34" charset="0"/>
                <a:cs typeface="Arial" panose="020B0604020202020204" pitchFamily="34" charset="0"/>
              </a:rPr>
              <a:t>Figura 1: Esquema sobre células madre</a:t>
            </a:r>
          </a:p>
          <a:p>
            <a:r>
              <a:rPr lang="es-ES" sz="1400" dirty="0">
                <a:solidFill>
                  <a:schemeClr val="bg1"/>
                </a:solidFill>
                <a:latin typeface="Arial" panose="020B0604020202020204" pitchFamily="34" charset="0"/>
                <a:cs typeface="Arial" panose="020B0604020202020204" pitchFamily="34" charset="0"/>
              </a:rPr>
              <a:t>https://acortar.link/bvHGaP</a:t>
            </a:r>
          </a:p>
        </p:txBody>
      </p:sp>
      <p:sp>
        <p:nvSpPr>
          <p:cNvPr id="7" name="CuadroTexto 6">
            <a:extLst>
              <a:ext uri="{FF2B5EF4-FFF2-40B4-BE49-F238E27FC236}">
                <a16:creationId xmlns:a16="http://schemas.microsoft.com/office/drawing/2014/main" id="{E18FDAE4-8DD0-4DE6-A2C6-7677285D0DA9}"/>
              </a:ext>
            </a:extLst>
          </p:cNvPr>
          <p:cNvSpPr txBox="1"/>
          <p:nvPr/>
        </p:nvSpPr>
        <p:spPr>
          <a:xfrm>
            <a:off x="7113766" y="164427"/>
            <a:ext cx="4516016" cy="2862322"/>
          </a:xfrm>
          <a:prstGeom prst="rect">
            <a:avLst/>
          </a:prstGeom>
          <a:no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Resumen:</a:t>
            </a:r>
          </a:p>
          <a:p>
            <a:r>
              <a:rPr lang="es-PE" sz="2000" dirty="0">
                <a:solidFill>
                  <a:schemeClr val="bg1"/>
                </a:solidFill>
                <a:latin typeface="Arial" panose="020B0604020202020204" pitchFamily="34" charset="0"/>
                <a:cs typeface="Arial" panose="020B0604020202020204" pitchFamily="34" charset="0"/>
              </a:rPr>
              <a:t>Una célula madre es una célula que tiene el potencial de formar muchos de los tipos diferentes de células encontradas en el cuerpo. Cuando las células madre se dividen, se pueden formar más células madre u otras células que realizan funciones especializadas.</a:t>
            </a:r>
            <a:endParaRPr lang="es-ES" sz="2000"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3942472E-10B4-4C5E-8B20-6391DAEDE62B}"/>
              </a:ext>
            </a:extLst>
          </p:cNvPr>
          <p:cNvSpPr txBox="1"/>
          <p:nvPr/>
        </p:nvSpPr>
        <p:spPr>
          <a:xfrm>
            <a:off x="7071049" y="3026749"/>
            <a:ext cx="4833257" cy="2862322"/>
          </a:xfrm>
          <a:prstGeom prst="rect">
            <a:avLst/>
          </a:prstGeom>
          <a:no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Objetivos:</a:t>
            </a:r>
          </a:p>
          <a:p>
            <a:r>
              <a:rPr lang="es-ES" sz="2000" dirty="0">
                <a:solidFill>
                  <a:schemeClr val="bg1"/>
                </a:solidFill>
                <a:latin typeface="Arial" panose="020B0604020202020204" pitchFamily="34" charset="0"/>
                <a:cs typeface="Arial" panose="020B0604020202020204" pitchFamily="34" charset="0"/>
              </a:rPr>
              <a:t>1. Definir el significado de las células madre</a:t>
            </a:r>
          </a:p>
          <a:p>
            <a:r>
              <a:rPr lang="es-ES" sz="2000" dirty="0">
                <a:solidFill>
                  <a:schemeClr val="bg1"/>
                </a:solidFill>
                <a:latin typeface="Arial" panose="020B0604020202020204" pitchFamily="34" charset="0"/>
                <a:cs typeface="Arial" panose="020B0604020202020204" pitchFamily="34" charset="0"/>
              </a:rPr>
              <a:t>2. Describir brevemente las clases de las células madre </a:t>
            </a:r>
          </a:p>
          <a:p>
            <a:r>
              <a:rPr lang="es-ES" sz="2000" dirty="0">
                <a:solidFill>
                  <a:schemeClr val="bg1"/>
                </a:solidFill>
                <a:latin typeface="Arial" panose="020B0604020202020204" pitchFamily="34" charset="0"/>
                <a:cs typeface="Arial" panose="020B0604020202020204" pitchFamily="34" charset="0"/>
              </a:rPr>
              <a:t>3. Explicar las formas de obtener células madre</a:t>
            </a:r>
          </a:p>
          <a:p>
            <a:r>
              <a:rPr lang="es-ES" sz="2000" dirty="0">
                <a:solidFill>
                  <a:schemeClr val="bg1"/>
                </a:solidFill>
                <a:latin typeface="Arial" panose="020B0604020202020204" pitchFamily="34" charset="0"/>
                <a:cs typeface="Arial" panose="020B0604020202020204" pitchFamily="34" charset="0"/>
              </a:rPr>
              <a:t>4. Mencionar la importancia que tiene la aplicación de las células madre</a:t>
            </a:r>
            <a:endParaRPr lang="es-PE" sz="2000" dirty="0">
              <a:solidFill>
                <a:schemeClr val="bg1"/>
              </a:solidFill>
              <a:latin typeface="Arial" panose="020B0604020202020204" pitchFamily="34" charset="0"/>
              <a:cs typeface="Arial" panose="020B0604020202020204" pitchFamily="34" charset="0"/>
            </a:endParaRPr>
          </a:p>
        </p:txBody>
      </p:sp>
      <p:pic>
        <p:nvPicPr>
          <p:cNvPr id="2050" name="Picture 2" descr="Tipos de células madre - Resumen">
            <a:extLst>
              <a:ext uri="{FF2B5EF4-FFF2-40B4-BE49-F238E27FC236}">
                <a16:creationId xmlns:a16="http://schemas.microsoft.com/office/drawing/2014/main" id="{4CE529EE-2DCF-40BF-ADE2-A04C2162FC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2218" y="1375794"/>
            <a:ext cx="6191589" cy="451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3065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01B18-AF0E-4826-BDE3-5278A671D6FF}"/>
              </a:ext>
            </a:extLst>
          </p:cNvPr>
          <p:cNvSpPr>
            <a:spLocks noGrp="1"/>
          </p:cNvSpPr>
          <p:nvPr>
            <p:ph type="title"/>
          </p:nvPr>
        </p:nvSpPr>
        <p:spPr/>
        <p:txBody>
          <a:bodyPr>
            <a:normAutofit/>
          </a:bodyPr>
          <a:lstStyle/>
          <a:p>
            <a:r>
              <a:rPr lang="es-ES" sz="3600" b="1" dirty="0">
                <a:solidFill>
                  <a:schemeClr val="bg1"/>
                </a:solidFill>
                <a:latin typeface="Arial Black" panose="020B0A04020102020204" pitchFamily="34" charset="0"/>
              </a:rPr>
              <a:t>¿Qué son las células madre?</a:t>
            </a:r>
            <a:endParaRPr lang="es-PE" sz="3600" b="1" dirty="0">
              <a:solidFill>
                <a:schemeClr val="bg1"/>
              </a:solidFill>
              <a:latin typeface="Arial Black" panose="020B0A04020102020204" pitchFamily="34" charset="0"/>
            </a:endParaRPr>
          </a:p>
        </p:txBody>
      </p:sp>
      <p:pic>
        <p:nvPicPr>
          <p:cNvPr id="2050" name="Picture 2" descr="Células madre - Ihematec">
            <a:extLst>
              <a:ext uri="{FF2B5EF4-FFF2-40B4-BE49-F238E27FC236}">
                <a16:creationId xmlns:a16="http://schemas.microsoft.com/office/drawing/2014/main" id="{38A635DA-0674-4D78-9EA2-F44D15B28F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6849" y="1474237"/>
            <a:ext cx="6459894" cy="440404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7586908-8F38-4A28-A237-1330341030C4}"/>
              </a:ext>
            </a:extLst>
          </p:cNvPr>
          <p:cNvSpPr txBox="1"/>
          <p:nvPr/>
        </p:nvSpPr>
        <p:spPr>
          <a:xfrm>
            <a:off x="334347" y="5969655"/>
            <a:ext cx="5234473" cy="523220"/>
          </a:xfrm>
          <a:prstGeom prst="rect">
            <a:avLst/>
          </a:prstGeom>
          <a:noFill/>
        </p:spPr>
        <p:txBody>
          <a:bodyPr wrap="square" rtlCol="0">
            <a:spAutoFit/>
          </a:bodyPr>
          <a:lstStyle/>
          <a:p>
            <a:r>
              <a:rPr lang="es-ES" sz="1400" dirty="0">
                <a:solidFill>
                  <a:schemeClr val="bg1"/>
                </a:solidFill>
                <a:latin typeface="Arial" panose="020B0604020202020204" pitchFamily="34" charset="0"/>
                <a:cs typeface="Arial" panose="020B0604020202020204" pitchFamily="34" charset="0"/>
              </a:rPr>
              <a:t>Figura 2: explicación sobre que es una célula madre</a:t>
            </a:r>
          </a:p>
          <a:p>
            <a:r>
              <a:rPr lang="es-PE" sz="1400" dirty="0">
                <a:solidFill>
                  <a:schemeClr val="bg1"/>
                </a:solidFill>
                <a:latin typeface="Arial" panose="020B0604020202020204" pitchFamily="34" charset="0"/>
                <a:cs typeface="Arial" panose="020B0604020202020204" pitchFamily="34" charset="0"/>
              </a:rPr>
              <a:t>https://ihematec.com/celulas-madre/</a:t>
            </a:r>
          </a:p>
        </p:txBody>
      </p:sp>
      <p:sp>
        <p:nvSpPr>
          <p:cNvPr id="5" name="CuadroTexto 4">
            <a:extLst>
              <a:ext uri="{FF2B5EF4-FFF2-40B4-BE49-F238E27FC236}">
                <a16:creationId xmlns:a16="http://schemas.microsoft.com/office/drawing/2014/main" id="{CB821031-021F-4E72-963D-A95CCD7D4AFF}"/>
              </a:ext>
            </a:extLst>
          </p:cNvPr>
          <p:cNvSpPr txBox="1"/>
          <p:nvPr/>
        </p:nvSpPr>
        <p:spPr>
          <a:xfrm>
            <a:off x="6820678" y="1690688"/>
            <a:ext cx="5234473" cy="3477875"/>
          </a:xfrm>
          <a:prstGeom prst="rect">
            <a:avLst/>
          </a:prstGeom>
          <a:noFill/>
        </p:spPr>
        <p:txBody>
          <a:bodyPr wrap="square" rtlCol="0">
            <a:spAutoFit/>
          </a:bodyPr>
          <a:lstStyle/>
          <a:p>
            <a:r>
              <a:rPr lang="es-PE" sz="2000" dirty="0">
                <a:solidFill>
                  <a:schemeClr val="bg1"/>
                </a:solidFill>
                <a:latin typeface="Arial" panose="020B0604020202020204" pitchFamily="34" charset="0"/>
                <a:cs typeface="Arial" panose="020B0604020202020204" pitchFamily="34" charset="0"/>
              </a:rPr>
              <a:t>Las células madre son la materia prima del cuerpo; a partir de ellas se generan todas las demás células con funciones especializadas, las células madre se dividen para formar más células llamadas células hijas.</a:t>
            </a:r>
          </a:p>
          <a:p>
            <a:r>
              <a:rPr lang="es-PE" sz="2000" dirty="0">
                <a:solidFill>
                  <a:schemeClr val="bg1"/>
                </a:solidFill>
                <a:latin typeface="Arial" panose="020B0604020202020204" pitchFamily="34" charset="0"/>
                <a:cs typeface="Arial" panose="020B0604020202020204" pitchFamily="34" charset="0"/>
              </a:rPr>
              <a:t>Las células madre son células únicas: Tienen la capacidad de convertirse en muchos tipos diferentes de células, y pueden reproducirse rápidamente</a:t>
            </a:r>
          </a:p>
          <a:p>
            <a:endParaRPr lang="es-P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891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0F090-5E7A-4C47-85C3-465792288DE5}"/>
              </a:ext>
            </a:extLst>
          </p:cNvPr>
          <p:cNvSpPr>
            <a:spLocks noGrp="1"/>
          </p:cNvSpPr>
          <p:nvPr>
            <p:ph type="title"/>
          </p:nvPr>
        </p:nvSpPr>
        <p:spPr/>
        <p:txBody>
          <a:bodyPr>
            <a:normAutofit/>
          </a:bodyPr>
          <a:lstStyle/>
          <a:p>
            <a:r>
              <a:rPr lang="es-ES" sz="3600" dirty="0">
                <a:solidFill>
                  <a:schemeClr val="bg1"/>
                </a:solidFill>
                <a:latin typeface="Arial Black" panose="020B0A04020102020204" pitchFamily="34" charset="0"/>
              </a:rPr>
              <a:t>¿Cuáles son las clases de las células madre?</a:t>
            </a:r>
            <a:endParaRPr lang="es-PE" sz="3600" dirty="0">
              <a:solidFill>
                <a:schemeClr val="bg1"/>
              </a:solidFill>
              <a:latin typeface="Arial Black" panose="020B0A04020102020204" pitchFamily="34" charset="0"/>
            </a:endParaRPr>
          </a:p>
        </p:txBody>
      </p:sp>
      <p:pic>
        <p:nvPicPr>
          <p:cNvPr id="3074" name="Picture 2" descr="Células madre - Ihematec">
            <a:extLst>
              <a:ext uri="{FF2B5EF4-FFF2-40B4-BE49-F238E27FC236}">
                <a16:creationId xmlns:a16="http://schemas.microsoft.com/office/drawing/2014/main" id="{0FB0207E-EA64-4D9B-9FCB-714C9A77D7E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5281" y="1624289"/>
            <a:ext cx="6939251" cy="443256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B28D4DD-5BF8-4396-AAD8-A44DD77A5D1A}"/>
              </a:ext>
            </a:extLst>
          </p:cNvPr>
          <p:cNvSpPr txBox="1"/>
          <p:nvPr/>
        </p:nvSpPr>
        <p:spPr>
          <a:xfrm>
            <a:off x="275281" y="6200487"/>
            <a:ext cx="6711192" cy="523220"/>
          </a:xfrm>
          <a:prstGeom prst="rect">
            <a:avLst/>
          </a:prstGeom>
          <a:noFill/>
        </p:spPr>
        <p:txBody>
          <a:bodyPr wrap="square" rtlCol="0">
            <a:spAutoFit/>
          </a:bodyPr>
          <a:lstStyle/>
          <a:p>
            <a:r>
              <a:rPr lang="es-ES" sz="1400" dirty="0">
                <a:solidFill>
                  <a:schemeClr val="bg1"/>
                </a:solidFill>
                <a:latin typeface="Arial" panose="020B0604020202020204" pitchFamily="34" charset="0"/>
                <a:cs typeface="Arial" panose="020B0604020202020204" pitchFamily="34" charset="0"/>
              </a:rPr>
              <a:t>Figura 3: clases de las células madre </a:t>
            </a:r>
          </a:p>
          <a:p>
            <a:r>
              <a:rPr lang="es-PE" sz="1400" dirty="0">
                <a:solidFill>
                  <a:schemeClr val="bg1"/>
                </a:solidFill>
                <a:latin typeface="Arial" panose="020B0604020202020204" pitchFamily="34" charset="0"/>
                <a:cs typeface="Arial" panose="020B0604020202020204" pitchFamily="34" charset="0"/>
              </a:rPr>
              <a:t>https://ihematec.com/celulas-madre/</a:t>
            </a:r>
          </a:p>
        </p:txBody>
      </p:sp>
      <p:sp>
        <p:nvSpPr>
          <p:cNvPr id="5" name="CuadroTexto 4">
            <a:extLst>
              <a:ext uri="{FF2B5EF4-FFF2-40B4-BE49-F238E27FC236}">
                <a16:creationId xmlns:a16="http://schemas.microsoft.com/office/drawing/2014/main" id="{7D1EF351-8B9E-49B8-BA09-62707AB2F3C3}"/>
              </a:ext>
            </a:extLst>
          </p:cNvPr>
          <p:cNvSpPr txBox="1"/>
          <p:nvPr/>
        </p:nvSpPr>
        <p:spPr>
          <a:xfrm>
            <a:off x="7486632" y="2019940"/>
            <a:ext cx="4430087" cy="4708981"/>
          </a:xfrm>
          <a:prstGeom prst="rect">
            <a:avLst/>
          </a:prstGeom>
          <a:no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Existen algunas clases que son:</a:t>
            </a:r>
          </a:p>
          <a:p>
            <a:pPr marL="342900" indent="-342900">
              <a:buFontTx/>
              <a:buChar char="-"/>
            </a:pPr>
            <a:endParaRPr lang="es-PE" sz="2000" dirty="0">
              <a:solidFill>
                <a:schemeClr val="bg1"/>
              </a:solidFill>
              <a:latin typeface="Arial" panose="020B0604020202020204" pitchFamily="34" charset="0"/>
              <a:cs typeface="Arial" panose="020B0604020202020204" pitchFamily="34" charset="0"/>
            </a:endParaRPr>
          </a:p>
          <a:p>
            <a:pPr marL="342900" indent="-342900">
              <a:buFontTx/>
              <a:buChar char="-"/>
            </a:pPr>
            <a:endParaRPr lang="es-PE" sz="2000" dirty="0">
              <a:solidFill>
                <a:schemeClr val="bg1"/>
              </a:solidFill>
              <a:latin typeface="Arial" panose="020B0604020202020204" pitchFamily="34" charset="0"/>
              <a:cs typeface="Arial" panose="020B0604020202020204" pitchFamily="34" charset="0"/>
            </a:endParaRPr>
          </a:p>
          <a:p>
            <a:pPr marL="342900" indent="-342900">
              <a:buFontTx/>
              <a:buChar char="-"/>
            </a:pPr>
            <a:r>
              <a:rPr lang="es-PE" sz="2000" dirty="0">
                <a:solidFill>
                  <a:schemeClr val="bg1"/>
                </a:solidFill>
                <a:latin typeface="Arial" panose="020B0604020202020204" pitchFamily="34" charset="0"/>
                <a:cs typeface="Arial" panose="020B0604020202020204" pitchFamily="34" charset="0"/>
              </a:rPr>
              <a:t>Adultas</a:t>
            </a:r>
          </a:p>
          <a:p>
            <a:endParaRPr lang="es-PE" sz="2000" dirty="0">
              <a:solidFill>
                <a:schemeClr val="bg1"/>
              </a:solidFill>
              <a:latin typeface="Arial" panose="020B0604020202020204" pitchFamily="34" charset="0"/>
              <a:cs typeface="Arial" panose="020B0604020202020204" pitchFamily="34" charset="0"/>
            </a:endParaRPr>
          </a:p>
          <a:p>
            <a:pPr marL="342900" indent="-342900">
              <a:buFontTx/>
              <a:buChar char="-"/>
            </a:pPr>
            <a:r>
              <a:rPr lang="es-ES" sz="2000" dirty="0">
                <a:solidFill>
                  <a:schemeClr val="bg1"/>
                </a:solidFill>
                <a:latin typeface="Arial" panose="020B0604020202020204" pitchFamily="34" charset="0"/>
                <a:cs typeface="Arial" panose="020B0604020202020204" pitchFamily="34" charset="0"/>
              </a:rPr>
              <a:t>Embrionarias o fetales</a:t>
            </a:r>
          </a:p>
          <a:p>
            <a:endParaRPr lang="es-ES" sz="2000" dirty="0">
              <a:solidFill>
                <a:schemeClr val="bg1"/>
              </a:solidFill>
              <a:latin typeface="Arial" panose="020B0604020202020204" pitchFamily="34" charset="0"/>
              <a:cs typeface="Arial" panose="020B0604020202020204" pitchFamily="34" charset="0"/>
            </a:endParaRPr>
          </a:p>
          <a:p>
            <a:pPr marL="342900" indent="-342900">
              <a:buFontTx/>
              <a:buChar char="-"/>
            </a:pPr>
            <a:r>
              <a:rPr lang="es-ES" sz="2000" dirty="0">
                <a:solidFill>
                  <a:schemeClr val="bg1"/>
                </a:solidFill>
                <a:latin typeface="Arial" panose="020B0604020202020204" pitchFamily="34" charset="0"/>
                <a:cs typeface="Arial" panose="020B0604020202020204" pitchFamily="34" charset="0"/>
              </a:rPr>
              <a:t>Sangre de cordón umbilical</a:t>
            </a:r>
          </a:p>
          <a:p>
            <a:endParaRPr lang="es-ES" sz="2000" dirty="0">
              <a:solidFill>
                <a:schemeClr val="bg1"/>
              </a:solidFill>
              <a:latin typeface="Arial" panose="020B0604020202020204" pitchFamily="34" charset="0"/>
              <a:cs typeface="Arial" panose="020B0604020202020204" pitchFamily="34" charset="0"/>
            </a:endParaRPr>
          </a:p>
          <a:p>
            <a:pPr marL="342900" indent="-342900">
              <a:buFontTx/>
              <a:buChar char="-"/>
            </a:pPr>
            <a:r>
              <a:rPr lang="es-ES" sz="2000" dirty="0">
                <a:solidFill>
                  <a:schemeClr val="bg1"/>
                </a:solidFill>
                <a:latin typeface="Arial" panose="020B0604020202020204" pitchFamily="34" charset="0"/>
                <a:cs typeface="Arial" panose="020B0604020202020204" pitchFamily="34" charset="0"/>
              </a:rPr>
              <a:t>Amnióticas </a:t>
            </a:r>
          </a:p>
          <a:p>
            <a:endParaRPr lang="es-ES" sz="2000" dirty="0">
              <a:solidFill>
                <a:schemeClr val="bg1"/>
              </a:solidFill>
              <a:latin typeface="Arial" panose="020B0604020202020204" pitchFamily="34" charset="0"/>
              <a:cs typeface="Arial" panose="020B0604020202020204" pitchFamily="34" charset="0"/>
            </a:endParaRPr>
          </a:p>
          <a:p>
            <a:pPr marL="342900" indent="-342900">
              <a:buFontTx/>
              <a:buChar char="-"/>
            </a:pPr>
            <a:endParaRPr lang="es-ES" sz="2000" dirty="0">
              <a:solidFill>
                <a:schemeClr val="bg1"/>
              </a:solidFill>
              <a:latin typeface="Arial" panose="020B0604020202020204" pitchFamily="34" charset="0"/>
              <a:cs typeface="Arial" panose="020B0604020202020204" pitchFamily="34" charset="0"/>
            </a:endParaRPr>
          </a:p>
          <a:p>
            <a:endParaRPr lang="es-ES" sz="2000" dirty="0">
              <a:solidFill>
                <a:schemeClr val="bg1"/>
              </a:solidFill>
              <a:latin typeface="Arial" panose="020B0604020202020204" pitchFamily="34" charset="0"/>
              <a:cs typeface="Arial" panose="020B0604020202020204" pitchFamily="34" charset="0"/>
            </a:endParaRPr>
          </a:p>
          <a:p>
            <a:endParaRPr lang="es-ES" sz="2000" dirty="0">
              <a:solidFill>
                <a:schemeClr val="bg1"/>
              </a:solidFill>
              <a:latin typeface="Arial" panose="020B0604020202020204" pitchFamily="34" charset="0"/>
              <a:cs typeface="Arial" panose="020B0604020202020204" pitchFamily="34" charset="0"/>
            </a:endParaRPr>
          </a:p>
          <a:p>
            <a:endParaRPr lang="es-E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0421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23718-294B-4C66-9D17-DA4D4CCAB4EE}"/>
              </a:ext>
            </a:extLst>
          </p:cNvPr>
          <p:cNvSpPr>
            <a:spLocks noGrp="1"/>
          </p:cNvSpPr>
          <p:nvPr>
            <p:ph type="title"/>
          </p:nvPr>
        </p:nvSpPr>
        <p:spPr>
          <a:xfrm>
            <a:off x="838200" y="365125"/>
            <a:ext cx="10008765" cy="1168125"/>
          </a:xfrm>
        </p:spPr>
        <p:txBody>
          <a:bodyPr>
            <a:normAutofit/>
          </a:bodyPr>
          <a:lstStyle/>
          <a:p>
            <a:r>
              <a:rPr lang="es-ES" sz="3600" dirty="0">
                <a:solidFill>
                  <a:schemeClr val="bg1"/>
                </a:solidFill>
                <a:latin typeface="Arial Black" panose="020B0A04020102020204" pitchFamily="34" charset="0"/>
              </a:rPr>
              <a:t>¿ Cuales son las formas de obtener células madre?</a:t>
            </a:r>
            <a:endParaRPr lang="es-PE" sz="3600" dirty="0">
              <a:solidFill>
                <a:schemeClr val="bg1"/>
              </a:solidFill>
              <a:latin typeface="Arial Black" panose="020B0A04020102020204" pitchFamily="34" charset="0"/>
            </a:endParaRPr>
          </a:p>
        </p:txBody>
      </p:sp>
      <p:sp>
        <p:nvSpPr>
          <p:cNvPr id="4" name="CuadroTexto 3">
            <a:extLst>
              <a:ext uri="{FF2B5EF4-FFF2-40B4-BE49-F238E27FC236}">
                <a16:creationId xmlns:a16="http://schemas.microsoft.com/office/drawing/2014/main" id="{AA82EBB7-9BFE-40B8-BD82-70A62BC29BF3}"/>
              </a:ext>
            </a:extLst>
          </p:cNvPr>
          <p:cNvSpPr txBox="1"/>
          <p:nvPr/>
        </p:nvSpPr>
        <p:spPr>
          <a:xfrm>
            <a:off x="838200" y="6199464"/>
            <a:ext cx="5982050" cy="523220"/>
          </a:xfrm>
          <a:prstGeom prst="rect">
            <a:avLst/>
          </a:prstGeom>
          <a:noFill/>
        </p:spPr>
        <p:txBody>
          <a:bodyPr wrap="square" rtlCol="0">
            <a:spAutoFit/>
          </a:bodyPr>
          <a:lstStyle/>
          <a:p>
            <a:r>
              <a:rPr lang="es-ES" sz="1400" dirty="0">
                <a:solidFill>
                  <a:schemeClr val="bg1"/>
                </a:solidFill>
                <a:latin typeface="Arial" panose="020B0604020202020204" pitchFamily="34" charset="0"/>
                <a:cs typeface="Arial" panose="020B0604020202020204" pitchFamily="34" charset="0"/>
              </a:rPr>
              <a:t>Figura 4: infografía sobre las formas de obtener células madre </a:t>
            </a:r>
          </a:p>
          <a:p>
            <a:r>
              <a:rPr lang="es-PE" sz="1400" dirty="0">
                <a:solidFill>
                  <a:schemeClr val="bg1"/>
                </a:solidFill>
                <a:latin typeface="Arial" panose="020B0604020202020204" pitchFamily="34" charset="0"/>
                <a:cs typeface="Arial" panose="020B0604020202020204" pitchFamily="34" charset="0"/>
              </a:rPr>
              <a:t>https://acortar.link/65mR8X</a:t>
            </a:r>
          </a:p>
        </p:txBody>
      </p:sp>
      <p:pic>
        <p:nvPicPr>
          <p:cNvPr id="1028" name="Picture 4" descr="Infografia células madre | HemoMadrid">
            <a:extLst>
              <a:ext uri="{FF2B5EF4-FFF2-40B4-BE49-F238E27FC236}">
                <a16:creationId xmlns:a16="http://schemas.microsoft.com/office/drawing/2014/main" id="{FCEB23F5-0277-4AFD-9EE9-B0E4853485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5839437"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883C798-D9FF-4B27-A2D6-4F7134C10345}"/>
              </a:ext>
            </a:extLst>
          </p:cNvPr>
          <p:cNvSpPr txBox="1"/>
          <p:nvPr/>
        </p:nvSpPr>
        <p:spPr>
          <a:xfrm>
            <a:off x="7474591" y="975032"/>
            <a:ext cx="4622334" cy="4093428"/>
          </a:xfrm>
          <a:prstGeom prst="rect">
            <a:avLst/>
          </a:prstGeom>
          <a:noFill/>
        </p:spPr>
        <p:txBody>
          <a:bodyPr wrap="square" rtlCol="0">
            <a:spAutoFit/>
          </a:bodyPr>
          <a:lstStyle/>
          <a:p>
            <a:r>
              <a:rPr lang="es-ES" sz="2000" b="1" dirty="0">
                <a:solidFill>
                  <a:schemeClr val="bg1"/>
                </a:solidFill>
                <a:latin typeface="Arial" panose="020B0604020202020204" pitchFamily="34" charset="0"/>
                <a:cs typeface="Arial" panose="020B0604020202020204" pitchFamily="34" charset="0"/>
              </a:rPr>
              <a:t>Existen 3 tipos de formas y estas son:</a:t>
            </a:r>
            <a:endParaRPr lang="es-PE" sz="2000" b="1" dirty="0">
              <a:solidFill>
                <a:schemeClr val="bg1"/>
              </a:solidFill>
              <a:latin typeface="Arial" panose="020B0604020202020204" pitchFamily="34" charset="0"/>
              <a:cs typeface="Arial" panose="020B0604020202020204" pitchFamily="34" charset="0"/>
            </a:endParaRPr>
          </a:p>
          <a:p>
            <a:endParaRPr lang="es-PE" sz="2000" b="1" dirty="0">
              <a:solidFill>
                <a:schemeClr val="bg1"/>
              </a:solidFill>
              <a:latin typeface="Arial" panose="020B0604020202020204" pitchFamily="34" charset="0"/>
              <a:cs typeface="Arial" panose="020B0604020202020204" pitchFamily="34" charset="0"/>
            </a:endParaRPr>
          </a:p>
          <a:p>
            <a:endParaRPr lang="es-PE" sz="2000" b="1" dirty="0">
              <a:solidFill>
                <a:schemeClr val="bg1"/>
              </a:solidFill>
              <a:latin typeface="Arial" panose="020B0604020202020204" pitchFamily="34" charset="0"/>
              <a:cs typeface="Arial" panose="020B0604020202020204" pitchFamily="34" charset="0"/>
            </a:endParaRPr>
          </a:p>
          <a:p>
            <a:r>
              <a:rPr lang="es-PE" sz="2000" b="1" dirty="0">
                <a:solidFill>
                  <a:schemeClr val="bg1"/>
                </a:solidFill>
                <a:latin typeface="Arial" panose="020B0604020202020204" pitchFamily="34" charset="0"/>
                <a:cs typeface="Arial" panose="020B0604020202020204" pitchFamily="34" charset="0"/>
              </a:rPr>
              <a:t>Medula ósea (MO)</a:t>
            </a:r>
          </a:p>
          <a:p>
            <a:endParaRPr lang="es-PE" sz="2000" b="1" dirty="0">
              <a:solidFill>
                <a:schemeClr val="bg1"/>
              </a:solidFill>
              <a:latin typeface="Arial" panose="020B0604020202020204" pitchFamily="34" charset="0"/>
              <a:cs typeface="Arial" panose="020B0604020202020204" pitchFamily="34" charset="0"/>
            </a:endParaRPr>
          </a:p>
          <a:p>
            <a:endParaRPr lang="es-PE" sz="2000" b="1" dirty="0">
              <a:solidFill>
                <a:schemeClr val="bg1"/>
              </a:solidFill>
              <a:latin typeface="Arial" panose="020B0604020202020204" pitchFamily="34" charset="0"/>
              <a:cs typeface="Arial" panose="020B0604020202020204" pitchFamily="34" charset="0"/>
            </a:endParaRPr>
          </a:p>
          <a:p>
            <a:endParaRPr lang="es-PE" sz="2000" b="1" dirty="0">
              <a:solidFill>
                <a:schemeClr val="bg1"/>
              </a:solidFill>
              <a:latin typeface="Arial" panose="020B0604020202020204" pitchFamily="34" charset="0"/>
              <a:cs typeface="Arial" panose="020B0604020202020204" pitchFamily="34" charset="0"/>
            </a:endParaRPr>
          </a:p>
          <a:p>
            <a:r>
              <a:rPr lang="es-PE" sz="2000" b="1" dirty="0">
                <a:solidFill>
                  <a:schemeClr val="bg1"/>
                </a:solidFill>
              </a:rPr>
              <a:t>Sangre periférica:</a:t>
            </a:r>
          </a:p>
          <a:p>
            <a:endParaRPr lang="es-ES" sz="2000" b="1" dirty="0">
              <a:solidFill>
                <a:schemeClr val="bg1"/>
              </a:solidFill>
              <a:latin typeface="Arial" panose="020B0604020202020204" pitchFamily="34" charset="0"/>
              <a:cs typeface="Arial" panose="020B0604020202020204" pitchFamily="34" charset="0"/>
            </a:endParaRPr>
          </a:p>
          <a:p>
            <a:endParaRPr lang="es-ES" sz="2000" b="1" dirty="0">
              <a:solidFill>
                <a:schemeClr val="bg1"/>
              </a:solidFill>
              <a:latin typeface="Arial" panose="020B0604020202020204" pitchFamily="34" charset="0"/>
              <a:cs typeface="Arial" panose="020B0604020202020204" pitchFamily="34" charset="0"/>
            </a:endParaRPr>
          </a:p>
          <a:p>
            <a:endParaRPr lang="es-ES" sz="2000" b="1" dirty="0">
              <a:solidFill>
                <a:schemeClr val="bg1"/>
              </a:solidFill>
              <a:latin typeface="Arial" panose="020B0604020202020204" pitchFamily="34" charset="0"/>
              <a:cs typeface="Arial" panose="020B0604020202020204" pitchFamily="34" charset="0"/>
            </a:endParaRPr>
          </a:p>
          <a:p>
            <a:r>
              <a:rPr lang="es-ES" sz="2000" b="1" dirty="0">
                <a:solidFill>
                  <a:schemeClr val="bg1"/>
                </a:solidFill>
                <a:latin typeface="Arial" panose="020B0604020202020204" pitchFamily="34" charset="0"/>
                <a:cs typeface="Arial" panose="020B0604020202020204" pitchFamily="34" charset="0"/>
              </a:rPr>
              <a:t>Cordón Umbilical</a:t>
            </a:r>
          </a:p>
        </p:txBody>
      </p:sp>
    </p:spTree>
    <p:extLst>
      <p:ext uri="{BB962C8B-B14F-4D97-AF65-F5344CB8AC3E}">
        <p14:creationId xmlns:p14="http://schemas.microsoft.com/office/powerpoint/2010/main" val="2999336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489BC8-FA96-4E08-9908-153E44EF8772}"/>
              </a:ext>
            </a:extLst>
          </p:cNvPr>
          <p:cNvSpPr>
            <a:spLocks noGrp="1"/>
          </p:cNvSpPr>
          <p:nvPr>
            <p:ph type="title"/>
          </p:nvPr>
        </p:nvSpPr>
        <p:spPr/>
        <p:txBody>
          <a:bodyPr>
            <a:normAutofit/>
          </a:bodyPr>
          <a:lstStyle/>
          <a:p>
            <a:r>
              <a:rPr lang="es-ES" sz="3600" dirty="0">
                <a:solidFill>
                  <a:schemeClr val="bg1"/>
                </a:solidFill>
                <a:latin typeface="Arial Black" panose="020B0A04020102020204" pitchFamily="34" charset="0"/>
              </a:rPr>
              <a:t>¿Cuál es la importancia que tiene la aplicación de las células madre?</a:t>
            </a:r>
            <a:endParaRPr lang="es-PE" sz="3600" dirty="0">
              <a:solidFill>
                <a:schemeClr val="bg1"/>
              </a:solidFill>
              <a:latin typeface="Arial Black" panose="020B0A04020102020204" pitchFamily="34" charset="0"/>
            </a:endParaRPr>
          </a:p>
        </p:txBody>
      </p:sp>
      <p:pic>
        <p:nvPicPr>
          <p:cNvPr id="3074" name="Picture 2" descr="La investigación con células madre | Offarm">
            <a:extLst>
              <a:ext uri="{FF2B5EF4-FFF2-40B4-BE49-F238E27FC236}">
                <a16:creationId xmlns:a16="http://schemas.microsoft.com/office/drawing/2014/main" id="{4278B139-5955-403F-9EB3-00F0F490FA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896349"/>
            <a:ext cx="6150429" cy="384197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4FB5F0A-77B2-4142-B32E-A80C9D2B92D7}"/>
              </a:ext>
            </a:extLst>
          </p:cNvPr>
          <p:cNvSpPr txBox="1"/>
          <p:nvPr/>
        </p:nvSpPr>
        <p:spPr>
          <a:xfrm>
            <a:off x="838199" y="5872360"/>
            <a:ext cx="5693229" cy="923330"/>
          </a:xfrm>
          <a:prstGeom prst="rect">
            <a:avLst/>
          </a:prstGeom>
          <a:noFill/>
        </p:spPr>
        <p:txBody>
          <a:bodyPr wrap="square" rtlCol="0">
            <a:spAutoFit/>
          </a:bodyPr>
          <a:lstStyle/>
          <a:p>
            <a:r>
              <a:rPr lang="es-ES" dirty="0">
                <a:solidFill>
                  <a:schemeClr val="bg1"/>
                </a:solidFill>
                <a:latin typeface="Arial" panose="020B0604020202020204" pitchFamily="34" charset="0"/>
                <a:cs typeface="Arial" panose="020B0604020202020204" pitchFamily="34" charset="0"/>
              </a:rPr>
              <a:t>Figura 5: importancia de la aplicación de células madre</a:t>
            </a:r>
          </a:p>
          <a:p>
            <a:r>
              <a:rPr lang="es-PE" dirty="0">
                <a:solidFill>
                  <a:schemeClr val="bg1"/>
                </a:solidFill>
                <a:latin typeface="Arial" panose="020B0604020202020204" pitchFamily="34" charset="0"/>
                <a:cs typeface="Arial" panose="020B0604020202020204" pitchFamily="34" charset="0"/>
              </a:rPr>
              <a:t>https://acortar.link/pEohmP</a:t>
            </a:r>
          </a:p>
        </p:txBody>
      </p:sp>
      <p:sp>
        <p:nvSpPr>
          <p:cNvPr id="5" name="CuadroTexto 4">
            <a:extLst>
              <a:ext uri="{FF2B5EF4-FFF2-40B4-BE49-F238E27FC236}">
                <a16:creationId xmlns:a16="http://schemas.microsoft.com/office/drawing/2014/main" id="{BA7FF463-3B41-4E38-867C-FD8B5355EC0F}"/>
              </a:ext>
            </a:extLst>
          </p:cNvPr>
          <p:cNvSpPr txBox="1"/>
          <p:nvPr/>
        </p:nvSpPr>
        <p:spPr>
          <a:xfrm>
            <a:off x="7604449" y="1763486"/>
            <a:ext cx="4189444" cy="4708981"/>
          </a:xfrm>
          <a:prstGeom prst="rect">
            <a:avLst/>
          </a:prstGeom>
          <a:no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Las células madre producen glóbulos rojos, glóbulos blancos y plaquetas. Necesitamos todos estos tipos de células sanguíneas para mantenernos vivos. Para que estas células sanguíneas cumplan su función, necesitamos tener en la sangre la cantidad suficiente de ellas.</a:t>
            </a:r>
          </a:p>
          <a:p>
            <a:endParaRPr lang="es-ES" sz="2000" dirty="0">
              <a:solidFill>
                <a:schemeClr val="bg1"/>
              </a:solidFill>
              <a:latin typeface="Arial" panose="020B0604020202020204" pitchFamily="34" charset="0"/>
              <a:cs typeface="Arial" panose="020B0604020202020204" pitchFamily="34" charset="0"/>
            </a:endParaRPr>
          </a:p>
          <a:p>
            <a:pPr marL="342900" indent="-342900">
              <a:buFontTx/>
              <a:buChar char="-"/>
            </a:pPr>
            <a:r>
              <a:rPr lang="es-PE" sz="2000" dirty="0">
                <a:solidFill>
                  <a:schemeClr val="bg1"/>
                </a:solidFill>
                <a:latin typeface="Arial" panose="020B0604020202020204" pitchFamily="34" charset="0"/>
                <a:cs typeface="Arial" panose="020B0604020202020204" pitchFamily="34" charset="0"/>
              </a:rPr>
              <a:t>Glóbulos Rojos</a:t>
            </a:r>
          </a:p>
          <a:p>
            <a:pPr marL="342900" indent="-342900">
              <a:buFontTx/>
              <a:buChar char="-"/>
            </a:pPr>
            <a:endParaRPr lang="es-ES" sz="2000" dirty="0">
              <a:solidFill>
                <a:schemeClr val="bg1"/>
              </a:solidFill>
              <a:latin typeface="Arial" panose="020B0604020202020204" pitchFamily="34" charset="0"/>
              <a:cs typeface="Arial" panose="020B0604020202020204" pitchFamily="34" charset="0"/>
            </a:endParaRPr>
          </a:p>
          <a:p>
            <a:pPr marL="342900" indent="-342900">
              <a:buFontTx/>
              <a:buChar char="-"/>
            </a:pPr>
            <a:r>
              <a:rPr lang="es-ES" sz="2000" dirty="0">
                <a:solidFill>
                  <a:schemeClr val="bg1"/>
                </a:solidFill>
                <a:latin typeface="Arial" panose="020B0604020202020204" pitchFamily="34" charset="0"/>
                <a:cs typeface="Arial" panose="020B0604020202020204" pitchFamily="34" charset="0"/>
              </a:rPr>
              <a:t>Glóbulos blancos</a:t>
            </a:r>
          </a:p>
          <a:p>
            <a:pPr marL="342900" indent="-342900">
              <a:buFontTx/>
              <a:buChar char="-"/>
            </a:pPr>
            <a:endParaRPr lang="es-ES" sz="2000" dirty="0">
              <a:solidFill>
                <a:schemeClr val="bg1"/>
              </a:solidFill>
              <a:latin typeface="Arial" panose="020B0604020202020204" pitchFamily="34" charset="0"/>
              <a:cs typeface="Arial" panose="020B0604020202020204" pitchFamily="34" charset="0"/>
            </a:endParaRPr>
          </a:p>
          <a:p>
            <a:pPr marL="342900" indent="-342900">
              <a:buFontTx/>
              <a:buChar char="-"/>
            </a:pPr>
            <a:r>
              <a:rPr lang="es-ES" sz="2000" dirty="0">
                <a:solidFill>
                  <a:schemeClr val="bg1"/>
                </a:solidFill>
                <a:latin typeface="Arial" panose="020B0604020202020204" pitchFamily="34" charset="0"/>
                <a:cs typeface="Arial" panose="020B0604020202020204" pitchFamily="34" charset="0"/>
              </a:rPr>
              <a:t>Plaquetas </a:t>
            </a:r>
          </a:p>
        </p:txBody>
      </p:sp>
    </p:spTree>
    <p:extLst>
      <p:ext uri="{BB962C8B-B14F-4D97-AF65-F5344CB8AC3E}">
        <p14:creationId xmlns:p14="http://schemas.microsoft.com/office/powerpoint/2010/main" val="1740446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449C3-AAC9-44E9-A4A1-E879E4129ACC}"/>
              </a:ext>
            </a:extLst>
          </p:cNvPr>
          <p:cNvSpPr>
            <a:spLocks noGrp="1"/>
          </p:cNvSpPr>
          <p:nvPr>
            <p:ph type="title"/>
          </p:nvPr>
        </p:nvSpPr>
        <p:spPr/>
        <p:txBody>
          <a:bodyPr>
            <a:normAutofit/>
          </a:bodyPr>
          <a:lstStyle/>
          <a:p>
            <a:r>
              <a:rPr lang="es-ES" sz="3600" dirty="0">
                <a:solidFill>
                  <a:schemeClr val="bg1"/>
                </a:solidFill>
                <a:latin typeface="Arial Black" panose="020B0A04020102020204" pitchFamily="34" charset="0"/>
              </a:rPr>
              <a:t>Conclusiones</a:t>
            </a:r>
            <a:endParaRPr lang="es-PE" sz="3600"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EDC22F44-C3BF-41CC-9B94-49AD80A48FAA}"/>
              </a:ext>
            </a:extLst>
          </p:cNvPr>
          <p:cNvSpPr>
            <a:spLocks noGrp="1"/>
          </p:cNvSpPr>
          <p:nvPr>
            <p:ph idx="1"/>
          </p:nvPr>
        </p:nvSpPr>
        <p:spPr/>
        <p:txBody>
          <a:bodyPr>
            <a:normAutofit fontScale="92500" lnSpcReduction="10000"/>
          </a:bodyPr>
          <a:lstStyle/>
          <a:p>
            <a:pPr marL="457200" indent="-457200">
              <a:buAutoNum type="arabicPeriod"/>
            </a:pPr>
            <a:r>
              <a:rPr lang="es-PE" sz="2200" dirty="0">
                <a:solidFill>
                  <a:schemeClr val="bg1"/>
                </a:solidFill>
                <a:latin typeface="Arial" panose="020B0604020202020204" pitchFamily="34" charset="0"/>
                <a:cs typeface="Arial" panose="020B0604020202020204" pitchFamily="34" charset="0"/>
              </a:rPr>
              <a:t>Las células madre son la materia prima del cuerpo, las células madre se dividen para formar más células llamadas células hijas.</a:t>
            </a:r>
          </a:p>
          <a:p>
            <a:pPr marL="457200" indent="-457200">
              <a:buAutoNum type="arabicPeriod"/>
            </a:pPr>
            <a:endParaRPr lang="es-ES" sz="22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AutoNum type="arabicPeriod"/>
            </a:pPr>
            <a:r>
              <a:rPr lang="es-ES" sz="2200" dirty="0">
                <a:solidFill>
                  <a:schemeClr val="bg1"/>
                </a:solidFill>
                <a:latin typeface="Arial" panose="020B0604020202020204" pitchFamily="34" charset="0"/>
                <a:cs typeface="Arial" panose="020B0604020202020204" pitchFamily="34" charset="0"/>
              </a:rPr>
              <a:t>Las células madres al igual que otros seres vivos tienen diferentes clases o tipos y estos son : Adultas, Embrionarias o fetales, cordón umbilical , Amnióticas ,unipotentes, multipotentes, pluripotentes y totipotentes </a:t>
            </a:r>
          </a:p>
          <a:p>
            <a:pPr marL="457200" indent="-457200">
              <a:buFont typeface="Arial" panose="020B0604020202020204" pitchFamily="34" charset="0"/>
              <a:buAutoNum type="arabicPeriod"/>
            </a:pPr>
            <a:endParaRPr lang="es-ES" sz="22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AutoNum type="arabicPeriod"/>
            </a:pPr>
            <a:r>
              <a:rPr lang="es-ES" sz="2200" dirty="0">
                <a:solidFill>
                  <a:schemeClr val="bg1"/>
                </a:solidFill>
                <a:latin typeface="Arial" panose="020B0604020202020204" pitchFamily="34" charset="0"/>
                <a:cs typeface="Arial" panose="020B0604020202020204" pitchFamily="34" charset="0"/>
              </a:rPr>
              <a:t>Para poder obtener células madre hay varias maneras o formas de obtenerlas ellas son: medula ósea , cordón umbilical, sangre periférica, etc.</a:t>
            </a:r>
          </a:p>
          <a:p>
            <a:pPr marL="457200" indent="-457200">
              <a:buFont typeface="Arial" panose="020B0604020202020204" pitchFamily="34" charset="0"/>
              <a:buAutoNum type="arabicPeriod"/>
            </a:pPr>
            <a:endParaRPr lang="es-ES" sz="22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AutoNum type="arabicPeriod"/>
            </a:pPr>
            <a:r>
              <a:rPr lang="es-ES" sz="2200" dirty="0">
                <a:solidFill>
                  <a:schemeClr val="bg1"/>
                </a:solidFill>
                <a:latin typeface="Arial" panose="020B0604020202020204" pitchFamily="34" charset="0"/>
                <a:cs typeface="Arial" panose="020B0604020202020204" pitchFamily="34" charset="0"/>
              </a:rPr>
              <a:t>Las células madre producen glóbulos rojos, glóbulos blancos y plaquetas. Necesitamos todos estos tipos de células sanguíneas para mantenernos vivos. Para que estas células sanguíneas cumplan su función, necesitamos tener en la sangre la cantidad suficiente de ellas.</a:t>
            </a:r>
          </a:p>
          <a:p>
            <a:pPr marL="457200" indent="-457200">
              <a:buFont typeface="Arial" panose="020B0604020202020204" pitchFamily="34" charset="0"/>
              <a:buAutoNum type="arabicPeriod"/>
            </a:pPr>
            <a:endParaRPr lang="es-ES" sz="20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AutoNum type="arabicPeriod"/>
            </a:pPr>
            <a:endParaRPr lang="es-ES" sz="2000" dirty="0">
              <a:solidFill>
                <a:schemeClr val="bg1"/>
              </a:solidFill>
              <a:latin typeface="Arial" panose="020B0604020202020204" pitchFamily="34" charset="0"/>
              <a:cs typeface="Arial" panose="020B0604020202020204" pitchFamily="34" charset="0"/>
            </a:endParaRPr>
          </a:p>
          <a:p>
            <a:pPr marL="0" indent="0">
              <a:buNone/>
            </a:pPr>
            <a:endParaRPr lang="es-ES" sz="2000" dirty="0">
              <a:solidFill>
                <a:schemeClr val="bg1"/>
              </a:solidFill>
              <a:latin typeface="Arial" panose="020B0604020202020204" pitchFamily="34" charset="0"/>
              <a:cs typeface="Arial" panose="020B0604020202020204" pitchFamily="34" charset="0"/>
            </a:endParaRPr>
          </a:p>
          <a:p>
            <a:pPr marL="457200" indent="-457200">
              <a:buAutoNum type="arabicPeriod"/>
            </a:pPr>
            <a:endParaRPr lang="es-ES" sz="2000" dirty="0">
              <a:solidFill>
                <a:schemeClr val="bg1"/>
              </a:solidFill>
              <a:latin typeface="Arial" panose="020B0604020202020204" pitchFamily="34" charset="0"/>
              <a:cs typeface="Arial" panose="020B0604020202020204" pitchFamily="34" charset="0"/>
            </a:endParaRPr>
          </a:p>
          <a:p>
            <a:pPr marL="457200" indent="-457200">
              <a:buAutoNum type="arabicPeriod"/>
            </a:pPr>
            <a:endParaRPr lang="es-P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139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9DF7-261E-4210-89C0-7A65B980C22C}"/>
              </a:ext>
            </a:extLst>
          </p:cNvPr>
          <p:cNvSpPr>
            <a:spLocks noGrp="1"/>
          </p:cNvSpPr>
          <p:nvPr>
            <p:ph type="title"/>
          </p:nvPr>
        </p:nvSpPr>
        <p:spPr/>
        <p:txBody>
          <a:bodyPr/>
          <a:lstStyle/>
          <a:p>
            <a:r>
              <a:rPr lang="es-ES" dirty="0"/>
              <a:t>Linkografía</a:t>
            </a:r>
            <a:endParaRPr lang="es-PE" dirty="0"/>
          </a:p>
        </p:txBody>
      </p:sp>
      <p:sp>
        <p:nvSpPr>
          <p:cNvPr id="3" name="Marcador de contenido 2">
            <a:extLst>
              <a:ext uri="{FF2B5EF4-FFF2-40B4-BE49-F238E27FC236}">
                <a16:creationId xmlns:a16="http://schemas.microsoft.com/office/drawing/2014/main" id="{0989C88D-C6F5-4601-8AF9-079005E8EED5}"/>
              </a:ext>
            </a:extLst>
          </p:cNvPr>
          <p:cNvSpPr>
            <a:spLocks noGrp="1"/>
          </p:cNvSpPr>
          <p:nvPr>
            <p:ph idx="1"/>
          </p:nvPr>
        </p:nvSpPr>
        <p:spPr/>
        <p:txBody>
          <a:bodyPr>
            <a:normAutofit fontScale="55000" lnSpcReduction="20000"/>
          </a:bodyPr>
          <a:lstStyle/>
          <a:p>
            <a:pPr marL="0" indent="0">
              <a:buNone/>
            </a:pPr>
            <a:r>
              <a:rPr lang="es-PE" dirty="0">
                <a:hlinkClick r:id="rId3"/>
              </a:rPr>
              <a:t>https://acortar.link/EMVMt4</a:t>
            </a:r>
            <a:endParaRPr lang="es-PE" dirty="0"/>
          </a:p>
          <a:p>
            <a:pPr marL="0" indent="0">
              <a:buNone/>
            </a:pPr>
            <a:endParaRPr lang="es-PE" u="sng" dirty="0">
              <a:hlinkClick r:id="rId4"/>
            </a:endParaRPr>
          </a:p>
          <a:p>
            <a:pPr marL="0" indent="0">
              <a:buNone/>
            </a:pPr>
            <a:r>
              <a:rPr lang="es-PE" u="sng" dirty="0">
                <a:hlinkClick r:id="rId4"/>
              </a:rPr>
              <a:t>https://www.geosalud.com/celulas_madre/importancia.html</a:t>
            </a:r>
            <a:endParaRPr lang="es-PE" dirty="0"/>
          </a:p>
          <a:p>
            <a:pPr marL="0" indent="0">
              <a:buNone/>
            </a:pPr>
            <a:endParaRPr lang="es-ES" dirty="0">
              <a:hlinkClick r:id="rId5"/>
            </a:endParaRPr>
          </a:p>
          <a:p>
            <a:pPr marL="0" indent="0">
              <a:buNone/>
            </a:pPr>
            <a:r>
              <a:rPr lang="es-ES" dirty="0">
                <a:hlinkClick r:id="rId5"/>
              </a:rPr>
              <a:t>https://acortar.link/yPBSaf</a:t>
            </a:r>
            <a:endParaRPr lang="es-ES" dirty="0"/>
          </a:p>
          <a:p>
            <a:pPr marL="0" indent="0">
              <a:buNone/>
            </a:pPr>
            <a:endParaRPr lang="es-ES" dirty="0">
              <a:hlinkClick r:id="rId6"/>
            </a:endParaRPr>
          </a:p>
          <a:p>
            <a:pPr marL="0" indent="0">
              <a:buNone/>
            </a:pPr>
            <a:r>
              <a:rPr lang="es-ES" dirty="0">
                <a:hlinkClick r:id="rId6"/>
              </a:rPr>
              <a:t>https://acortar.link/8hHUs7</a:t>
            </a:r>
            <a:endParaRPr lang="es-ES" dirty="0"/>
          </a:p>
          <a:p>
            <a:pPr marL="0" indent="0">
              <a:buNone/>
            </a:pPr>
            <a:endParaRPr lang="es-ES" dirty="0">
              <a:hlinkClick r:id="rId7"/>
            </a:endParaRPr>
          </a:p>
          <a:p>
            <a:pPr marL="0" indent="0">
              <a:buNone/>
            </a:pPr>
            <a:r>
              <a:rPr lang="es-ES" dirty="0">
                <a:hlinkClick r:id="rId7"/>
              </a:rPr>
              <a:t>https://acortar.link/IsAyfT</a:t>
            </a:r>
            <a:endParaRPr lang="es-ES" dirty="0"/>
          </a:p>
          <a:p>
            <a:pPr marL="0" indent="0">
              <a:buNone/>
            </a:pPr>
            <a:endParaRPr lang="es-ES" dirty="0"/>
          </a:p>
          <a:p>
            <a:pPr marL="0" indent="0">
              <a:buNone/>
            </a:pPr>
            <a:r>
              <a:rPr lang="es-PE" u="sng" dirty="0">
                <a:hlinkClick r:id="rId8"/>
              </a:rPr>
              <a:t>https://www.argentina.gob.ar/ciencia/celulasmadre/que-son</a:t>
            </a:r>
            <a:endParaRPr lang="es-PE" dirty="0"/>
          </a:p>
          <a:p>
            <a:pPr marL="0" indent="0">
              <a:buNone/>
            </a:pPr>
            <a:endParaRPr lang="es-ES" dirty="0"/>
          </a:p>
          <a:p>
            <a:pPr marL="0" indent="0">
              <a:buNone/>
            </a:pPr>
            <a:r>
              <a:rPr lang="es-PE" dirty="0">
                <a:hlinkClick r:id="rId6"/>
              </a:rPr>
              <a:t>https://acortar.link/8hHUs7</a:t>
            </a:r>
            <a:endParaRPr lang="es-PE" dirty="0"/>
          </a:p>
          <a:p>
            <a:pPr marL="0" indent="0">
              <a:buNone/>
            </a:pPr>
            <a:endParaRPr lang="es-ES" dirty="0"/>
          </a:p>
          <a:p>
            <a:pPr marL="0" indent="0">
              <a:buNone/>
            </a:pPr>
            <a:r>
              <a:rPr lang="es-PE" u="sng" dirty="0">
                <a:hlinkClick r:id="rId9"/>
              </a:rPr>
              <a:t>https://www.genome.gov/</a:t>
            </a:r>
            <a:endParaRPr lang="es-PE" dirty="0"/>
          </a:p>
          <a:p>
            <a:pPr marL="0" indent="0">
              <a:buNone/>
            </a:pPr>
            <a:endParaRPr lang="es-PE" dirty="0"/>
          </a:p>
          <a:p>
            <a:pPr marL="0" indent="0">
              <a:buNone/>
            </a:pPr>
            <a:endParaRPr lang="es-ES" dirty="0"/>
          </a:p>
          <a:p>
            <a:pPr marL="0" indent="0">
              <a:buNone/>
            </a:pPr>
            <a:endParaRPr lang="es-PE" dirty="0"/>
          </a:p>
        </p:txBody>
      </p:sp>
    </p:spTree>
    <p:extLst>
      <p:ext uri="{BB962C8B-B14F-4D97-AF65-F5344CB8AC3E}">
        <p14:creationId xmlns:p14="http://schemas.microsoft.com/office/powerpoint/2010/main" val="685221526"/>
      </p:ext>
    </p:extLst>
  </p:cSld>
  <p:clrMapOvr>
    <a:masterClrMapping/>
  </p:clrMapOvr>
  <p:transitio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590</Words>
  <Application>Microsoft Office PowerPoint</Application>
  <PresentationFormat>Panorámica</PresentationFormat>
  <Paragraphs>94</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Arial Black</vt:lpstr>
      <vt:lpstr>Calibri</vt:lpstr>
      <vt:lpstr>Calibri Light</vt:lpstr>
      <vt:lpstr>Tema de Office</vt:lpstr>
      <vt:lpstr>Presentación de PowerPoint</vt:lpstr>
      <vt:lpstr>Introducción</vt:lpstr>
      <vt:lpstr>¿Qué son las células madre?</vt:lpstr>
      <vt:lpstr>¿Cuáles son las clases de las células madre?</vt:lpstr>
      <vt:lpstr>¿ Cuales son las formas de obtener células madre?</vt:lpstr>
      <vt:lpstr>¿Cuál es la importancia que tiene la aplicación de las células madre?</vt:lpstr>
      <vt:lpstr>Conclusiones</vt:lpstr>
      <vt:lpstr>Linkografía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Hector Campos Monja</dc:creator>
  <cp:lastModifiedBy>Hector Campos Monja</cp:lastModifiedBy>
  <cp:revision>25</cp:revision>
  <dcterms:created xsi:type="dcterms:W3CDTF">2022-09-27T00:53:29Z</dcterms:created>
  <dcterms:modified xsi:type="dcterms:W3CDTF">2022-09-29T03:02:44Z</dcterms:modified>
</cp:coreProperties>
</file>