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EF22B5-15A7-440E-8CD6-14E122676B93}" type="datetimeFigureOut">
              <a:rPr lang="es-ES" smtClean="0"/>
              <a:t>15/11/2023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1070620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8EF22B5-15A7-440E-8CD6-14E122676B93}" type="datetimeFigureOut">
              <a:rPr lang="es-ES" smtClean="0"/>
              <a:t>15/11/2023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1331990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8EF22B5-15A7-440E-8CD6-14E122676B93}" type="datetimeFigureOut">
              <a:rPr lang="es-ES" smtClean="0"/>
              <a:t>15/11/2023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289238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8EF22B5-15A7-440E-8CD6-14E122676B93}" type="datetimeFigureOut">
              <a:rPr lang="es-ES" smtClean="0"/>
              <a:t>15/11/2023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250032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8EF22B5-15A7-440E-8CD6-14E122676B93}" type="datetimeFigureOut">
              <a:rPr lang="es-ES" smtClean="0"/>
              <a:t>15/11/2023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68335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8EF22B5-15A7-440E-8CD6-14E122676B93}" type="datetimeFigureOut">
              <a:rPr lang="es-ES" smtClean="0"/>
              <a:t>15/11/2023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2566590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8EF22B5-15A7-440E-8CD6-14E122676B93}" type="datetimeFigureOut">
              <a:rPr lang="es-ES" smtClean="0"/>
              <a:t>15/11/2023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2758092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8EF22B5-15A7-440E-8CD6-14E122676B93}" type="datetimeFigureOut">
              <a:rPr lang="es-ES" smtClean="0"/>
              <a:t>15/11/2023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2354843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22B5-15A7-440E-8CD6-14E122676B93}" type="datetimeFigureOut">
              <a:rPr lang="es-ES" smtClean="0"/>
              <a:t>15/11/2023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209418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8EF22B5-15A7-440E-8CD6-14E122676B93}" type="datetimeFigureOut">
              <a:rPr lang="es-ES" smtClean="0"/>
              <a:t>15/11/2023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162771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8EF22B5-15A7-440E-8CD6-14E122676B93}" type="datetimeFigureOut">
              <a:rPr lang="es-ES" smtClean="0"/>
              <a:t>15/11/2023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77AADFE-DE16-40E5-836A-34B53D11C53D}" type="slidenum">
              <a:rPr lang="es-ES" smtClean="0"/>
              <a:t>‹Nº›</a:t>
            </a:fld>
            <a:endParaRPr lang="es-ES"/>
          </a:p>
        </p:txBody>
      </p:sp>
    </p:spTree>
    <p:extLst>
      <p:ext uri="{BB962C8B-B14F-4D97-AF65-F5344CB8AC3E}">
        <p14:creationId xmlns:p14="http://schemas.microsoft.com/office/powerpoint/2010/main" val="3208087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F22B5-15A7-440E-8CD6-14E122676B93}" type="datetimeFigureOut">
              <a:rPr lang="es-ES" smtClean="0"/>
              <a:t>15/11/2023</a:t>
            </a:fld>
            <a:endParaRPr lang="es-E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ADFE-DE16-40E5-836A-34B53D11C53D}" type="slidenum">
              <a:rPr lang="es-ES" smtClean="0"/>
              <a:t>‹Nº›</a:t>
            </a:fld>
            <a:endParaRPr lang="es-ES"/>
          </a:p>
        </p:txBody>
      </p:sp>
    </p:spTree>
    <p:extLst>
      <p:ext uri="{BB962C8B-B14F-4D97-AF65-F5344CB8AC3E}">
        <p14:creationId xmlns:p14="http://schemas.microsoft.com/office/powerpoint/2010/main" val="4020462662"/>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orld Diabetes Day - GMCClinics">
            <a:extLst>
              <a:ext uri="{FF2B5EF4-FFF2-40B4-BE49-F238E27FC236}">
                <a16:creationId xmlns:a16="http://schemas.microsoft.com/office/drawing/2014/main" id="{F40F8404-D85E-B201-C859-84E0AF8BE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461" y="523008"/>
            <a:ext cx="11145078" cy="581198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737CB11-2F8B-B5B0-F63E-7400E9FC0E25}"/>
              </a:ext>
            </a:extLst>
          </p:cNvPr>
          <p:cNvSpPr/>
          <p:nvPr/>
        </p:nvSpPr>
        <p:spPr>
          <a:xfrm>
            <a:off x="6168543" y="714465"/>
            <a:ext cx="4837736" cy="923330"/>
          </a:xfrm>
          <a:prstGeom prst="rect">
            <a:avLst/>
          </a:prstGeom>
          <a:noFill/>
        </p:spPr>
        <p:txBody>
          <a:bodyPr wrap="none" lIns="91440" tIns="45720" rIns="91440" bIns="45720">
            <a:spAutoFit/>
          </a:bodyPr>
          <a:lstStyle/>
          <a:p>
            <a:pPr algn="ctr"/>
            <a:r>
              <a:rPr lang="es-ES" sz="5400" b="1" cap="none" spc="0" dirty="0">
                <a:ln w="22225">
                  <a:solidFill>
                    <a:schemeClr val="accent4"/>
                  </a:solidFill>
                  <a:prstDash val="solid"/>
                </a:ln>
                <a:solidFill>
                  <a:schemeClr val="accent2">
                    <a:lumMod val="40000"/>
                    <a:lumOff val="60000"/>
                  </a:schemeClr>
                </a:solidFill>
                <a:effectLst/>
              </a:rPr>
              <a:t>November 14th </a:t>
            </a:r>
          </a:p>
        </p:txBody>
      </p:sp>
    </p:spTree>
    <p:extLst>
      <p:ext uri="{BB962C8B-B14F-4D97-AF65-F5344CB8AC3E}">
        <p14:creationId xmlns:p14="http://schemas.microsoft.com/office/powerpoint/2010/main" val="635072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C8B87B9-D7BE-4EA2-BD24-ECF888CC0A2D}"/>
              </a:ext>
            </a:extLst>
          </p:cNvPr>
          <p:cNvSpPr>
            <a:spLocks noGrp="1"/>
          </p:cNvSpPr>
          <p:nvPr>
            <p:ph idx="1"/>
          </p:nvPr>
        </p:nvSpPr>
        <p:spPr/>
        <p:txBody>
          <a:bodyPr>
            <a:normAutofit/>
          </a:bodyPr>
          <a:lstStyle/>
          <a:p>
            <a:pPr marL="0" indent="0">
              <a:buNone/>
            </a:pPr>
            <a:r>
              <a:rPr lang="en-US" sz="3600" dirty="0">
                <a:latin typeface="Aharoni" panose="02010803020104030203" pitchFamily="2" charset="-79"/>
                <a:cs typeface="Aharoni" panose="02010803020104030203" pitchFamily="2" charset="-79"/>
              </a:rPr>
              <a:t>Diabetes is a chronic, metabolic disease characterized by elevated levels of blood glucose (or blood sugar), which leads over time to serious damage to the heart, blood vessels, eyes, kidneys and nerves.</a:t>
            </a:r>
            <a:endParaRPr lang="es-ES" sz="3600" dirty="0">
              <a:latin typeface="Aharoni" panose="02010803020104030203" pitchFamily="2" charset="-79"/>
              <a:cs typeface="Aharoni" panose="02010803020104030203" pitchFamily="2" charset="-79"/>
            </a:endParaRPr>
          </a:p>
        </p:txBody>
      </p:sp>
      <p:sp>
        <p:nvSpPr>
          <p:cNvPr id="4" name="Título 3">
            <a:extLst>
              <a:ext uri="{FF2B5EF4-FFF2-40B4-BE49-F238E27FC236}">
                <a16:creationId xmlns:a16="http://schemas.microsoft.com/office/drawing/2014/main" id="{4D9E755A-59D4-D6DA-72E8-BFE25F05C660}"/>
              </a:ext>
            </a:extLst>
          </p:cNvPr>
          <p:cNvSpPr>
            <a:spLocks noGrp="1"/>
          </p:cNvSpPr>
          <p:nvPr>
            <p:ph type="title"/>
          </p:nvPr>
        </p:nvSpPr>
        <p:spPr>
          <a:xfrm>
            <a:off x="3551493" y="607791"/>
            <a:ext cx="5089022" cy="840230"/>
          </a:xfrm>
          <a:prstGeom prst="rect">
            <a:avLst/>
          </a:prstGeom>
          <a:noFill/>
        </p:spPr>
        <p:txBody>
          <a:bodyPr wrap="none" lIns="91440" tIns="45720" rIns="91440" bIns="45720">
            <a:spAutoFit/>
          </a:bodyPr>
          <a:lstStyle/>
          <a:p>
            <a:pPr algn="ctr"/>
            <a:r>
              <a:rPr lang="es-ES" sz="5400" b="1" cap="none" spc="0" dirty="0">
                <a:ln w="22225">
                  <a:solidFill>
                    <a:schemeClr val="accent4"/>
                  </a:solidFill>
                  <a:prstDash val="solid"/>
                </a:ln>
                <a:solidFill>
                  <a:schemeClr val="accent2">
                    <a:lumMod val="40000"/>
                    <a:lumOff val="60000"/>
                  </a:schemeClr>
                </a:solidFill>
                <a:effectLst/>
              </a:rPr>
              <a:t>What </a:t>
            </a:r>
            <a:r>
              <a:rPr lang="es-ES" sz="5400" b="1" cap="none" spc="0" dirty="0" err="1">
                <a:ln w="22225">
                  <a:solidFill>
                    <a:schemeClr val="accent4"/>
                  </a:solidFill>
                  <a:prstDash val="solid"/>
                </a:ln>
                <a:solidFill>
                  <a:schemeClr val="accent2">
                    <a:lumMod val="40000"/>
                    <a:lumOff val="60000"/>
                  </a:schemeClr>
                </a:solidFill>
                <a:effectLst/>
              </a:rPr>
              <a:t>is</a:t>
            </a:r>
            <a:r>
              <a:rPr lang="es-ES" sz="5400" b="1" cap="none" spc="0" dirty="0">
                <a:ln w="22225">
                  <a:solidFill>
                    <a:schemeClr val="accent4"/>
                  </a:solidFill>
                  <a:prstDash val="solid"/>
                </a:ln>
                <a:solidFill>
                  <a:schemeClr val="accent2">
                    <a:lumMod val="40000"/>
                    <a:lumOff val="60000"/>
                  </a:schemeClr>
                </a:solidFill>
                <a:effectLst/>
              </a:rPr>
              <a:t> Diabetes?</a:t>
            </a:r>
          </a:p>
        </p:txBody>
      </p:sp>
    </p:spTree>
    <p:extLst>
      <p:ext uri="{BB962C8B-B14F-4D97-AF65-F5344CB8AC3E}">
        <p14:creationId xmlns:p14="http://schemas.microsoft.com/office/powerpoint/2010/main" val="261902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C8B87B9-D7BE-4EA2-BD24-ECF888CC0A2D}"/>
              </a:ext>
            </a:extLst>
          </p:cNvPr>
          <p:cNvSpPr>
            <a:spLocks noGrp="1"/>
          </p:cNvSpPr>
          <p:nvPr>
            <p:ph idx="1"/>
          </p:nvPr>
        </p:nvSpPr>
        <p:spPr>
          <a:xfrm>
            <a:off x="838200" y="990738"/>
            <a:ext cx="10515600" cy="4084845"/>
          </a:xfrm>
        </p:spPr>
        <p:txBody>
          <a:bodyPr>
            <a:normAutofit/>
          </a:bodyPr>
          <a:lstStyle/>
          <a:p>
            <a:pPr marL="0" indent="0">
              <a:buNone/>
            </a:pPr>
            <a:r>
              <a:rPr lang="en-US" sz="3600" dirty="0">
                <a:solidFill>
                  <a:schemeClr val="accent5">
                    <a:lumMod val="60000"/>
                    <a:lumOff val="40000"/>
                  </a:schemeClr>
                </a:solidFill>
                <a:latin typeface="Aharoni" panose="02010803020104030203" pitchFamily="2" charset="-79"/>
                <a:cs typeface="Aharoni" panose="02010803020104030203" pitchFamily="2" charset="-79"/>
              </a:rPr>
              <a:t>Every November 14th, World Diabetes Day is commemorated, which is an opportunity to raise awareness about the impact of diabetes on the health of people. It also seeks to highlight the opportunities to strengthen the prevention, diagnosis, and treatment of diabetes.</a:t>
            </a:r>
            <a:endParaRPr lang="es-ES" sz="3600" dirty="0">
              <a:solidFill>
                <a:schemeClr val="accent5">
                  <a:lumMod val="60000"/>
                  <a:lumOff val="40000"/>
                </a:schemeClr>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610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21B3C7D-81EE-A3F0-0EC0-8A538CC6F436}"/>
              </a:ext>
            </a:extLst>
          </p:cNvPr>
          <p:cNvSpPr>
            <a:spLocks noGrp="1"/>
          </p:cNvSpPr>
          <p:nvPr>
            <p:ph idx="1"/>
          </p:nvPr>
        </p:nvSpPr>
        <p:spPr/>
        <p:txBody>
          <a:bodyPr>
            <a:normAutofit fontScale="92500" lnSpcReduction="10000"/>
          </a:bodyPr>
          <a:lstStyle/>
          <a:p>
            <a:pPr marL="0" indent="0">
              <a:buNone/>
            </a:pPr>
            <a:r>
              <a:rPr lang="en-US" sz="3600" dirty="0">
                <a:latin typeface="Aharoni" panose="02010803020104030203" pitchFamily="2" charset="-79"/>
                <a:cs typeface="Aharoni" panose="02010803020104030203" pitchFamily="2" charset="-79"/>
              </a:rPr>
              <a:t>World Diabetes Day became an official United Nations Day in 2006 with the passage of United Nation Resolution 61/225. It is marked every year on 14 November, the birthday of Sir Frederick Banting, who co-discovered insulin along with Charles Best in 1922.</a:t>
            </a:r>
          </a:p>
          <a:p>
            <a:pPr marL="0" indent="0">
              <a:buNone/>
            </a:pPr>
            <a:r>
              <a:rPr lang="en-US" sz="3600" dirty="0">
                <a:latin typeface="Aharoni" panose="02010803020104030203" pitchFamily="2" charset="-79"/>
                <a:cs typeface="Aharoni" panose="02010803020104030203" pitchFamily="2" charset="-79"/>
              </a:rPr>
              <a:t>100 years ago, Frederick Banting and John Macleod won a Nobel Prize for discovering the treatment which has gone on to save millions of lives around the world - insulin.</a:t>
            </a:r>
            <a:endParaRPr lang="es-ES" sz="3600" dirty="0">
              <a:latin typeface="Aharoni" panose="02010803020104030203" pitchFamily="2" charset="-79"/>
              <a:cs typeface="Aharoni" panose="02010803020104030203" pitchFamily="2" charset="-79"/>
            </a:endParaRPr>
          </a:p>
        </p:txBody>
      </p:sp>
      <p:sp>
        <p:nvSpPr>
          <p:cNvPr id="5" name="Título 3">
            <a:extLst>
              <a:ext uri="{FF2B5EF4-FFF2-40B4-BE49-F238E27FC236}">
                <a16:creationId xmlns:a16="http://schemas.microsoft.com/office/drawing/2014/main" id="{C8FB3F84-D6B3-9DF0-9E24-7414BE12E6D4}"/>
              </a:ext>
            </a:extLst>
          </p:cNvPr>
          <p:cNvSpPr>
            <a:spLocks noGrp="1"/>
          </p:cNvSpPr>
          <p:nvPr>
            <p:ph type="title"/>
          </p:nvPr>
        </p:nvSpPr>
        <p:spPr>
          <a:xfrm>
            <a:off x="-179496" y="631563"/>
            <a:ext cx="11841409" cy="701731"/>
          </a:xfrm>
          <a:prstGeom prst="rect">
            <a:avLst/>
          </a:prstGeom>
          <a:noFill/>
        </p:spPr>
        <p:txBody>
          <a:bodyPr wrap="square" lIns="91440" tIns="45720" rIns="91440" bIns="45720">
            <a:spAutoFit/>
          </a:bodyPr>
          <a:lstStyle/>
          <a:p>
            <a:pPr algn="ctr"/>
            <a:r>
              <a:rPr lang="en-US" b="1" cap="none" spc="0" dirty="0">
                <a:ln w="22225">
                  <a:solidFill>
                    <a:schemeClr val="accent4"/>
                  </a:solidFill>
                  <a:prstDash val="solid"/>
                </a:ln>
                <a:solidFill>
                  <a:schemeClr val="accent2">
                    <a:lumMod val="40000"/>
                    <a:lumOff val="60000"/>
                  </a:schemeClr>
                </a:solidFill>
                <a:effectLst/>
              </a:rPr>
              <a:t>Why is World Diabetes Day on November 14?</a:t>
            </a:r>
          </a:p>
        </p:txBody>
      </p:sp>
    </p:spTree>
    <p:extLst>
      <p:ext uri="{BB962C8B-B14F-4D97-AF65-F5344CB8AC3E}">
        <p14:creationId xmlns:p14="http://schemas.microsoft.com/office/powerpoint/2010/main" val="21721114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2013 - 2022 Theme</Template>
  <TotalTime>43</TotalTime>
  <Words>179</Words>
  <Application>Microsoft Office PowerPoint</Application>
  <PresentationFormat>Panorámica</PresentationFormat>
  <Paragraphs>7</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Aharoni</vt:lpstr>
      <vt:lpstr>Arial</vt:lpstr>
      <vt:lpstr>Calibri</vt:lpstr>
      <vt:lpstr>Calibri Light</vt:lpstr>
      <vt:lpstr>Tema de Office</vt:lpstr>
      <vt:lpstr>Presentación de PowerPoint</vt:lpstr>
      <vt:lpstr>What is Diabetes?</vt:lpstr>
      <vt:lpstr>Presentación de PowerPoint</vt:lpstr>
      <vt:lpstr>Why is World Diabetes Day on November 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TOSHIBAA</dc:creator>
  <cp:lastModifiedBy>criss vasquez</cp:lastModifiedBy>
  <cp:revision>2</cp:revision>
  <dcterms:created xsi:type="dcterms:W3CDTF">2023-11-01T01:05:06Z</dcterms:created>
  <dcterms:modified xsi:type="dcterms:W3CDTF">2023-11-16T02:26:29Z</dcterms:modified>
</cp:coreProperties>
</file>