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enhub.com/es/library/anatomia-es/faringe-es" TargetMode="External"/><Relationship Id="rId3" Type="http://schemas.openxmlformats.org/officeDocument/2006/relationships/hyperlink" Target="https://www.kenhub.com/es/library/anatomia-es/torax-es" TargetMode="External"/><Relationship Id="rId7" Type="http://schemas.openxmlformats.org/officeDocument/2006/relationships/hyperlink" Target="https://www.kenhub.com/es/library/anatomia-es/sistema-respiratorio-es" TargetMode="External"/><Relationship Id="rId2" Type="http://schemas.openxmlformats.org/officeDocument/2006/relationships/hyperlink" Target="https://www.kenhub.com/es/library/anatomia-es/laringe-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enhub.com/es/library/anatomia-es/respiracion-pulmonar" TargetMode="External"/><Relationship Id="rId5" Type="http://schemas.openxmlformats.org/officeDocument/2006/relationships/hyperlink" Target="https://www.kenhub.com/es/library/anatomia-es/vision-general-de-la-anatomia-pulmonar" TargetMode="External"/><Relationship Id="rId4" Type="http://schemas.openxmlformats.org/officeDocument/2006/relationships/hyperlink" Target="https://www.kenhub.com/es/library/anatomia-es/bronquio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mbientech.org/alveolo" TargetMode="External"/><Relationship Id="rId2" Type="http://schemas.openxmlformats.org/officeDocument/2006/relationships/hyperlink" Target="https://ambientech.org/bronquiol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5621" y="0"/>
            <a:ext cx="1212055" cy="197658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36303" y="3177309"/>
            <a:ext cx="8915399" cy="3306619"/>
          </a:xfrm>
        </p:spPr>
        <p:txBody>
          <a:bodyPr>
            <a:normAutofit/>
          </a:bodyPr>
          <a:lstStyle/>
          <a:p>
            <a:pPr algn="r"/>
            <a:r>
              <a:rPr lang="es-PE" sz="2400" dirty="0" smtClean="0"/>
              <a:t>Tema : La Tráquea y Los bronquios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400" dirty="0" smtClean="0"/>
              <a:t>Rodrigo </a:t>
            </a:r>
            <a:r>
              <a:rPr lang="es-PE" sz="2400" dirty="0" err="1" smtClean="0"/>
              <a:t>Llontop</a:t>
            </a:r>
            <a:r>
              <a:rPr lang="es-PE" sz="2400" dirty="0" smtClean="0"/>
              <a:t> Gonzales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400" dirty="0" smtClean="0"/>
              <a:t>Renzo Merino </a:t>
            </a:r>
            <a:r>
              <a:rPr lang="es-PE" sz="2400" dirty="0" err="1" smtClean="0"/>
              <a:t>Barrueto</a:t>
            </a:r>
            <a:r>
              <a:rPr lang="es-PE" sz="2400" dirty="0" smtClean="0"/>
              <a:t>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014844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709" y="624110"/>
            <a:ext cx="10460903" cy="493490"/>
          </a:xfrm>
        </p:spPr>
        <p:txBody>
          <a:bodyPr>
            <a:normAutofit fontScale="90000"/>
          </a:bodyPr>
          <a:lstStyle/>
          <a:p>
            <a:pPr algn="ctr"/>
            <a:r>
              <a:rPr lang="es-PE" sz="2800" dirty="0" smtClean="0"/>
              <a:t>La tráquea </a:t>
            </a:r>
            <a:endParaRPr lang="es-PE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68217" y="1320799"/>
            <a:ext cx="11240655" cy="5107709"/>
          </a:xfrm>
        </p:spPr>
        <p:txBody>
          <a:bodyPr/>
          <a:lstStyle/>
          <a:p>
            <a:r>
              <a:rPr lang="es-PE" dirty="0" smtClean="0"/>
              <a:t>La </a:t>
            </a:r>
            <a:r>
              <a:rPr lang="es-PE" dirty="0" err="1" smtClean="0"/>
              <a:t>traquea</a:t>
            </a:r>
            <a:r>
              <a:rPr lang="es-PE" dirty="0" smtClean="0"/>
              <a:t> </a:t>
            </a:r>
            <a:r>
              <a:rPr lang="es-PE" dirty="0"/>
              <a:t>es un tubo fibrocartilaginoso de 10-11 cm de largo del tracto respiratorio inferior. Forma el tronco del </a:t>
            </a:r>
            <a:r>
              <a:rPr lang="es-PE" b="1" dirty="0"/>
              <a:t>árbol traqueo bronquial </a:t>
            </a:r>
            <a:r>
              <a:rPr lang="es-PE" dirty="0"/>
              <a:t>o zona de conducción </a:t>
            </a:r>
            <a:r>
              <a:rPr lang="es-PE" dirty="0" smtClean="0"/>
              <a:t>pulmonar.</a:t>
            </a:r>
          </a:p>
          <a:p>
            <a:r>
              <a:rPr lang="es-PE" dirty="0"/>
              <a:t>se extiende entre la</a:t>
            </a:r>
            <a:r>
              <a:rPr lang="es-PE" dirty="0">
                <a:solidFill>
                  <a:schemeClr val="tx1"/>
                </a:solidFill>
              </a:rPr>
              <a:t> </a:t>
            </a:r>
            <a:r>
              <a:rPr lang="es-PE" u="sng" dirty="0">
                <a:solidFill>
                  <a:schemeClr val="tx1"/>
                </a:solidFill>
                <a:hlinkClick r:id="rId2"/>
              </a:rPr>
              <a:t>laringe</a:t>
            </a:r>
            <a:r>
              <a:rPr lang="es-PE" dirty="0">
                <a:solidFill>
                  <a:schemeClr val="tx1"/>
                </a:solidFill>
              </a:rPr>
              <a:t> y el </a:t>
            </a:r>
            <a:r>
              <a:rPr lang="es-PE" u="sng" dirty="0">
                <a:solidFill>
                  <a:schemeClr val="tx1"/>
                </a:solidFill>
                <a:hlinkClick r:id="rId3"/>
              </a:rPr>
              <a:t>tórax</a:t>
            </a:r>
            <a:r>
              <a:rPr lang="es-PE" dirty="0">
                <a:solidFill>
                  <a:schemeClr val="tx1"/>
                </a:solidFill>
              </a:rPr>
              <a:t> y consta de dos partes; cervical y torácica. Termina al nivel del ángulo esternal (ángulo de Louis) (T5) donde se divide en dos </a:t>
            </a:r>
            <a:r>
              <a:rPr lang="es-PE" u="sng" dirty="0">
                <a:solidFill>
                  <a:schemeClr val="tx1"/>
                </a:solidFill>
                <a:hlinkClick r:id="rId4"/>
              </a:rPr>
              <a:t>bronquios</a:t>
            </a:r>
            <a:r>
              <a:rPr lang="es-PE" dirty="0">
                <a:solidFill>
                  <a:schemeClr val="tx1"/>
                </a:solidFill>
              </a:rPr>
              <a:t> principales, uno para cada </a:t>
            </a:r>
            <a:r>
              <a:rPr lang="es-PE" u="sng" dirty="0">
                <a:solidFill>
                  <a:schemeClr val="tx1"/>
                </a:solidFill>
                <a:hlinkClick r:id="rId5"/>
              </a:rPr>
              <a:t>pulmón</a:t>
            </a:r>
            <a:r>
              <a:rPr lang="es-PE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s-PE" dirty="0" smtClean="0">
                <a:solidFill>
                  <a:schemeClr val="tx1"/>
                </a:solidFill>
              </a:rPr>
              <a:t>Función de la tráquea :</a:t>
            </a:r>
          </a:p>
          <a:p>
            <a:r>
              <a:rPr lang="es-PE" dirty="0"/>
              <a:t>La</a:t>
            </a:r>
            <a:r>
              <a:rPr lang="es-PE" b="1" dirty="0"/>
              <a:t> función principal</a:t>
            </a:r>
            <a:r>
              <a:rPr lang="es-PE" dirty="0"/>
              <a:t> de la tráquea es transportar aire hacia y desde los pulmones durante la </a:t>
            </a:r>
            <a:r>
              <a:rPr lang="es-PE" u="sng" dirty="0">
                <a:hlinkClick r:id="rId6"/>
              </a:rPr>
              <a:t>respiración</a:t>
            </a:r>
            <a:r>
              <a:rPr lang="es-PE" dirty="0"/>
              <a:t>. Además, proteger el </a:t>
            </a:r>
            <a:r>
              <a:rPr lang="es-PE" u="sng" dirty="0">
                <a:hlinkClick r:id="rId7"/>
              </a:rPr>
              <a:t>tracto respiratorio</a:t>
            </a:r>
            <a:r>
              <a:rPr lang="es-PE" dirty="0"/>
              <a:t> al calentar y humedecer el aire, e impulsar partículas extrañas hacia la </a:t>
            </a:r>
            <a:r>
              <a:rPr lang="es-PE" u="sng" dirty="0">
                <a:hlinkClick r:id="rId8"/>
              </a:rPr>
              <a:t>faringe</a:t>
            </a:r>
            <a:r>
              <a:rPr lang="es-PE" dirty="0"/>
              <a:t> para su </a:t>
            </a:r>
            <a:r>
              <a:rPr lang="es-PE" dirty="0" smtClean="0"/>
              <a:t>expulsión.</a:t>
            </a:r>
          </a:p>
          <a:p>
            <a:r>
              <a:rPr lang="es-PE" dirty="0" smtClean="0"/>
              <a:t>La </a:t>
            </a:r>
            <a:r>
              <a:rPr lang="es-PE" dirty="0" err="1" smtClean="0"/>
              <a:t>traquea</a:t>
            </a:r>
            <a:r>
              <a:rPr lang="es-PE" dirty="0" smtClean="0"/>
              <a:t> esta formada por</a:t>
            </a:r>
            <a:r>
              <a:rPr lang="es-PE" dirty="0"/>
              <a:t> </a:t>
            </a:r>
            <a:r>
              <a:rPr lang="es-PE" b="1" dirty="0"/>
              <a:t>anillos cartilaginosos</a:t>
            </a:r>
            <a:r>
              <a:rPr lang="es-PE" dirty="0"/>
              <a:t> brindan soporte al tubo de la </a:t>
            </a:r>
            <a:r>
              <a:rPr lang="es-PE" b="1" dirty="0"/>
              <a:t>tráquea</a:t>
            </a:r>
            <a:r>
              <a:rPr lang="es-PE" dirty="0"/>
              <a:t> e impiden que se </a:t>
            </a:r>
            <a:r>
              <a:rPr lang="es-PE" dirty="0" err="1"/>
              <a:t>sobreexpanda</a:t>
            </a:r>
            <a:r>
              <a:rPr lang="es-PE" dirty="0"/>
              <a:t> o se colapse, como cuando aspira demasiado fuerte por una pajita. Tienen forma de C, y están interrumpidos en la parte posterior.</a:t>
            </a:r>
            <a:endParaRPr lang="es-PE" dirty="0" smtClean="0"/>
          </a:p>
          <a:p>
            <a:endParaRPr lang="es-PE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P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21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236" y="1200513"/>
            <a:ext cx="3001097" cy="3389312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911927" y="554182"/>
            <a:ext cx="8793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En la siguiente imagen se puede observar los anillos cartilaginosos que se unen a los bronquios</a:t>
            </a:r>
            <a:endParaRPr lang="es-PE" dirty="0"/>
          </a:p>
        </p:txBody>
      </p:sp>
      <p:sp>
        <p:nvSpPr>
          <p:cNvPr id="9" name="Abrir llave 8"/>
          <p:cNvSpPr/>
          <p:nvPr/>
        </p:nvSpPr>
        <p:spPr>
          <a:xfrm>
            <a:off x="4451927" y="1403927"/>
            <a:ext cx="369455" cy="177338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Flecha derecha 10"/>
          <p:cNvSpPr/>
          <p:nvPr/>
        </p:nvSpPr>
        <p:spPr>
          <a:xfrm>
            <a:off x="5781964" y="2299855"/>
            <a:ext cx="1292369" cy="120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CuadroTexto 11"/>
          <p:cNvSpPr txBox="1"/>
          <p:nvPr/>
        </p:nvSpPr>
        <p:spPr>
          <a:xfrm>
            <a:off x="3214254" y="2105952"/>
            <a:ext cx="1348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Tráquea</a:t>
            </a:r>
            <a:endParaRPr lang="es-PE" dirty="0"/>
          </a:p>
        </p:txBody>
      </p:sp>
      <p:sp>
        <p:nvSpPr>
          <p:cNvPr id="13" name="CuadroTexto 12"/>
          <p:cNvSpPr txBox="1"/>
          <p:nvPr/>
        </p:nvSpPr>
        <p:spPr>
          <a:xfrm>
            <a:off x="7074333" y="2105952"/>
            <a:ext cx="2476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Anillos cartilaginosos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8539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0182" y="439383"/>
            <a:ext cx="9856827" cy="733635"/>
          </a:xfrm>
        </p:spPr>
        <p:txBody>
          <a:bodyPr>
            <a:normAutofit/>
          </a:bodyPr>
          <a:lstStyle/>
          <a:p>
            <a:pPr algn="ctr"/>
            <a:r>
              <a:rPr lang="es-PE" sz="2400" dirty="0" smtClean="0"/>
              <a:t>Los bronquios </a:t>
            </a:r>
            <a:endParaRPr lang="es-PE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48509" y="1487055"/>
            <a:ext cx="10156103" cy="4922981"/>
          </a:xfrm>
        </p:spPr>
        <p:txBody>
          <a:bodyPr/>
          <a:lstStyle/>
          <a:p>
            <a:r>
              <a:rPr lang="es-PE" dirty="0" smtClean="0"/>
              <a:t>}Cuando </a:t>
            </a:r>
            <a:r>
              <a:rPr lang="es-PE" dirty="0"/>
              <a:t>una persona respira, el aire que toma por la nariz y la boca se dirige hacia la </a:t>
            </a:r>
            <a:r>
              <a:rPr lang="es-PE" dirty="0" err="1"/>
              <a:t>traquea</a:t>
            </a:r>
            <a:r>
              <a:rPr lang="es-PE" dirty="0"/>
              <a:t>. Desde allí, pasa a través de los bronquios hacia el interior de los pulmones y, finalmente, vuelve a salir. En ocasiones, los bronquios, que se ramifican en conductos más pequeños denominados "bronquiolos", se conocen con el nombre de vías aéreas</a:t>
            </a:r>
            <a:r>
              <a:rPr lang="es-PE" dirty="0" smtClean="0"/>
              <a:t>.</a:t>
            </a:r>
          </a:p>
          <a:p>
            <a:pPr fontAlgn="base"/>
            <a:r>
              <a:rPr lang="es-PE" dirty="0"/>
              <a:t>El </a:t>
            </a:r>
            <a:r>
              <a:rPr lang="es-PE" b="1" dirty="0"/>
              <a:t>bronquio</a:t>
            </a:r>
            <a:r>
              <a:rPr lang="es-PE" dirty="0"/>
              <a:t> se encuentra en el aparato respiratorio y es uno de los conductos tubulares del pulmón que tiene como función conducir el </a:t>
            </a:r>
            <a:r>
              <a:rPr lang="es-PE" b="1" dirty="0"/>
              <a:t>aire</a:t>
            </a:r>
            <a:r>
              <a:rPr lang="es-PE" dirty="0"/>
              <a:t> desde la tráquea hasta los </a:t>
            </a:r>
            <a:r>
              <a:rPr lang="es-PE" dirty="0">
                <a:hlinkClick r:id="rId2"/>
              </a:rPr>
              <a:t>bronquiolos</a:t>
            </a:r>
            <a:r>
              <a:rPr lang="es-PE" dirty="0"/>
              <a:t> y de ahí a los </a:t>
            </a:r>
            <a:r>
              <a:rPr lang="es-PE" dirty="0">
                <a:hlinkClick r:id="rId3"/>
              </a:rPr>
              <a:t>alvéolos</a:t>
            </a:r>
            <a:r>
              <a:rPr lang="es-PE" dirty="0"/>
              <a:t> pulmonares. Los bronquios  se ramifican en forma de árbol y están formados por </a:t>
            </a:r>
            <a:r>
              <a:rPr lang="es-PE" b="1" dirty="0"/>
              <a:t>cartílagos</a:t>
            </a:r>
            <a:r>
              <a:rPr lang="es-PE" dirty="0"/>
              <a:t> y </a:t>
            </a:r>
            <a:r>
              <a:rPr lang="es-PE" b="1" dirty="0"/>
              <a:t>capas musculares</a:t>
            </a:r>
            <a:r>
              <a:rPr lang="es-PE" dirty="0"/>
              <a:t>  elásticas y de mucosa. Se encuentran en la entrada de los pulmones y se dividen en dos (izquierdo) y tres (derecho) ramas.</a:t>
            </a:r>
          </a:p>
          <a:p>
            <a:pPr fontAlgn="base"/>
            <a:r>
              <a:rPr lang="es-PE" dirty="0"/>
              <a:t>Los </a:t>
            </a:r>
            <a:r>
              <a:rPr lang="es-PE" b="1" dirty="0"/>
              <a:t>bronquios</a:t>
            </a:r>
            <a:r>
              <a:rPr lang="es-PE" dirty="0"/>
              <a:t> principales son dos tubos formados por anillos completos de cartílago hialino, uno para cada pulmón, y se dirigen hacia abajo y afuera desde el final de la tráquea hasta los hilios pulmonares por donde penetran en los pulmones.</a:t>
            </a:r>
          </a:p>
          <a:p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741961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idx="1"/>
          </p:nvPr>
        </p:nvSpPr>
        <p:spPr>
          <a:xfrm>
            <a:off x="1791853" y="369455"/>
            <a:ext cx="9712757" cy="692727"/>
          </a:xfrm>
        </p:spPr>
        <p:txBody>
          <a:bodyPr/>
          <a:lstStyle/>
          <a:p>
            <a:pPr marL="0" indent="0">
              <a:buNone/>
            </a:pPr>
            <a:r>
              <a:rPr lang="es-PE" dirty="0" smtClean="0"/>
              <a:t>En </a:t>
            </a:r>
            <a:r>
              <a:rPr lang="es-PE" dirty="0"/>
              <a:t>la siguiente imagen se ve el pulmón por dentro, ramificado en bronquios y estos en bronquiolos que aguardan los alvéolos.</a:t>
            </a:r>
          </a:p>
          <a:p>
            <a:endParaRPr lang="es-PE" dirty="0"/>
          </a:p>
        </p:txBody>
      </p:sp>
      <p:pic>
        <p:nvPicPr>
          <p:cNvPr id="6" name="Imagen 5" descr="Representación de una parte del aparato respiratorio: los pulmones. Se ven los bronquios, bronquiolos y la cavidad que conecta los pulmones con la nariz y la boca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05" y="1560371"/>
            <a:ext cx="2228215" cy="284607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lecha derecha 8"/>
          <p:cNvSpPr/>
          <p:nvPr/>
        </p:nvSpPr>
        <p:spPr>
          <a:xfrm>
            <a:off x="6648232" y="3611418"/>
            <a:ext cx="1209963" cy="1293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CuadroTexto 9"/>
          <p:cNvSpPr txBox="1"/>
          <p:nvPr/>
        </p:nvSpPr>
        <p:spPr>
          <a:xfrm>
            <a:off x="7858195" y="3491406"/>
            <a:ext cx="2927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Bronquio izquierdo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83136468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</TotalTime>
  <Words>153</Words>
  <Application>Microsoft Office PowerPoint</Application>
  <PresentationFormat>Panorámica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Espiral</vt:lpstr>
      <vt:lpstr>Presentación de PowerPoint</vt:lpstr>
      <vt:lpstr>La tráquea </vt:lpstr>
      <vt:lpstr>Presentación de PowerPoint</vt:lpstr>
      <vt:lpstr>Los bronquios 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6</cp:revision>
  <dcterms:created xsi:type="dcterms:W3CDTF">2022-06-28T23:02:14Z</dcterms:created>
  <dcterms:modified xsi:type="dcterms:W3CDTF">2022-06-28T23:50:45Z</dcterms:modified>
</cp:coreProperties>
</file>