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60" r:id="rId6"/>
    <p:sldId id="271" r:id="rId7"/>
    <p:sldId id="268" r:id="rId8"/>
    <p:sldId id="272" r:id="rId9"/>
    <p:sldId id="273" r:id="rId1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5" autoAdjust="0"/>
    <p:restoredTop sz="94660"/>
  </p:normalViewPr>
  <p:slideViewPr>
    <p:cSldViewPr snapToGrid="0">
      <p:cViewPr varScale="1">
        <p:scale>
          <a:sx n="63" d="100"/>
          <a:sy n="63" d="100"/>
        </p:scale>
        <p:origin x="7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258806D9-421C-4DA1-ABB8-562740D20FB3}" type="datetimeFigureOut">
              <a:rPr lang="es-PE" smtClean="0"/>
              <a:t>29/06/2023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F5676C-B010-415A-95B4-EC287B01BD24}" type="slidenum">
              <a:rPr lang="es-PE" smtClean="0"/>
              <a:t>‹Nº›</a:t>
            </a:fld>
            <a:endParaRPr lang="es-P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3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8806D9-421C-4DA1-ABB8-562740D20FB3}" type="datetimeFigureOut">
              <a:rPr lang="es-PE" smtClean="0"/>
              <a:t>29/06/2023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F5676C-B010-415A-95B4-EC287B01BD24}" type="slidenum">
              <a:rPr lang="es-PE" smtClean="0"/>
              <a:t>‹Nº›</a:t>
            </a:fld>
            <a:endParaRPr lang="es-PE"/>
          </a:p>
        </p:txBody>
      </p:sp>
    </p:spTree>
    <p:extLst>
      <p:ext uri="{BB962C8B-B14F-4D97-AF65-F5344CB8AC3E}">
        <p14:creationId xmlns:p14="http://schemas.microsoft.com/office/powerpoint/2010/main" val="388630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8806D9-421C-4DA1-ABB8-562740D20FB3}" type="datetimeFigureOut">
              <a:rPr lang="es-PE" smtClean="0"/>
              <a:t>29/06/2023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F5676C-B010-415A-95B4-EC287B01BD24}" type="slidenum">
              <a:rPr lang="es-PE" smtClean="0"/>
              <a:t>‹Nº›</a:t>
            </a:fld>
            <a:endParaRPr lang="es-P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43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8806D9-421C-4DA1-ABB8-562740D20FB3}" type="datetimeFigureOut">
              <a:rPr lang="es-PE" smtClean="0"/>
              <a:t>29/06/2023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F5676C-B010-415A-95B4-EC287B01BD24}" type="slidenum">
              <a:rPr lang="es-PE" smtClean="0"/>
              <a:t>‹Nº›</a:t>
            </a:fld>
            <a:endParaRPr lang="es-PE"/>
          </a:p>
        </p:txBody>
      </p:sp>
    </p:spTree>
    <p:extLst>
      <p:ext uri="{BB962C8B-B14F-4D97-AF65-F5344CB8AC3E}">
        <p14:creationId xmlns:p14="http://schemas.microsoft.com/office/powerpoint/2010/main" val="335875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58806D9-421C-4DA1-ABB8-562740D20FB3}" type="datetimeFigureOut">
              <a:rPr lang="es-PE" smtClean="0"/>
              <a:t>29/06/2023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F5676C-B010-415A-95B4-EC287B01BD24}" type="slidenum">
              <a:rPr lang="es-PE" smtClean="0"/>
              <a:t>‹Nº›</a:t>
            </a:fld>
            <a:endParaRPr lang="es-P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25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58806D9-421C-4DA1-ABB8-562740D20FB3}" type="datetimeFigureOut">
              <a:rPr lang="es-PE" smtClean="0"/>
              <a:t>29/06/2023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7F5676C-B010-415A-95B4-EC287B01BD24}" type="slidenum">
              <a:rPr lang="es-PE" smtClean="0"/>
              <a:t>‹Nº›</a:t>
            </a:fld>
            <a:endParaRPr lang="es-PE"/>
          </a:p>
        </p:txBody>
      </p:sp>
    </p:spTree>
    <p:extLst>
      <p:ext uri="{BB962C8B-B14F-4D97-AF65-F5344CB8AC3E}">
        <p14:creationId xmlns:p14="http://schemas.microsoft.com/office/powerpoint/2010/main" val="215913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58806D9-421C-4DA1-ABB8-562740D20FB3}" type="datetimeFigureOut">
              <a:rPr lang="es-PE" smtClean="0"/>
              <a:t>29/06/2023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67F5676C-B010-415A-95B4-EC287B01BD24}" type="slidenum">
              <a:rPr lang="es-PE" smtClean="0"/>
              <a:t>‹Nº›</a:t>
            </a:fld>
            <a:endParaRPr lang="es-PE"/>
          </a:p>
        </p:txBody>
      </p:sp>
    </p:spTree>
    <p:extLst>
      <p:ext uri="{BB962C8B-B14F-4D97-AF65-F5344CB8AC3E}">
        <p14:creationId xmlns:p14="http://schemas.microsoft.com/office/powerpoint/2010/main" val="383993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58806D9-421C-4DA1-ABB8-562740D20FB3}" type="datetimeFigureOut">
              <a:rPr lang="es-PE" smtClean="0"/>
              <a:t>29/06/2023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67F5676C-B010-415A-95B4-EC287B01BD24}" type="slidenum">
              <a:rPr lang="es-PE" smtClean="0"/>
              <a:t>‹Nº›</a:t>
            </a:fld>
            <a:endParaRPr lang="es-PE"/>
          </a:p>
        </p:txBody>
      </p:sp>
    </p:spTree>
    <p:extLst>
      <p:ext uri="{BB962C8B-B14F-4D97-AF65-F5344CB8AC3E}">
        <p14:creationId xmlns:p14="http://schemas.microsoft.com/office/powerpoint/2010/main" val="127272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806D9-421C-4DA1-ABB8-562740D20FB3}" type="datetimeFigureOut">
              <a:rPr lang="es-PE" smtClean="0"/>
              <a:t>29/06/2023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67F5676C-B010-415A-95B4-EC287B01BD24}" type="slidenum">
              <a:rPr lang="es-PE" smtClean="0"/>
              <a:t>‹Nº›</a:t>
            </a:fld>
            <a:endParaRPr lang="es-PE"/>
          </a:p>
        </p:txBody>
      </p:sp>
    </p:spTree>
    <p:extLst>
      <p:ext uri="{BB962C8B-B14F-4D97-AF65-F5344CB8AC3E}">
        <p14:creationId xmlns:p14="http://schemas.microsoft.com/office/powerpoint/2010/main" val="308724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58806D9-421C-4DA1-ABB8-562740D20FB3}" type="datetimeFigureOut">
              <a:rPr lang="es-PE" smtClean="0"/>
              <a:t>29/06/2023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7F5676C-B010-415A-95B4-EC287B01BD24}" type="slidenum">
              <a:rPr lang="es-PE" smtClean="0"/>
              <a:t>‹Nº›</a:t>
            </a:fld>
            <a:endParaRPr lang="es-PE"/>
          </a:p>
        </p:txBody>
      </p:sp>
    </p:spTree>
    <p:extLst>
      <p:ext uri="{BB962C8B-B14F-4D97-AF65-F5344CB8AC3E}">
        <p14:creationId xmlns:p14="http://schemas.microsoft.com/office/powerpoint/2010/main" val="31345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58806D9-421C-4DA1-ABB8-562740D20FB3}" type="datetimeFigureOut">
              <a:rPr lang="es-PE" smtClean="0"/>
              <a:t>29/06/2023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7F5676C-B010-415A-95B4-EC287B01BD24}" type="slidenum">
              <a:rPr lang="es-PE" smtClean="0"/>
              <a:t>‹Nº›</a:t>
            </a:fld>
            <a:endParaRPr lang="es-P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22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8806D9-421C-4DA1-ABB8-562740D20FB3}" type="datetimeFigureOut">
              <a:rPr lang="es-PE" smtClean="0"/>
              <a:t>29/06/2023</a:t>
            </a:fld>
            <a:endParaRPr lang="es-P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P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F5676C-B010-415A-95B4-EC287B01BD24}" type="slidenum">
              <a:rPr lang="es-PE" smtClean="0"/>
              <a:t>‹Nº›</a:t>
            </a:fld>
            <a:endParaRPr lang="es-P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089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utp.edu.pe/blog/ingenieria-y-arquitectura/ciberseguridad-que-es-y-en-que-consiste?gclid=Cj0KCQjwqNqkBhDlARIsAFaxvwxoktkaHdu40NUeWGCNVRxbSzAq6ng3aMehs_FD_xCwXzgNBtqT-o0aAhYlEALw_wcB#loop-row-2" TargetMode="External"/><Relationship Id="rId2" Type="http://schemas.openxmlformats.org/officeDocument/2006/relationships/hyperlink" Target="https://www.utp.edu.pe/blog/ingenieria-y-arquitectura/ciberseguridad-que-es-y-en-que-consiste?gclid=Cj0KCQjwqNqkBhDlARIsAFaxvwxoktkaHdu40NUeWGCNVRxbSzAq6ng3aMehs_FD_xCwXzgNBtqT-o0aAhYlEALw_wcB#loop-row-1" TargetMode="Externa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s://www.utp.edu.pe/blog/ingenieria-y-arquitectura/ciberseguridad-que-es-y-en-que-consiste?gclid=Cj0KCQjwqNqkBhDlARIsAFaxvwxoktkaHdu40NUeWGCNVRxbSzAq6ng3aMehs_FD_xCwXzgNBtqT-o0aAhYlEALw_wcB#loop-row-4" TargetMode="External"/><Relationship Id="rId4" Type="http://schemas.openxmlformats.org/officeDocument/2006/relationships/hyperlink" Target="https://www.utp.edu.pe/blog/ingenieria-y-arquitectura/ciberseguridad-que-es-y-en-que-consiste?gclid=Cj0KCQjwqNqkBhDlARIsAFaxvwxoktkaHdu40NUeWGCNVRxbSzAq6ng3aMehs_FD_xCwXzgNBtqT-o0aAhYlEALw_wcB#loop-row-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latam.kaspersky.com/resource-center/threats/trojans" TargetMode="External"/><Relationship Id="rId7" Type="http://schemas.openxmlformats.org/officeDocument/2006/relationships/image" Target="../media/image7.jpeg"/><Relationship Id="rId2" Type="http://schemas.openxmlformats.org/officeDocument/2006/relationships/hyperlink" Target="https://latam.kaspersky.com/resource-center/threats/ransomware"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latam.kaspersky.com/resource-center/threats/spywar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9244" y="4960137"/>
            <a:ext cx="9068844" cy="1463040"/>
          </a:xfrm>
        </p:spPr>
        <p:txBody>
          <a:bodyPr/>
          <a:lstStyle/>
          <a:p>
            <a:r>
              <a:rPr lang="es-PE" dirty="0"/>
              <a:t>ciberseguridad</a:t>
            </a:r>
          </a:p>
        </p:txBody>
      </p:sp>
      <p:sp>
        <p:nvSpPr>
          <p:cNvPr id="3" name="Subtítulo 2"/>
          <p:cNvSpPr>
            <a:spLocks noGrp="1"/>
          </p:cNvSpPr>
          <p:nvPr>
            <p:ph type="subTitle" idx="1"/>
          </p:nvPr>
        </p:nvSpPr>
        <p:spPr>
          <a:xfrm>
            <a:off x="8534400" y="5047649"/>
            <a:ext cx="3766159" cy="1109311"/>
          </a:xfrm>
        </p:spPr>
        <p:txBody>
          <a:bodyPr>
            <a:normAutofit fontScale="85000" lnSpcReduction="20000"/>
          </a:bodyPr>
          <a:lstStyle/>
          <a:p>
            <a:r>
              <a:rPr lang="es-PE" dirty="0"/>
              <a:t>Informática</a:t>
            </a:r>
          </a:p>
          <a:p>
            <a:r>
              <a:rPr lang="es-PE" dirty="0"/>
              <a:t>Grupo 9:</a:t>
            </a:r>
          </a:p>
          <a:p>
            <a:r>
              <a:rPr lang="es-PE" dirty="0"/>
              <a:t>Vicente Torres</a:t>
            </a:r>
          </a:p>
          <a:p>
            <a:r>
              <a:rPr lang="es-PE" dirty="0"/>
              <a:t>Sammy </a:t>
            </a:r>
            <a:r>
              <a:rPr lang="es-PE" dirty="0" err="1"/>
              <a:t>Vasquez</a:t>
            </a:r>
            <a:r>
              <a:rPr lang="es-PE" dirty="0"/>
              <a:t> </a:t>
            </a:r>
            <a:r>
              <a:rPr lang="es-PE" dirty="0" err="1" smtClean="0"/>
              <a:t>Agip</a:t>
            </a:r>
            <a:endParaRPr lang="es-PE" dirty="0" smtClean="0"/>
          </a:p>
          <a:p>
            <a:r>
              <a:rPr lang="es-PE" dirty="0" smtClean="0"/>
              <a:t>Trabajo en equipo</a:t>
            </a:r>
            <a:endParaRPr lang="es-PE" dirty="0"/>
          </a:p>
        </p:txBody>
      </p:sp>
      <p:sp>
        <p:nvSpPr>
          <p:cNvPr id="7" name="AutoShape 8" descr="La importancia de la ciberseguridad en las empresas"/>
          <p:cNvSpPr>
            <a:spLocks noChangeAspect="1" noChangeArrowheads="1"/>
          </p:cNvSpPr>
          <p:nvPr/>
        </p:nvSpPr>
        <p:spPr bwMode="auto">
          <a:xfrm>
            <a:off x="155575" y="-144463"/>
            <a:ext cx="2787446" cy="27874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 name="AutoShape 12" descr="La importancia de la ciberseguridad en las empresas"/>
          <p:cNvSpPr>
            <a:spLocks noChangeAspect="1" noChangeArrowheads="1"/>
          </p:cNvSpPr>
          <p:nvPr/>
        </p:nvSpPr>
        <p:spPr bwMode="auto">
          <a:xfrm>
            <a:off x="155574" y="501041"/>
            <a:ext cx="4454003" cy="31189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1" name="Imagen 10"/>
          <p:cNvPicPr>
            <a:picLocks noChangeAspect="1"/>
          </p:cNvPicPr>
          <p:nvPr/>
        </p:nvPicPr>
        <p:blipFill>
          <a:blip r:embed="rId2"/>
          <a:stretch>
            <a:fillRect/>
          </a:stretch>
        </p:blipFill>
        <p:spPr>
          <a:xfrm>
            <a:off x="155574" y="112734"/>
            <a:ext cx="9902827" cy="4177346"/>
          </a:xfrm>
          <a:prstGeom prst="rect">
            <a:avLst/>
          </a:prstGeom>
        </p:spPr>
      </p:pic>
    </p:spTree>
    <p:extLst>
      <p:ext uri="{BB962C8B-B14F-4D97-AF65-F5344CB8AC3E}">
        <p14:creationId xmlns:p14="http://schemas.microsoft.com/office/powerpoint/2010/main" val="63128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down)">
                                      <p:cBhvr>
                                        <p:cTn id="61" dur="580">
                                          <p:stCondLst>
                                            <p:cond delay="0"/>
                                          </p:stCondLst>
                                        </p:cTn>
                                        <p:tgtEl>
                                          <p:spTgt spid="3">
                                            <p:txEl>
                                              <p:pRg st="1" end="1"/>
                                            </p:txEl>
                                          </p:spTgt>
                                        </p:tgtEl>
                                      </p:cBhvr>
                                    </p:animEffect>
                                    <p:anim calcmode="lin" valueType="num">
                                      <p:cBhvr>
                                        <p:cTn id="6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 end="1"/>
                                            </p:txEl>
                                          </p:spTgt>
                                        </p:tgtEl>
                                      </p:cBhvr>
                                      <p:to x="100000" y="60000"/>
                                    </p:animScale>
                                    <p:animScale>
                                      <p:cBhvr>
                                        <p:cTn id="68" dur="166" decel="50000">
                                          <p:stCondLst>
                                            <p:cond delay="676"/>
                                          </p:stCondLst>
                                        </p:cTn>
                                        <p:tgtEl>
                                          <p:spTgt spid="3">
                                            <p:txEl>
                                              <p:pRg st="1" end="1"/>
                                            </p:txEl>
                                          </p:spTgt>
                                        </p:tgtEl>
                                      </p:cBhvr>
                                      <p:to x="100000" y="100000"/>
                                    </p:animScale>
                                    <p:animScale>
                                      <p:cBhvr>
                                        <p:cTn id="69" dur="26">
                                          <p:stCondLst>
                                            <p:cond delay="1312"/>
                                          </p:stCondLst>
                                        </p:cTn>
                                        <p:tgtEl>
                                          <p:spTgt spid="3">
                                            <p:txEl>
                                              <p:pRg st="1" end="1"/>
                                            </p:txEl>
                                          </p:spTgt>
                                        </p:tgtEl>
                                      </p:cBhvr>
                                      <p:to x="100000" y="80000"/>
                                    </p:animScale>
                                    <p:animScale>
                                      <p:cBhvr>
                                        <p:cTn id="70" dur="166" decel="50000">
                                          <p:stCondLst>
                                            <p:cond delay="1338"/>
                                          </p:stCondLst>
                                        </p:cTn>
                                        <p:tgtEl>
                                          <p:spTgt spid="3">
                                            <p:txEl>
                                              <p:pRg st="1" end="1"/>
                                            </p:txEl>
                                          </p:spTgt>
                                        </p:tgtEl>
                                      </p:cBhvr>
                                      <p:to x="100000" y="100000"/>
                                    </p:animScale>
                                    <p:animScale>
                                      <p:cBhvr>
                                        <p:cTn id="71" dur="26">
                                          <p:stCondLst>
                                            <p:cond delay="1642"/>
                                          </p:stCondLst>
                                        </p:cTn>
                                        <p:tgtEl>
                                          <p:spTgt spid="3">
                                            <p:txEl>
                                              <p:pRg st="1" end="1"/>
                                            </p:txEl>
                                          </p:spTgt>
                                        </p:tgtEl>
                                      </p:cBhvr>
                                      <p:to x="100000" y="90000"/>
                                    </p:animScale>
                                    <p:animScale>
                                      <p:cBhvr>
                                        <p:cTn id="72" dur="166" decel="50000">
                                          <p:stCondLst>
                                            <p:cond delay="1668"/>
                                          </p:stCondLst>
                                        </p:cTn>
                                        <p:tgtEl>
                                          <p:spTgt spid="3">
                                            <p:txEl>
                                              <p:pRg st="1" end="1"/>
                                            </p:txEl>
                                          </p:spTgt>
                                        </p:tgtEl>
                                      </p:cBhvr>
                                      <p:to x="100000" y="100000"/>
                                    </p:animScale>
                                    <p:animScale>
                                      <p:cBhvr>
                                        <p:cTn id="73" dur="26">
                                          <p:stCondLst>
                                            <p:cond delay="1808"/>
                                          </p:stCondLst>
                                        </p:cTn>
                                        <p:tgtEl>
                                          <p:spTgt spid="3">
                                            <p:txEl>
                                              <p:pRg st="1" end="1"/>
                                            </p:txEl>
                                          </p:spTgt>
                                        </p:tgtEl>
                                      </p:cBhvr>
                                      <p:to x="100000" y="95000"/>
                                    </p:animScale>
                                    <p:animScale>
                                      <p:cBhvr>
                                        <p:cTn id="74" dur="166" decel="50000">
                                          <p:stCondLst>
                                            <p:cond delay="1834"/>
                                          </p:stCondLst>
                                        </p:cTn>
                                        <p:tgtEl>
                                          <p:spTgt spid="3">
                                            <p:txEl>
                                              <p:pRg st="1" end="1"/>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Effect transition="in" filter="wipe(down)">
                                      <p:cBhvr>
                                        <p:cTn id="79" dur="580">
                                          <p:stCondLst>
                                            <p:cond delay="0"/>
                                          </p:stCondLst>
                                        </p:cTn>
                                        <p:tgtEl>
                                          <p:spTgt spid="3">
                                            <p:txEl>
                                              <p:pRg st="2" end="2"/>
                                            </p:txEl>
                                          </p:spTgt>
                                        </p:tgtEl>
                                      </p:cBhvr>
                                    </p:animEffect>
                                    <p:anim calcmode="lin" valueType="num">
                                      <p:cBhvr>
                                        <p:cTn id="8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2" end="2"/>
                                            </p:txEl>
                                          </p:spTgt>
                                        </p:tgtEl>
                                      </p:cBhvr>
                                      <p:to x="100000" y="60000"/>
                                    </p:animScale>
                                    <p:animScale>
                                      <p:cBhvr>
                                        <p:cTn id="86" dur="166" decel="50000">
                                          <p:stCondLst>
                                            <p:cond delay="676"/>
                                          </p:stCondLst>
                                        </p:cTn>
                                        <p:tgtEl>
                                          <p:spTgt spid="3">
                                            <p:txEl>
                                              <p:pRg st="2" end="2"/>
                                            </p:txEl>
                                          </p:spTgt>
                                        </p:tgtEl>
                                      </p:cBhvr>
                                      <p:to x="100000" y="100000"/>
                                    </p:animScale>
                                    <p:animScale>
                                      <p:cBhvr>
                                        <p:cTn id="87" dur="26">
                                          <p:stCondLst>
                                            <p:cond delay="1312"/>
                                          </p:stCondLst>
                                        </p:cTn>
                                        <p:tgtEl>
                                          <p:spTgt spid="3">
                                            <p:txEl>
                                              <p:pRg st="2" end="2"/>
                                            </p:txEl>
                                          </p:spTgt>
                                        </p:tgtEl>
                                      </p:cBhvr>
                                      <p:to x="100000" y="80000"/>
                                    </p:animScale>
                                    <p:animScale>
                                      <p:cBhvr>
                                        <p:cTn id="88" dur="166" decel="50000">
                                          <p:stCondLst>
                                            <p:cond delay="1338"/>
                                          </p:stCondLst>
                                        </p:cTn>
                                        <p:tgtEl>
                                          <p:spTgt spid="3">
                                            <p:txEl>
                                              <p:pRg st="2" end="2"/>
                                            </p:txEl>
                                          </p:spTgt>
                                        </p:tgtEl>
                                      </p:cBhvr>
                                      <p:to x="100000" y="100000"/>
                                    </p:animScale>
                                    <p:animScale>
                                      <p:cBhvr>
                                        <p:cTn id="89" dur="26">
                                          <p:stCondLst>
                                            <p:cond delay="1642"/>
                                          </p:stCondLst>
                                        </p:cTn>
                                        <p:tgtEl>
                                          <p:spTgt spid="3">
                                            <p:txEl>
                                              <p:pRg st="2" end="2"/>
                                            </p:txEl>
                                          </p:spTgt>
                                        </p:tgtEl>
                                      </p:cBhvr>
                                      <p:to x="100000" y="90000"/>
                                    </p:animScale>
                                    <p:animScale>
                                      <p:cBhvr>
                                        <p:cTn id="90" dur="166" decel="50000">
                                          <p:stCondLst>
                                            <p:cond delay="1668"/>
                                          </p:stCondLst>
                                        </p:cTn>
                                        <p:tgtEl>
                                          <p:spTgt spid="3">
                                            <p:txEl>
                                              <p:pRg st="2" end="2"/>
                                            </p:txEl>
                                          </p:spTgt>
                                        </p:tgtEl>
                                      </p:cBhvr>
                                      <p:to x="100000" y="100000"/>
                                    </p:animScale>
                                    <p:animScale>
                                      <p:cBhvr>
                                        <p:cTn id="91" dur="26">
                                          <p:stCondLst>
                                            <p:cond delay="1808"/>
                                          </p:stCondLst>
                                        </p:cTn>
                                        <p:tgtEl>
                                          <p:spTgt spid="3">
                                            <p:txEl>
                                              <p:pRg st="2" end="2"/>
                                            </p:txEl>
                                          </p:spTgt>
                                        </p:tgtEl>
                                      </p:cBhvr>
                                      <p:to x="100000" y="95000"/>
                                    </p:animScale>
                                    <p:animScale>
                                      <p:cBhvr>
                                        <p:cTn id="92" dur="166" decel="50000">
                                          <p:stCondLst>
                                            <p:cond delay="1834"/>
                                          </p:stCondLst>
                                        </p:cTn>
                                        <p:tgtEl>
                                          <p:spTgt spid="3">
                                            <p:txEl>
                                              <p:pRg st="2" end="2"/>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3" end="3"/>
                                            </p:txEl>
                                          </p:spTgt>
                                        </p:tgtEl>
                                        <p:attrNameLst>
                                          <p:attrName>style.visibility</p:attrName>
                                        </p:attrNameLst>
                                      </p:cBhvr>
                                      <p:to>
                                        <p:strVal val="visible"/>
                                      </p:to>
                                    </p:set>
                                    <p:animEffect transition="in" filter="wipe(down)">
                                      <p:cBhvr>
                                        <p:cTn id="97" dur="580">
                                          <p:stCondLst>
                                            <p:cond delay="0"/>
                                          </p:stCondLst>
                                        </p:cTn>
                                        <p:tgtEl>
                                          <p:spTgt spid="3">
                                            <p:txEl>
                                              <p:pRg st="3" end="3"/>
                                            </p:txEl>
                                          </p:spTgt>
                                        </p:tgtEl>
                                      </p:cBhvr>
                                    </p:animEffect>
                                    <p:anim calcmode="lin" valueType="num">
                                      <p:cBhvr>
                                        <p:cTn id="9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3" end="3"/>
                                            </p:txEl>
                                          </p:spTgt>
                                        </p:tgtEl>
                                      </p:cBhvr>
                                      <p:to x="100000" y="60000"/>
                                    </p:animScale>
                                    <p:animScale>
                                      <p:cBhvr>
                                        <p:cTn id="104" dur="166" decel="50000">
                                          <p:stCondLst>
                                            <p:cond delay="676"/>
                                          </p:stCondLst>
                                        </p:cTn>
                                        <p:tgtEl>
                                          <p:spTgt spid="3">
                                            <p:txEl>
                                              <p:pRg st="3" end="3"/>
                                            </p:txEl>
                                          </p:spTgt>
                                        </p:tgtEl>
                                      </p:cBhvr>
                                      <p:to x="100000" y="100000"/>
                                    </p:animScale>
                                    <p:animScale>
                                      <p:cBhvr>
                                        <p:cTn id="105" dur="26">
                                          <p:stCondLst>
                                            <p:cond delay="1312"/>
                                          </p:stCondLst>
                                        </p:cTn>
                                        <p:tgtEl>
                                          <p:spTgt spid="3">
                                            <p:txEl>
                                              <p:pRg st="3" end="3"/>
                                            </p:txEl>
                                          </p:spTgt>
                                        </p:tgtEl>
                                      </p:cBhvr>
                                      <p:to x="100000" y="80000"/>
                                    </p:animScale>
                                    <p:animScale>
                                      <p:cBhvr>
                                        <p:cTn id="106" dur="166" decel="50000">
                                          <p:stCondLst>
                                            <p:cond delay="1338"/>
                                          </p:stCondLst>
                                        </p:cTn>
                                        <p:tgtEl>
                                          <p:spTgt spid="3">
                                            <p:txEl>
                                              <p:pRg st="3" end="3"/>
                                            </p:txEl>
                                          </p:spTgt>
                                        </p:tgtEl>
                                      </p:cBhvr>
                                      <p:to x="100000" y="100000"/>
                                    </p:animScale>
                                    <p:animScale>
                                      <p:cBhvr>
                                        <p:cTn id="107" dur="26">
                                          <p:stCondLst>
                                            <p:cond delay="1642"/>
                                          </p:stCondLst>
                                        </p:cTn>
                                        <p:tgtEl>
                                          <p:spTgt spid="3">
                                            <p:txEl>
                                              <p:pRg st="3" end="3"/>
                                            </p:txEl>
                                          </p:spTgt>
                                        </p:tgtEl>
                                      </p:cBhvr>
                                      <p:to x="100000" y="90000"/>
                                    </p:animScale>
                                    <p:animScale>
                                      <p:cBhvr>
                                        <p:cTn id="108" dur="166" decel="50000">
                                          <p:stCondLst>
                                            <p:cond delay="1668"/>
                                          </p:stCondLst>
                                        </p:cTn>
                                        <p:tgtEl>
                                          <p:spTgt spid="3">
                                            <p:txEl>
                                              <p:pRg st="3" end="3"/>
                                            </p:txEl>
                                          </p:spTgt>
                                        </p:tgtEl>
                                      </p:cBhvr>
                                      <p:to x="100000" y="100000"/>
                                    </p:animScale>
                                    <p:animScale>
                                      <p:cBhvr>
                                        <p:cTn id="109" dur="26">
                                          <p:stCondLst>
                                            <p:cond delay="1808"/>
                                          </p:stCondLst>
                                        </p:cTn>
                                        <p:tgtEl>
                                          <p:spTgt spid="3">
                                            <p:txEl>
                                              <p:pRg st="3" end="3"/>
                                            </p:txEl>
                                          </p:spTgt>
                                        </p:tgtEl>
                                      </p:cBhvr>
                                      <p:to x="100000" y="95000"/>
                                    </p:animScale>
                                    <p:animScale>
                                      <p:cBhvr>
                                        <p:cTn id="110" dur="166" decel="50000">
                                          <p:stCondLst>
                                            <p:cond delay="1834"/>
                                          </p:stCondLst>
                                        </p:cTn>
                                        <p:tgtEl>
                                          <p:spTgt spid="3">
                                            <p:txEl>
                                              <p:pRg st="3" end="3"/>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4" end="4"/>
                                            </p:txEl>
                                          </p:spTgt>
                                        </p:tgtEl>
                                        <p:attrNameLst>
                                          <p:attrName>style.visibility</p:attrName>
                                        </p:attrNameLst>
                                      </p:cBhvr>
                                      <p:to>
                                        <p:strVal val="visible"/>
                                      </p:to>
                                    </p:set>
                                    <p:animEffect transition="in" filter="wipe(down)">
                                      <p:cBhvr>
                                        <p:cTn id="115" dur="580">
                                          <p:stCondLst>
                                            <p:cond delay="0"/>
                                          </p:stCondLst>
                                        </p:cTn>
                                        <p:tgtEl>
                                          <p:spTgt spid="3">
                                            <p:txEl>
                                              <p:pRg st="4" end="4"/>
                                            </p:txEl>
                                          </p:spTgt>
                                        </p:tgtEl>
                                      </p:cBhvr>
                                    </p:animEffect>
                                    <p:anim calcmode="lin" valueType="num">
                                      <p:cBhvr>
                                        <p:cTn id="11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4" end="4"/>
                                            </p:txEl>
                                          </p:spTgt>
                                        </p:tgtEl>
                                      </p:cBhvr>
                                      <p:to x="100000" y="60000"/>
                                    </p:animScale>
                                    <p:animScale>
                                      <p:cBhvr>
                                        <p:cTn id="122" dur="166" decel="50000">
                                          <p:stCondLst>
                                            <p:cond delay="676"/>
                                          </p:stCondLst>
                                        </p:cTn>
                                        <p:tgtEl>
                                          <p:spTgt spid="3">
                                            <p:txEl>
                                              <p:pRg st="4" end="4"/>
                                            </p:txEl>
                                          </p:spTgt>
                                        </p:tgtEl>
                                      </p:cBhvr>
                                      <p:to x="100000" y="100000"/>
                                    </p:animScale>
                                    <p:animScale>
                                      <p:cBhvr>
                                        <p:cTn id="123" dur="26">
                                          <p:stCondLst>
                                            <p:cond delay="1312"/>
                                          </p:stCondLst>
                                        </p:cTn>
                                        <p:tgtEl>
                                          <p:spTgt spid="3">
                                            <p:txEl>
                                              <p:pRg st="4" end="4"/>
                                            </p:txEl>
                                          </p:spTgt>
                                        </p:tgtEl>
                                      </p:cBhvr>
                                      <p:to x="100000" y="80000"/>
                                    </p:animScale>
                                    <p:animScale>
                                      <p:cBhvr>
                                        <p:cTn id="124" dur="166" decel="50000">
                                          <p:stCondLst>
                                            <p:cond delay="1338"/>
                                          </p:stCondLst>
                                        </p:cTn>
                                        <p:tgtEl>
                                          <p:spTgt spid="3">
                                            <p:txEl>
                                              <p:pRg st="4" end="4"/>
                                            </p:txEl>
                                          </p:spTgt>
                                        </p:tgtEl>
                                      </p:cBhvr>
                                      <p:to x="100000" y="100000"/>
                                    </p:animScale>
                                    <p:animScale>
                                      <p:cBhvr>
                                        <p:cTn id="125" dur="26">
                                          <p:stCondLst>
                                            <p:cond delay="1642"/>
                                          </p:stCondLst>
                                        </p:cTn>
                                        <p:tgtEl>
                                          <p:spTgt spid="3">
                                            <p:txEl>
                                              <p:pRg st="4" end="4"/>
                                            </p:txEl>
                                          </p:spTgt>
                                        </p:tgtEl>
                                      </p:cBhvr>
                                      <p:to x="100000" y="90000"/>
                                    </p:animScale>
                                    <p:animScale>
                                      <p:cBhvr>
                                        <p:cTn id="126" dur="166" decel="50000">
                                          <p:stCondLst>
                                            <p:cond delay="1668"/>
                                          </p:stCondLst>
                                        </p:cTn>
                                        <p:tgtEl>
                                          <p:spTgt spid="3">
                                            <p:txEl>
                                              <p:pRg st="4" end="4"/>
                                            </p:txEl>
                                          </p:spTgt>
                                        </p:tgtEl>
                                      </p:cBhvr>
                                      <p:to x="100000" y="100000"/>
                                    </p:animScale>
                                    <p:animScale>
                                      <p:cBhvr>
                                        <p:cTn id="127" dur="26">
                                          <p:stCondLst>
                                            <p:cond delay="1808"/>
                                          </p:stCondLst>
                                        </p:cTn>
                                        <p:tgtEl>
                                          <p:spTgt spid="3">
                                            <p:txEl>
                                              <p:pRg st="4" end="4"/>
                                            </p:txEl>
                                          </p:spTgt>
                                        </p:tgtEl>
                                      </p:cBhvr>
                                      <p:to x="100000" y="95000"/>
                                    </p:animScale>
                                    <p:animScale>
                                      <p:cBhvr>
                                        <p:cTn id="12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6054" y="686816"/>
            <a:ext cx="9720072" cy="1499616"/>
          </a:xfrm>
        </p:spPr>
        <p:txBody>
          <a:bodyPr/>
          <a:lstStyle/>
          <a:p>
            <a:r>
              <a:rPr lang="es-PE" dirty="0"/>
              <a:t>inicio</a:t>
            </a:r>
          </a:p>
        </p:txBody>
      </p:sp>
      <p:sp>
        <p:nvSpPr>
          <p:cNvPr id="3" name="Marcador de contenido 2"/>
          <p:cNvSpPr>
            <a:spLocks noGrp="1"/>
          </p:cNvSpPr>
          <p:nvPr>
            <p:ph sz="half" idx="1"/>
          </p:nvPr>
        </p:nvSpPr>
        <p:spPr>
          <a:xfrm>
            <a:off x="411480" y="1828800"/>
            <a:ext cx="5367527" cy="4602480"/>
          </a:xfrm>
        </p:spPr>
        <p:txBody>
          <a:bodyPr>
            <a:noAutofit/>
          </a:bodyPr>
          <a:lstStyle/>
          <a:p>
            <a:r>
              <a:rPr lang="es-419" sz="1600" dirty="0"/>
              <a:t>En la era digital en la que vivimos, nuestros datos personales e </a:t>
            </a:r>
            <a:r>
              <a:rPr lang="es-419" sz="1600" dirty="0" smtClean="0"/>
              <a:t>información confidencial están más expuestos que nunca. La ciberseguridad se ha convertido en un tema importante para todos aquellos que utilizan dispositivos electrónicos y navegan por internet.</a:t>
            </a:r>
          </a:p>
          <a:p>
            <a:r>
              <a:rPr lang="es-419" sz="1600" dirty="0" smtClean="0"/>
              <a:t>En este artículo, te explicamos </a:t>
            </a:r>
            <a:r>
              <a:rPr lang="es-419" sz="1600" b="1" dirty="0" smtClean="0"/>
              <a:t>qué es la ciberseguridad</a:t>
            </a:r>
            <a:r>
              <a:rPr lang="es-419" sz="1600" dirty="0" smtClean="0"/>
              <a:t> y cómo puedes protegerte de las amenazas cibernéticas.</a:t>
            </a:r>
          </a:p>
          <a:p>
            <a:r>
              <a:rPr lang="es-419" sz="1600" b="1" dirty="0" smtClean="0"/>
              <a:t>Tabla de contenidos</a:t>
            </a:r>
          </a:p>
          <a:p>
            <a:r>
              <a:rPr lang="es-419" sz="1600" dirty="0" smtClean="0">
                <a:hlinkClick r:id="rId2"/>
              </a:rPr>
              <a:t>¿Qué es un ciberataque?</a:t>
            </a:r>
          </a:p>
          <a:p>
            <a:r>
              <a:rPr lang="es-419" sz="1600" dirty="0" smtClean="0">
                <a:hlinkClick r:id="rId2"/>
              </a:rPr>
              <a:t>¿Qué es la ciberseguridad?</a:t>
            </a:r>
            <a:endParaRPr lang="es-419" sz="1600" dirty="0" smtClean="0"/>
          </a:p>
          <a:p>
            <a:r>
              <a:rPr lang="es-419" sz="1600" dirty="0" smtClean="0">
                <a:hlinkClick r:id="rId3"/>
              </a:rPr>
              <a:t>¿Por qué es importante la Ciberseguridad?</a:t>
            </a:r>
            <a:endParaRPr lang="es-419" sz="1600" dirty="0" smtClean="0"/>
          </a:p>
          <a:p>
            <a:r>
              <a:rPr lang="es-419" sz="1600" dirty="0" smtClean="0">
                <a:hlinkClick r:id="rId4"/>
              </a:rPr>
              <a:t>Tipos de ataques contra la ciberseguridad </a:t>
            </a:r>
            <a:endParaRPr lang="es-419" sz="1600" dirty="0" smtClean="0"/>
          </a:p>
          <a:p>
            <a:r>
              <a:rPr lang="es-419" sz="1600" dirty="0" smtClean="0">
                <a:hlinkClick r:id="rId5"/>
              </a:rPr>
              <a:t>Como protegerte de los ataques cibernéticos</a:t>
            </a:r>
          </a:p>
          <a:p>
            <a:r>
              <a:rPr lang="es-PE" sz="1600" dirty="0" smtClean="0"/>
              <a:t>Bibliografía</a:t>
            </a:r>
            <a:endParaRPr lang="es-PE" sz="1600" dirty="0"/>
          </a:p>
        </p:txBody>
      </p:sp>
      <p:pic>
        <p:nvPicPr>
          <p:cNvPr id="2050" name="Picture 2" descr="Qué es la ciberseguridad?"/>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050071" y="2340113"/>
            <a:ext cx="6037545" cy="391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003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animEffect transition="in" filter="wipe(down)">
                                      <p:cBhvr>
                                        <p:cTn id="115" dur="580">
                                          <p:stCondLst>
                                            <p:cond delay="0"/>
                                          </p:stCondLst>
                                        </p:cTn>
                                        <p:tgtEl>
                                          <p:spTgt spid="3">
                                            <p:txEl>
                                              <p:pRg st="5" end="5"/>
                                            </p:txEl>
                                          </p:spTgt>
                                        </p:tgtEl>
                                      </p:cBhvr>
                                    </p:animEffect>
                                    <p:anim calcmode="lin" valueType="num">
                                      <p:cBhvr>
                                        <p:cTn id="1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5" end="5"/>
                                            </p:txEl>
                                          </p:spTgt>
                                        </p:tgtEl>
                                      </p:cBhvr>
                                      <p:to x="100000" y="60000"/>
                                    </p:animScale>
                                    <p:animScale>
                                      <p:cBhvr>
                                        <p:cTn id="122" dur="166" decel="50000">
                                          <p:stCondLst>
                                            <p:cond delay="67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6" end="6"/>
                                            </p:txEl>
                                          </p:spTgt>
                                        </p:tgtEl>
                                        <p:attrNameLst>
                                          <p:attrName>style.visibility</p:attrName>
                                        </p:attrNameLst>
                                      </p:cBhvr>
                                      <p:to>
                                        <p:strVal val="visible"/>
                                      </p:to>
                                    </p:set>
                                    <p:animEffect transition="in" filter="wipe(down)">
                                      <p:cBhvr>
                                        <p:cTn id="133" dur="580">
                                          <p:stCondLst>
                                            <p:cond delay="0"/>
                                          </p:stCondLst>
                                        </p:cTn>
                                        <p:tgtEl>
                                          <p:spTgt spid="3">
                                            <p:txEl>
                                              <p:pRg st="6" end="6"/>
                                            </p:txEl>
                                          </p:spTgt>
                                        </p:tgtEl>
                                      </p:cBhvr>
                                    </p:animEffect>
                                    <p:anim calcmode="lin" valueType="num">
                                      <p:cBhvr>
                                        <p:cTn id="13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6" end="6"/>
                                            </p:txEl>
                                          </p:spTgt>
                                        </p:tgtEl>
                                      </p:cBhvr>
                                      <p:to x="100000" y="60000"/>
                                    </p:animScale>
                                    <p:animScale>
                                      <p:cBhvr>
                                        <p:cTn id="140" dur="166" decel="50000">
                                          <p:stCondLst>
                                            <p:cond delay="676"/>
                                          </p:stCondLst>
                                        </p:cTn>
                                        <p:tgtEl>
                                          <p:spTgt spid="3">
                                            <p:txEl>
                                              <p:pRg st="6" end="6"/>
                                            </p:txEl>
                                          </p:spTgt>
                                        </p:tgtEl>
                                      </p:cBhvr>
                                      <p:to x="100000" y="100000"/>
                                    </p:animScale>
                                    <p:animScale>
                                      <p:cBhvr>
                                        <p:cTn id="141" dur="26">
                                          <p:stCondLst>
                                            <p:cond delay="1312"/>
                                          </p:stCondLst>
                                        </p:cTn>
                                        <p:tgtEl>
                                          <p:spTgt spid="3">
                                            <p:txEl>
                                              <p:pRg st="6" end="6"/>
                                            </p:txEl>
                                          </p:spTgt>
                                        </p:tgtEl>
                                      </p:cBhvr>
                                      <p:to x="100000" y="80000"/>
                                    </p:animScale>
                                    <p:animScale>
                                      <p:cBhvr>
                                        <p:cTn id="142" dur="166" decel="50000">
                                          <p:stCondLst>
                                            <p:cond delay="1338"/>
                                          </p:stCondLst>
                                        </p:cTn>
                                        <p:tgtEl>
                                          <p:spTgt spid="3">
                                            <p:txEl>
                                              <p:pRg st="6" end="6"/>
                                            </p:txEl>
                                          </p:spTgt>
                                        </p:tgtEl>
                                      </p:cBhvr>
                                      <p:to x="100000" y="100000"/>
                                    </p:animScale>
                                    <p:animScale>
                                      <p:cBhvr>
                                        <p:cTn id="143" dur="26">
                                          <p:stCondLst>
                                            <p:cond delay="1642"/>
                                          </p:stCondLst>
                                        </p:cTn>
                                        <p:tgtEl>
                                          <p:spTgt spid="3">
                                            <p:txEl>
                                              <p:pRg st="6" end="6"/>
                                            </p:txEl>
                                          </p:spTgt>
                                        </p:tgtEl>
                                      </p:cBhvr>
                                      <p:to x="100000" y="90000"/>
                                    </p:animScale>
                                    <p:animScale>
                                      <p:cBhvr>
                                        <p:cTn id="144" dur="166" decel="50000">
                                          <p:stCondLst>
                                            <p:cond delay="1668"/>
                                          </p:stCondLst>
                                        </p:cTn>
                                        <p:tgtEl>
                                          <p:spTgt spid="3">
                                            <p:txEl>
                                              <p:pRg st="6" end="6"/>
                                            </p:txEl>
                                          </p:spTgt>
                                        </p:tgtEl>
                                      </p:cBhvr>
                                      <p:to x="100000" y="100000"/>
                                    </p:animScale>
                                    <p:animScale>
                                      <p:cBhvr>
                                        <p:cTn id="145" dur="26">
                                          <p:stCondLst>
                                            <p:cond delay="1808"/>
                                          </p:stCondLst>
                                        </p:cTn>
                                        <p:tgtEl>
                                          <p:spTgt spid="3">
                                            <p:txEl>
                                              <p:pRg st="6" end="6"/>
                                            </p:txEl>
                                          </p:spTgt>
                                        </p:tgtEl>
                                      </p:cBhvr>
                                      <p:to x="100000" y="95000"/>
                                    </p:animScale>
                                    <p:animScale>
                                      <p:cBhvr>
                                        <p:cTn id="146" dur="166" decel="50000">
                                          <p:stCondLst>
                                            <p:cond delay="1834"/>
                                          </p:stCondLst>
                                        </p:cTn>
                                        <p:tgtEl>
                                          <p:spTgt spid="3">
                                            <p:txEl>
                                              <p:pRg st="6" end="6"/>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7" end="7"/>
                                            </p:txEl>
                                          </p:spTgt>
                                        </p:tgtEl>
                                        <p:attrNameLst>
                                          <p:attrName>style.visibility</p:attrName>
                                        </p:attrNameLst>
                                      </p:cBhvr>
                                      <p:to>
                                        <p:strVal val="visible"/>
                                      </p:to>
                                    </p:set>
                                    <p:animEffect transition="in" filter="wipe(down)">
                                      <p:cBhvr>
                                        <p:cTn id="151" dur="580">
                                          <p:stCondLst>
                                            <p:cond delay="0"/>
                                          </p:stCondLst>
                                        </p:cTn>
                                        <p:tgtEl>
                                          <p:spTgt spid="3">
                                            <p:txEl>
                                              <p:pRg st="7" end="7"/>
                                            </p:txEl>
                                          </p:spTgt>
                                        </p:tgtEl>
                                      </p:cBhvr>
                                    </p:animEffect>
                                    <p:anim calcmode="lin" valueType="num">
                                      <p:cBhvr>
                                        <p:cTn id="15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7" end="7"/>
                                            </p:txEl>
                                          </p:spTgt>
                                        </p:tgtEl>
                                      </p:cBhvr>
                                      <p:to x="100000" y="60000"/>
                                    </p:animScale>
                                    <p:animScale>
                                      <p:cBhvr>
                                        <p:cTn id="158" dur="166" decel="50000">
                                          <p:stCondLst>
                                            <p:cond delay="676"/>
                                          </p:stCondLst>
                                        </p:cTn>
                                        <p:tgtEl>
                                          <p:spTgt spid="3">
                                            <p:txEl>
                                              <p:pRg st="7" end="7"/>
                                            </p:txEl>
                                          </p:spTgt>
                                        </p:tgtEl>
                                      </p:cBhvr>
                                      <p:to x="100000" y="100000"/>
                                    </p:animScale>
                                    <p:animScale>
                                      <p:cBhvr>
                                        <p:cTn id="159" dur="26">
                                          <p:stCondLst>
                                            <p:cond delay="1312"/>
                                          </p:stCondLst>
                                        </p:cTn>
                                        <p:tgtEl>
                                          <p:spTgt spid="3">
                                            <p:txEl>
                                              <p:pRg st="7" end="7"/>
                                            </p:txEl>
                                          </p:spTgt>
                                        </p:tgtEl>
                                      </p:cBhvr>
                                      <p:to x="100000" y="80000"/>
                                    </p:animScale>
                                    <p:animScale>
                                      <p:cBhvr>
                                        <p:cTn id="160" dur="166" decel="50000">
                                          <p:stCondLst>
                                            <p:cond delay="1338"/>
                                          </p:stCondLst>
                                        </p:cTn>
                                        <p:tgtEl>
                                          <p:spTgt spid="3">
                                            <p:txEl>
                                              <p:pRg st="7" end="7"/>
                                            </p:txEl>
                                          </p:spTgt>
                                        </p:tgtEl>
                                      </p:cBhvr>
                                      <p:to x="100000" y="100000"/>
                                    </p:animScale>
                                    <p:animScale>
                                      <p:cBhvr>
                                        <p:cTn id="161" dur="26">
                                          <p:stCondLst>
                                            <p:cond delay="1642"/>
                                          </p:stCondLst>
                                        </p:cTn>
                                        <p:tgtEl>
                                          <p:spTgt spid="3">
                                            <p:txEl>
                                              <p:pRg st="7" end="7"/>
                                            </p:txEl>
                                          </p:spTgt>
                                        </p:tgtEl>
                                      </p:cBhvr>
                                      <p:to x="100000" y="90000"/>
                                    </p:animScale>
                                    <p:animScale>
                                      <p:cBhvr>
                                        <p:cTn id="162" dur="166" decel="50000">
                                          <p:stCondLst>
                                            <p:cond delay="1668"/>
                                          </p:stCondLst>
                                        </p:cTn>
                                        <p:tgtEl>
                                          <p:spTgt spid="3">
                                            <p:txEl>
                                              <p:pRg st="7" end="7"/>
                                            </p:txEl>
                                          </p:spTgt>
                                        </p:tgtEl>
                                      </p:cBhvr>
                                      <p:to x="100000" y="100000"/>
                                    </p:animScale>
                                    <p:animScale>
                                      <p:cBhvr>
                                        <p:cTn id="163" dur="26">
                                          <p:stCondLst>
                                            <p:cond delay="1808"/>
                                          </p:stCondLst>
                                        </p:cTn>
                                        <p:tgtEl>
                                          <p:spTgt spid="3">
                                            <p:txEl>
                                              <p:pRg st="7" end="7"/>
                                            </p:txEl>
                                          </p:spTgt>
                                        </p:tgtEl>
                                      </p:cBhvr>
                                      <p:to x="100000" y="95000"/>
                                    </p:animScale>
                                    <p:animScale>
                                      <p:cBhvr>
                                        <p:cTn id="164" dur="166" decel="50000">
                                          <p:stCondLst>
                                            <p:cond delay="1834"/>
                                          </p:stCondLst>
                                        </p:cTn>
                                        <p:tgtEl>
                                          <p:spTgt spid="3">
                                            <p:txEl>
                                              <p:pRg st="7" end="7"/>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8" end="8"/>
                                            </p:txEl>
                                          </p:spTgt>
                                        </p:tgtEl>
                                        <p:attrNameLst>
                                          <p:attrName>style.visibility</p:attrName>
                                        </p:attrNameLst>
                                      </p:cBhvr>
                                      <p:to>
                                        <p:strVal val="visible"/>
                                      </p:to>
                                    </p:set>
                                    <p:animEffect transition="in" filter="wipe(down)">
                                      <p:cBhvr>
                                        <p:cTn id="169" dur="580">
                                          <p:stCondLst>
                                            <p:cond delay="0"/>
                                          </p:stCondLst>
                                        </p:cTn>
                                        <p:tgtEl>
                                          <p:spTgt spid="3">
                                            <p:txEl>
                                              <p:pRg st="8" end="8"/>
                                            </p:txEl>
                                          </p:spTgt>
                                        </p:tgtEl>
                                      </p:cBhvr>
                                    </p:animEffect>
                                    <p:anim calcmode="lin" valueType="num">
                                      <p:cBhvr>
                                        <p:cTn id="17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8" end="8"/>
                                            </p:txEl>
                                          </p:spTgt>
                                        </p:tgtEl>
                                      </p:cBhvr>
                                      <p:to x="100000" y="60000"/>
                                    </p:animScale>
                                    <p:animScale>
                                      <p:cBhvr>
                                        <p:cTn id="176" dur="166" decel="50000">
                                          <p:stCondLst>
                                            <p:cond delay="676"/>
                                          </p:stCondLst>
                                        </p:cTn>
                                        <p:tgtEl>
                                          <p:spTgt spid="3">
                                            <p:txEl>
                                              <p:pRg st="8" end="8"/>
                                            </p:txEl>
                                          </p:spTgt>
                                        </p:tgtEl>
                                      </p:cBhvr>
                                      <p:to x="100000" y="100000"/>
                                    </p:animScale>
                                    <p:animScale>
                                      <p:cBhvr>
                                        <p:cTn id="177" dur="26">
                                          <p:stCondLst>
                                            <p:cond delay="1312"/>
                                          </p:stCondLst>
                                        </p:cTn>
                                        <p:tgtEl>
                                          <p:spTgt spid="3">
                                            <p:txEl>
                                              <p:pRg st="8" end="8"/>
                                            </p:txEl>
                                          </p:spTgt>
                                        </p:tgtEl>
                                      </p:cBhvr>
                                      <p:to x="100000" y="80000"/>
                                    </p:animScale>
                                    <p:animScale>
                                      <p:cBhvr>
                                        <p:cTn id="178" dur="166" decel="50000">
                                          <p:stCondLst>
                                            <p:cond delay="1338"/>
                                          </p:stCondLst>
                                        </p:cTn>
                                        <p:tgtEl>
                                          <p:spTgt spid="3">
                                            <p:txEl>
                                              <p:pRg st="8" end="8"/>
                                            </p:txEl>
                                          </p:spTgt>
                                        </p:tgtEl>
                                      </p:cBhvr>
                                      <p:to x="100000" y="100000"/>
                                    </p:animScale>
                                    <p:animScale>
                                      <p:cBhvr>
                                        <p:cTn id="179" dur="26">
                                          <p:stCondLst>
                                            <p:cond delay="1642"/>
                                          </p:stCondLst>
                                        </p:cTn>
                                        <p:tgtEl>
                                          <p:spTgt spid="3">
                                            <p:txEl>
                                              <p:pRg st="8" end="8"/>
                                            </p:txEl>
                                          </p:spTgt>
                                        </p:tgtEl>
                                      </p:cBhvr>
                                      <p:to x="100000" y="90000"/>
                                    </p:animScale>
                                    <p:animScale>
                                      <p:cBhvr>
                                        <p:cTn id="180" dur="166" decel="50000">
                                          <p:stCondLst>
                                            <p:cond delay="1668"/>
                                          </p:stCondLst>
                                        </p:cTn>
                                        <p:tgtEl>
                                          <p:spTgt spid="3">
                                            <p:txEl>
                                              <p:pRg st="8" end="8"/>
                                            </p:txEl>
                                          </p:spTgt>
                                        </p:tgtEl>
                                      </p:cBhvr>
                                      <p:to x="100000" y="100000"/>
                                    </p:animScale>
                                    <p:animScale>
                                      <p:cBhvr>
                                        <p:cTn id="181" dur="26">
                                          <p:stCondLst>
                                            <p:cond delay="1808"/>
                                          </p:stCondLst>
                                        </p:cTn>
                                        <p:tgtEl>
                                          <p:spTgt spid="3">
                                            <p:txEl>
                                              <p:pRg st="8" end="8"/>
                                            </p:txEl>
                                          </p:spTgt>
                                        </p:tgtEl>
                                      </p:cBhvr>
                                      <p:to x="100000" y="95000"/>
                                    </p:animScale>
                                    <p:animScale>
                                      <p:cBhvr>
                                        <p:cTn id="182" dur="166" decel="50000">
                                          <p:stCondLst>
                                            <p:cond delay="1834"/>
                                          </p:stCondLst>
                                        </p:cTn>
                                        <p:tgtEl>
                                          <p:spTgt spid="3">
                                            <p:txEl>
                                              <p:pRg st="8" end="8"/>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2050"/>
                                        </p:tgtEl>
                                        <p:attrNameLst>
                                          <p:attrName>style.visibility</p:attrName>
                                        </p:attrNameLst>
                                      </p:cBhvr>
                                      <p:to>
                                        <p:strVal val="visible"/>
                                      </p:to>
                                    </p:set>
                                    <p:animEffect transition="in" filter="wipe(down)">
                                      <p:cBhvr>
                                        <p:cTn id="187" dur="580">
                                          <p:stCondLst>
                                            <p:cond delay="0"/>
                                          </p:stCondLst>
                                        </p:cTn>
                                        <p:tgtEl>
                                          <p:spTgt spid="2050"/>
                                        </p:tgtEl>
                                      </p:cBhvr>
                                    </p:animEffect>
                                    <p:anim calcmode="lin" valueType="num">
                                      <p:cBhvr>
                                        <p:cTn id="18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93" dur="26">
                                          <p:stCondLst>
                                            <p:cond delay="650"/>
                                          </p:stCondLst>
                                        </p:cTn>
                                        <p:tgtEl>
                                          <p:spTgt spid="2050"/>
                                        </p:tgtEl>
                                      </p:cBhvr>
                                      <p:to x="100000" y="60000"/>
                                    </p:animScale>
                                    <p:animScale>
                                      <p:cBhvr>
                                        <p:cTn id="194" dur="166" decel="50000">
                                          <p:stCondLst>
                                            <p:cond delay="676"/>
                                          </p:stCondLst>
                                        </p:cTn>
                                        <p:tgtEl>
                                          <p:spTgt spid="2050"/>
                                        </p:tgtEl>
                                      </p:cBhvr>
                                      <p:to x="100000" y="100000"/>
                                    </p:animScale>
                                    <p:animScale>
                                      <p:cBhvr>
                                        <p:cTn id="195" dur="26">
                                          <p:stCondLst>
                                            <p:cond delay="1312"/>
                                          </p:stCondLst>
                                        </p:cTn>
                                        <p:tgtEl>
                                          <p:spTgt spid="2050"/>
                                        </p:tgtEl>
                                      </p:cBhvr>
                                      <p:to x="100000" y="80000"/>
                                    </p:animScale>
                                    <p:animScale>
                                      <p:cBhvr>
                                        <p:cTn id="196" dur="166" decel="50000">
                                          <p:stCondLst>
                                            <p:cond delay="1338"/>
                                          </p:stCondLst>
                                        </p:cTn>
                                        <p:tgtEl>
                                          <p:spTgt spid="2050"/>
                                        </p:tgtEl>
                                      </p:cBhvr>
                                      <p:to x="100000" y="100000"/>
                                    </p:animScale>
                                    <p:animScale>
                                      <p:cBhvr>
                                        <p:cTn id="197" dur="26">
                                          <p:stCondLst>
                                            <p:cond delay="1642"/>
                                          </p:stCondLst>
                                        </p:cTn>
                                        <p:tgtEl>
                                          <p:spTgt spid="2050"/>
                                        </p:tgtEl>
                                      </p:cBhvr>
                                      <p:to x="100000" y="90000"/>
                                    </p:animScale>
                                    <p:animScale>
                                      <p:cBhvr>
                                        <p:cTn id="198" dur="166" decel="50000">
                                          <p:stCondLst>
                                            <p:cond delay="1668"/>
                                          </p:stCondLst>
                                        </p:cTn>
                                        <p:tgtEl>
                                          <p:spTgt spid="2050"/>
                                        </p:tgtEl>
                                      </p:cBhvr>
                                      <p:to x="100000" y="100000"/>
                                    </p:animScale>
                                    <p:animScale>
                                      <p:cBhvr>
                                        <p:cTn id="199" dur="26">
                                          <p:stCondLst>
                                            <p:cond delay="1808"/>
                                          </p:stCondLst>
                                        </p:cTn>
                                        <p:tgtEl>
                                          <p:spTgt spid="2050"/>
                                        </p:tgtEl>
                                      </p:cBhvr>
                                      <p:to x="100000" y="95000"/>
                                    </p:animScale>
                                    <p:animScale>
                                      <p:cBhvr>
                                        <p:cTn id="200" dur="166" decel="50000">
                                          <p:stCondLst>
                                            <p:cond delay="1834"/>
                                          </p:stCondLst>
                                        </p:cTn>
                                        <p:tgtEl>
                                          <p:spTgt spid="2050"/>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nodeType="clickEffect">
                                  <p:stCondLst>
                                    <p:cond delay="0"/>
                                  </p:stCondLst>
                                  <p:childTnLst>
                                    <p:set>
                                      <p:cBhvr>
                                        <p:cTn id="20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9720072" cy="1822704"/>
          </a:xfrm>
        </p:spPr>
        <p:txBody>
          <a:bodyPr>
            <a:normAutofit/>
          </a:bodyPr>
          <a:lstStyle/>
          <a:p>
            <a:r>
              <a:rPr lang="es-PE" b="1" dirty="0"/>
              <a:t>¿Qué es un ciberataque</a:t>
            </a:r>
            <a:r>
              <a:rPr lang="es-PE" b="1" dirty="0" smtClean="0"/>
              <a:t>?</a:t>
            </a:r>
            <a:endParaRPr lang="es-PE" dirty="0"/>
          </a:p>
        </p:txBody>
      </p:sp>
      <p:sp>
        <p:nvSpPr>
          <p:cNvPr id="3" name="Marcador de contenido 2"/>
          <p:cNvSpPr>
            <a:spLocks noGrp="1"/>
          </p:cNvSpPr>
          <p:nvPr>
            <p:ph sz="half" idx="1"/>
          </p:nvPr>
        </p:nvSpPr>
        <p:spPr/>
        <p:txBody>
          <a:bodyPr>
            <a:normAutofit/>
          </a:bodyPr>
          <a:lstStyle/>
          <a:p>
            <a:pPr fontAlgn="base"/>
            <a:r>
              <a:rPr lang="es-PE" dirty="0" smtClean="0"/>
              <a:t>Un </a:t>
            </a:r>
            <a:r>
              <a:rPr lang="es-PE" dirty="0"/>
              <a:t>ciberataque es un intento de los </a:t>
            </a:r>
            <a:r>
              <a:rPr lang="es-PE" dirty="0" err="1"/>
              <a:t>ciberdelincuentes</a:t>
            </a:r>
            <a:r>
              <a:rPr lang="es-PE" dirty="0"/>
              <a:t> de deshabilitar equipos, robar datos o utilizar un sistema informático capturado para lanzar ataques adicionales. Los ataques cibernéticos se han vuelto más sofisticados en los últimos años y, como resultado, la prevención de ataques cibernéticos es esencial para todas las personas y organizaciones.</a:t>
            </a:r>
          </a:p>
          <a:p>
            <a:r>
              <a:rPr lang="es-PE" dirty="0"/>
              <a:t/>
            </a:r>
            <a:br>
              <a:rPr lang="es-PE" dirty="0"/>
            </a:br>
            <a:endParaRPr lang="es-PE" dirty="0"/>
          </a:p>
        </p:txBody>
      </p:sp>
      <p:sp>
        <p:nvSpPr>
          <p:cNvPr id="6" name="AutoShape 4" descr="75,246 imágenes de Malware - Imágenes, fotos y vectores de stock |  Shutterstock"/>
          <p:cNvSpPr>
            <a:spLocks noGrp="1" noChangeAspect="1" noChangeArrowheads="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7" name="Imagen 6"/>
          <p:cNvPicPr>
            <a:picLocks noChangeAspect="1"/>
          </p:cNvPicPr>
          <p:nvPr/>
        </p:nvPicPr>
        <p:blipFill rotWithShape="1">
          <a:blip r:embed="rId2"/>
          <a:srcRect r="32236"/>
          <a:stretch/>
        </p:blipFill>
        <p:spPr>
          <a:xfrm>
            <a:off x="5884164" y="2337816"/>
            <a:ext cx="6210467" cy="3285744"/>
          </a:xfrm>
          <a:prstGeom prst="rect">
            <a:avLst/>
          </a:prstGeom>
        </p:spPr>
      </p:pic>
    </p:spTree>
    <p:extLst>
      <p:ext uri="{BB962C8B-B14F-4D97-AF65-F5344CB8AC3E}">
        <p14:creationId xmlns:p14="http://schemas.microsoft.com/office/powerpoint/2010/main" val="4834306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9720072" cy="1494105"/>
          </a:xfrm>
        </p:spPr>
        <p:txBody>
          <a:bodyPr/>
          <a:lstStyle/>
          <a:p>
            <a:r>
              <a:rPr lang="es-PE" b="1" dirty="0"/>
              <a:t>¿Qué es la ciberseguridad?</a:t>
            </a:r>
          </a:p>
        </p:txBody>
      </p:sp>
      <p:sp>
        <p:nvSpPr>
          <p:cNvPr id="3" name="Marcador de contenido 2"/>
          <p:cNvSpPr>
            <a:spLocks noGrp="1"/>
          </p:cNvSpPr>
          <p:nvPr>
            <p:ph sz="half" idx="1"/>
          </p:nvPr>
        </p:nvSpPr>
        <p:spPr/>
        <p:txBody>
          <a:bodyPr>
            <a:normAutofit fontScale="92500"/>
          </a:bodyPr>
          <a:lstStyle/>
          <a:p>
            <a:r>
              <a:rPr lang="es-419" dirty="0"/>
              <a:t>La </a:t>
            </a:r>
            <a:r>
              <a:rPr lang="es-419" b="1" dirty="0"/>
              <a:t>ciberseguridad</a:t>
            </a:r>
            <a:r>
              <a:rPr lang="es-419" dirty="0"/>
              <a:t> es un conjunto de medidas y prácticas destinadas a proteger los sistemas informáticos, redes y dispositivos electrónicos de las amenazas cibernéticas. Estas amenazas pueden ser ataques maliciosos, virus o malware que buscan acceder a información confidencial, robar datos personales o corromper archivos importantes.</a:t>
            </a:r>
            <a:endParaRPr lang="es-PE" dirty="0"/>
          </a:p>
        </p:txBody>
      </p:sp>
      <p:sp>
        <p:nvSpPr>
          <p:cNvPr id="5" name="Marcador de contenido 4"/>
          <p:cNvSpPr>
            <a:spLocks noGrp="1"/>
          </p:cNvSpPr>
          <p:nvPr>
            <p:ph sz="half" idx="2"/>
          </p:nvPr>
        </p:nvSpPr>
        <p:spPr/>
        <p:txBody>
          <a:bodyPr>
            <a:normAutofit fontScale="92500"/>
          </a:bodyPr>
          <a:lstStyle/>
          <a:p>
            <a:r>
              <a:rPr lang="es-419" dirty="0"/>
              <a:t>En otras palabras, la </a:t>
            </a:r>
            <a:r>
              <a:rPr lang="es-419" b="1" dirty="0"/>
              <a:t>ciberseguridad</a:t>
            </a:r>
            <a:r>
              <a:rPr lang="es-419" dirty="0"/>
              <a:t> se enfoca en garantizar la privacidad y seguridad de tus datos digitales. Esto incluye todo lo relacionado con tu identidad digital: contraseñas, correos electrónicos, perfiles en redes sociales e información financiera. El objetivo principal de implementar medidas de ciberseguridad es prevenir cualquier tipo de ataque informático que pueda poner en riesgo tus datos personales o provocar daños económicos. Además, también puede ayudarte a evitar situaciones peligrosas como el acoso virtual y el </a:t>
            </a:r>
            <a:r>
              <a:rPr lang="es-419" dirty="0" err="1"/>
              <a:t>grooming</a:t>
            </a:r>
            <a:r>
              <a:rPr lang="es-419" dirty="0"/>
              <a:t>.</a:t>
            </a:r>
            <a:endParaRPr lang="es-PE" dirty="0"/>
          </a:p>
        </p:txBody>
      </p:sp>
    </p:spTree>
    <p:extLst>
      <p:ext uri="{BB962C8B-B14F-4D97-AF65-F5344CB8AC3E}">
        <p14:creationId xmlns:p14="http://schemas.microsoft.com/office/powerpoint/2010/main" val="2981798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down)">
                                      <p:cBhvr>
                                        <p:cTn id="43" dur="580">
                                          <p:stCondLst>
                                            <p:cond delay="0"/>
                                          </p:stCondLst>
                                        </p:cTn>
                                        <p:tgtEl>
                                          <p:spTgt spid="5">
                                            <p:txEl>
                                              <p:pRg st="0" end="0"/>
                                            </p:txEl>
                                          </p:spTgt>
                                        </p:tgtEl>
                                      </p:cBhvr>
                                    </p:animEffect>
                                    <p:anim calcmode="lin" valueType="num">
                                      <p:cBhvr>
                                        <p:cTn id="4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0" end="0"/>
                                            </p:txEl>
                                          </p:spTgt>
                                        </p:tgtEl>
                                      </p:cBhvr>
                                      <p:to x="100000" y="60000"/>
                                    </p:animScale>
                                    <p:animScale>
                                      <p:cBhvr>
                                        <p:cTn id="50" dur="166" decel="50000">
                                          <p:stCondLst>
                                            <p:cond delay="676"/>
                                          </p:stCondLst>
                                        </p:cTn>
                                        <p:tgtEl>
                                          <p:spTgt spid="5">
                                            <p:txEl>
                                              <p:pRg st="0" end="0"/>
                                            </p:txEl>
                                          </p:spTgt>
                                        </p:tgtEl>
                                      </p:cBhvr>
                                      <p:to x="100000" y="100000"/>
                                    </p:animScale>
                                    <p:animScale>
                                      <p:cBhvr>
                                        <p:cTn id="51" dur="26">
                                          <p:stCondLst>
                                            <p:cond delay="1312"/>
                                          </p:stCondLst>
                                        </p:cTn>
                                        <p:tgtEl>
                                          <p:spTgt spid="5">
                                            <p:txEl>
                                              <p:pRg st="0" end="0"/>
                                            </p:txEl>
                                          </p:spTgt>
                                        </p:tgtEl>
                                      </p:cBhvr>
                                      <p:to x="100000" y="80000"/>
                                    </p:animScale>
                                    <p:animScale>
                                      <p:cBhvr>
                                        <p:cTn id="52" dur="166" decel="50000">
                                          <p:stCondLst>
                                            <p:cond delay="1338"/>
                                          </p:stCondLst>
                                        </p:cTn>
                                        <p:tgtEl>
                                          <p:spTgt spid="5">
                                            <p:txEl>
                                              <p:pRg st="0" end="0"/>
                                            </p:txEl>
                                          </p:spTgt>
                                        </p:tgtEl>
                                      </p:cBhvr>
                                      <p:to x="100000" y="100000"/>
                                    </p:animScale>
                                    <p:animScale>
                                      <p:cBhvr>
                                        <p:cTn id="53" dur="26">
                                          <p:stCondLst>
                                            <p:cond delay="1642"/>
                                          </p:stCondLst>
                                        </p:cTn>
                                        <p:tgtEl>
                                          <p:spTgt spid="5">
                                            <p:txEl>
                                              <p:pRg st="0" end="0"/>
                                            </p:txEl>
                                          </p:spTgt>
                                        </p:tgtEl>
                                      </p:cBhvr>
                                      <p:to x="100000" y="90000"/>
                                    </p:animScale>
                                    <p:animScale>
                                      <p:cBhvr>
                                        <p:cTn id="54" dur="166" decel="50000">
                                          <p:stCondLst>
                                            <p:cond delay="1668"/>
                                          </p:stCondLst>
                                        </p:cTn>
                                        <p:tgtEl>
                                          <p:spTgt spid="5">
                                            <p:txEl>
                                              <p:pRg st="0" end="0"/>
                                            </p:txEl>
                                          </p:spTgt>
                                        </p:tgtEl>
                                      </p:cBhvr>
                                      <p:to x="100000" y="100000"/>
                                    </p:animScale>
                                    <p:animScale>
                                      <p:cBhvr>
                                        <p:cTn id="55" dur="26">
                                          <p:stCondLst>
                                            <p:cond delay="1808"/>
                                          </p:stCondLst>
                                        </p:cTn>
                                        <p:tgtEl>
                                          <p:spTgt spid="5">
                                            <p:txEl>
                                              <p:pRg st="0" end="0"/>
                                            </p:txEl>
                                          </p:spTgt>
                                        </p:tgtEl>
                                      </p:cBhvr>
                                      <p:to x="100000" y="95000"/>
                                    </p:animScale>
                                    <p:animScale>
                                      <p:cBhvr>
                                        <p:cTn id="56" dur="166" decel="50000">
                                          <p:stCondLst>
                                            <p:cond delay="1834"/>
                                          </p:stCondLst>
                                        </p:cTn>
                                        <p:tgtEl>
                                          <p:spTgt spid="5">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1"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Effect transition="in" filter="blinds(horizontal)">
                                      <p:cBhvr>
                                        <p:cTn id="61" dur="500"/>
                                        <p:tgtEl>
                                          <p:spTgt spid="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1"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checkerboard(across)">
                                      <p:cBhvr>
                                        <p:cTn id="6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build="p"/>
      <p:bldP spid="5"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1052186"/>
            <a:ext cx="9720072" cy="1032646"/>
          </a:xfrm>
        </p:spPr>
        <p:txBody>
          <a:bodyPr>
            <a:normAutofit fontScale="90000"/>
          </a:bodyPr>
          <a:lstStyle/>
          <a:p>
            <a:r>
              <a:rPr lang="es-419" b="1" dirty="0"/>
              <a:t>¿Por qué es importante la Ciberseguridad?</a:t>
            </a:r>
            <a:br>
              <a:rPr lang="es-419" b="1" dirty="0"/>
            </a:br>
            <a:endParaRPr lang="es-PE" dirty="0"/>
          </a:p>
        </p:txBody>
      </p:sp>
      <p:sp>
        <p:nvSpPr>
          <p:cNvPr id="3" name="Marcador de contenido 2"/>
          <p:cNvSpPr>
            <a:spLocks noGrp="1"/>
          </p:cNvSpPr>
          <p:nvPr>
            <p:ph sz="half" idx="1"/>
          </p:nvPr>
        </p:nvSpPr>
        <p:spPr>
          <a:xfrm>
            <a:off x="1024128" y="2286000"/>
            <a:ext cx="4754880" cy="4440477"/>
          </a:xfrm>
        </p:spPr>
        <p:txBody>
          <a:bodyPr>
            <a:normAutofit fontScale="92500" lnSpcReduction="20000"/>
          </a:bodyPr>
          <a:lstStyle/>
          <a:p>
            <a:r>
              <a:rPr lang="es-419" dirty="0"/>
              <a:t>Cuando una empresa sufre un </a:t>
            </a:r>
            <a:r>
              <a:rPr lang="es-419" dirty="0" err="1"/>
              <a:t>hackeo</a:t>
            </a:r>
            <a:r>
              <a:rPr lang="es-419" dirty="0"/>
              <a:t>, no solo se enfrenta a la amenaza directa de perder datos confidenciales, sino que también corre el riesgo de dañar sus relaciones con los clientes y enfrentar graves problemas legales. </a:t>
            </a:r>
          </a:p>
          <a:p>
            <a:r>
              <a:rPr lang="es-419" dirty="0"/>
              <a:t>Con los avances tecnológicos actuales, como los vehículos autónomos y los sistemas de seguridad para el hogar conectados a Internet, los peligros del </a:t>
            </a:r>
            <a:r>
              <a:rPr lang="es-419" dirty="0" err="1"/>
              <a:t>cibercrimen</a:t>
            </a:r>
            <a:r>
              <a:rPr lang="es-419" dirty="0"/>
              <a:t> se vuelven aún más serios.</a:t>
            </a:r>
            <a:endParaRPr lang="es-PE" dirty="0"/>
          </a:p>
        </p:txBody>
      </p:sp>
      <p:sp>
        <p:nvSpPr>
          <p:cNvPr id="4" name="Marcador de contenido 3"/>
          <p:cNvSpPr>
            <a:spLocks noGrp="1"/>
          </p:cNvSpPr>
          <p:nvPr>
            <p:ph sz="half" idx="2"/>
          </p:nvPr>
        </p:nvSpPr>
        <p:spPr/>
        <p:txBody>
          <a:bodyPr>
            <a:normAutofit fontScale="92500" lnSpcReduction="20000"/>
          </a:bodyPr>
          <a:lstStyle/>
          <a:p>
            <a:r>
              <a:rPr lang="es-419" dirty="0"/>
              <a:t>Por esta razón, no sorprende que </a:t>
            </a:r>
            <a:r>
              <a:rPr lang="es-419" dirty="0" err="1"/>
              <a:t>Gartner</a:t>
            </a:r>
            <a:r>
              <a:rPr lang="es-419" dirty="0"/>
              <a:t> Inc., una reconocida firma internacional de investigación y asesoramiento, prediga que el gasto global en seguridad alcanzará los $170 mil millones en 2022, experimentando un aumento del 8% en tan solo un año.</a:t>
            </a:r>
          </a:p>
          <a:p>
            <a:r>
              <a:rPr lang="es-419" dirty="0"/>
              <a:t>En la actualidad, la mayoría de las empresas, independientemente de su tamaño, tienen una presencia en línea. Actividades que antes se realizaban mediante llamadas telefónicas o reuniones cara a cara, ahora se llevan a cabo a través de correos electrónicos o teleconferencias, lo cual plantea numerosas interrogantes y desafíos relacionados con la protección de la información.</a:t>
            </a:r>
          </a:p>
        </p:txBody>
      </p:sp>
    </p:spTree>
    <p:extLst>
      <p:ext uri="{BB962C8B-B14F-4D97-AF65-F5344CB8AC3E}">
        <p14:creationId xmlns:p14="http://schemas.microsoft.com/office/powerpoint/2010/main" val="42236669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wipe(down)">
                                      <p:cBhvr>
                                        <p:cTn id="61" dur="580">
                                          <p:stCondLst>
                                            <p:cond delay="0"/>
                                          </p:stCondLst>
                                        </p:cTn>
                                        <p:tgtEl>
                                          <p:spTgt spid="4">
                                            <p:txEl>
                                              <p:pRg st="0" end="0"/>
                                            </p:txEl>
                                          </p:spTgt>
                                        </p:tgtEl>
                                      </p:cBhvr>
                                    </p:animEffect>
                                    <p:anim calcmode="lin" valueType="num">
                                      <p:cBhvr>
                                        <p:cTn id="6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0" end="0"/>
                                            </p:txEl>
                                          </p:spTgt>
                                        </p:tgtEl>
                                      </p:cBhvr>
                                      <p:to x="100000" y="60000"/>
                                    </p:animScale>
                                    <p:animScale>
                                      <p:cBhvr>
                                        <p:cTn id="68" dur="166" decel="50000">
                                          <p:stCondLst>
                                            <p:cond delay="676"/>
                                          </p:stCondLst>
                                        </p:cTn>
                                        <p:tgtEl>
                                          <p:spTgt spid="4">
                                            <p:txEl>
                                              <p:pRg st="0" end="0"/>
                                            </p:txEl>
                                          </p:spTgt>
                                        </p:tgtEl>
                                      </p:cBhvr>
                                      <p:to x="100000" y="100000"/>
                                    </p:animScale>
                                    <p:animScale>
                                      <p:cBhvr>
                                        <p:cTn id="69" dur="26">
                                          <p:stCondLst>
                                            <p:cond delay="1312"/>
                                          </p:stCondLst>
                                        </p:cTn>
                                        <p:tgtEl>
                                          <p:spTgt spid="4">
                                            <p:txEl>
                                              <p:pRg st="0" end="0"/>
                                            </p:txEl>
                                          </p:spTgt>
                                        </p:tgtEl>
                                      </p:cBhvr>
                                      <p:to x="100000" y="80000"/>
                                    </p:animScale>
                                    <p:animScale>
                                      <p:cBhvr>
                                        <p:cTn id="70" dur="166" decel="50000">
                                          <p:stCondLst>
                                            <p:cond delay="1338"/>
                                          </p:stCondLst>
                                        </p:cTn>
                                        <p:tgtEl>
                                          <p:spTgt spid="4">
                                            <p:txEl>
                                              <p:pRg st="0" end="0"/>
                                            </p:txEl>
                                          </p:spTgt>
                                        </p:tgtEl>
                                      </p:cBhvr>
                                      <p:to x="100000" y="100000"/>
                                    </p:animScale>
                                    <p:animScale>
                                      <p:cBhvr>
                                        <p:cTn id="71" dur="26">
                                          <p:stCondLst>
                                            <p:cond delay="1642"/>
                                          </p:stCondLst>
                                        </p:cTn>
                                        <p:tgtEl>
                                          <p:spTgt spid="4">
                                            <p:txEl>
                                              <p:pRg st="0" end="0"/>
                                            </p:txEl>
                                          </p:spTgt>
                                        </p:tgtEl>
                                      </p:cBhvr>
                                      <p:to x="100000" y="90000"/>
                                    </p:animScale>
                                    <p:animScale>
                                      <p:cBhvr>
                                        <p:cTn id="72" dur="166" decel="50000">
                                          <p:stCondLst>
                                            <p:cond delay="1668"/>
                                          </p:stCondLst>
                                        </p:cTn>
                                        <p:tgtEl>
                                          <p:spTgt spid="4">
                                            <p:txEl>
                                              <p:pRg st="0" end="0"/>
                                            </p:txEl>
                                          </p:spTgt>
                                        </p:tgtEl>
                                      </p:cBhvr>
                                      <p:to x="100000" y="100000"/>
                                    </p:animScale>
                                    <p:animScale>
                                      <p:cBhvr>
                                        <p:cTn id="73" dur="26">
                                          <p:stCondLst>
                                            <p:cond delay="1808"/>
                                          </p:stCondLst>
                                        </p:cTn>
                                        <p:tgtEl>
                                          <p:spTgt spid="4">
                                            <p:txEl>
                                              <p:pRg st="0" end="0"/>
                                            </p:txEl>
                                          </p:spTgt>
                                        </p:tgtEl>
                                      </p:cBhvr>
                                      <p:to x="100000" y="95000"/>
                                    </p:animScale>
                                    <p:animScale>
                                      <p:cBhvr>
                                        <p:cTn id="74" dur="166" decel="50000">
                                          <p:stCondLst>
                                            <p:cond delay="1834"/>
                                          </p:stCondLst>
                                        </p:cTn>
                                        <p:tgtEl>
                                          <p:spTgt spid="4">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Effect transition="in" filter="wipe(down)">
                                      <p:cBhvr>
                                        <p:cTn id="79" dur="580">
                                          <p:stCondLst>
                                            <p:cond delay="0"/>
                                          </p:stCondLst>
                                        </p:cTn>
                                        <p:tgtEl>
                                          <p:spTgt spid="4">
                                            <p:txEl>
                                              <p:pRg st="1" end="1"/>
                                            </p:txEl>
                                          </p:spTgt>
                                        </p:tgtEl>
                                      </p:cBhvr>
                                    </p:animEffect>
                                    <p:anim calcmode="lin" valueType="num">
                                      <p:cBhvr>
                                        <p:cTn id="8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1" end="1"/>
                                            </p:txEl>
                                          </p:spTgt>
                                        </p:tgtEl>
                                      </p:cBhvr>
                                      <p:to x="100000" y="60000"/>
                                    </p:animScale>
                                    <p:animScale>
                                      <p:cBhvr>
                                        <p:cTn id="86" dur="166" decel="50000">
                                          <p:stCondLst>
                                            <p:cond delay="676"/>
                                          </p:stCondLst>
                                        </p:cTn>
                                        <p:tgtEl>
                                          <p:spTgt spid="4">
                                            <p:txEl>
                                              <p:pRg st="1" end="1"/>
                                            </p:txEl>
                                          </p:spTgt>
                                        </p:tgtEl>
                                      </p:cBhvr>
                                      <p:to x="100000" y="100000"/>
                                    </p:animScale>
                                    <p:animScale>
                                      <p:cBhvr>
                                        <p:cTn id="87" dur="26">
                                          <p:stCondLst>
                                            <p:cond delay="1312"/>
                                          </p:stCondLst>
                                        </p:cTn>
                                        <p:tgtEl>
                                          <p:spTgt spid="4">
                                            <p:txEl>
                                              <p:pRg st="1" end="1"/>
                                            </p:txEl>
                                          </p:spTgt>
                                        </p:tgtEl>
                                      </p:cBhvr>
                                      <p:to x="100000" y="80000"/>
                                    </p:animScale>
                                    <p:animScale>
                                      <p:cBhvr>
                                        <p:cTn id="88" dur="166" decel="50000">
                                          <p:stCondLst>
                                            <p:cond delay="1338"/>
                                          </p:stCondLst>
                                        </p:cTn>
                                        <p:tgtEl>
                                          <p:spTgt spid="4">
                                            <p:txEl>
                                              <p:pRg st="1" end="1"/>
                                            </p:txEl>
                                          </p:spTgt>
                                        </p:tgtEl>
                                      </p:cBhvr>
                                      <p:to x="100000" y="100000"/>
                                    </p:animScale>
                                    <p:animScale>
                                      <p:cBhvr>
                                        <p:cTn id="89" dur="26">
                                          <p:stCondLst>
                                            <p:cond delay="1642"/>
                                          </p:stCondLst>
                                        </p:cTn>
                                        <p:tgtEl>
                                          <p:spTgt spid="4">
                                            <p:txEl>
                                              <p:pRg st="1" end="1"/>
                                            </p:txEl>
                                          </p:spTgt>
                                        </p:tgtEl>
                                      </p:cBhvr>
                                      <p:to x="100000" y="90000"/>
                                    </p:animScale>
                                    <p:animScale>
                                      <p:cBhvr>
                                        <p:cTn id="90" dur="166" decel="50000">
                                          <p:stCondLst>
                                            <p:cond delay="1668"/>
                                          </p:stCondLst>
                                        </p:cTn>
                                        <p:tgtEl>
                                          <p:spTgt spid="4">
                                            <p:txEl>
                                              <p:pRg st="1" end="1"/>
                                            </p:txEl>
                                          </p:spTgt>
                                        </p:tgtEl>
                                      </p:cBhvr>
                                      <p:to x="100000" y="100000"/>
                                    </p:animScale>
                                    <p:animScale>
                                      <p:cBhvr>
                                        <p:cTn id="91" dur="26">
                                          <p:stCondLst>
                                            <p:cond delay="1808"/>
                                          </p:stCondLst>
                                        </p:cTn>
                                        <p:tgtEl>
                                          <p:spTgt spid="4">
                                            <p:txEl>
                                              <p:pRg st="1" end="1"/>
                                            </p:txEl>
                                          </p:spTgt>
                                        </p:tgtEl>
                                      </p:cBhvr>
                                      <p:to x="100000" y="95000"/>
                                    </p:animScale>
                                    <p:animScale>
                                      <p:cBhvr>
                                        <p:cTn id="9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2481" y="585216"/>
            <a:ext cx="9720072" cy="1499616"/>
          </a:xfrm>
        </p:spPr>
        <p:txBody>
          <a:bodyPr/>
          <a:lstStyle/>
          <a:p>
            <a:r>
              <a:rPr lang="es-PE" dirty="0" smtClean="0"/>
              <a:t>Tipos de ataques contra la ciberseguridad</a:t>
            </a:r>
            <a:endParaRPr lang="es-PE" dirty="0"/>
          </a:p>
        </p:txBody>
      </p:sp>
      <p:sp>
        <p:nvSpPr>
          <p:cNvPr id="3" name="Marcador de contenido 2"/>
          <p:cNvSpPr>
            <a:spLocks noGrp="1"/>
          </p:cNvSpPr>
          <p:nvPr>
            <p:ph sz="half" idx="1"/>
          </p:nvPr>
        </p:nvSpPr>
        <p:spPr>
          <a:xfrm>
            <a:off x="792481" y="2084832"/>
            <a:ext cx="5135880" cy="4224528"/>
          </a:xfrm>
        </p:spPr>
        <p:txBody>
          <a:bodyPr>
            <a:normAutofit fontScale="55000" lnSpcReduction="20000"/>
          </a:bodyPr>
          <a:lstStyle/>
          <a:p>
            <a:pPr fontAlgn="base"/>
            <a:r>
              <a:rPr lang="es-PE" sz="3800" b="1" dirty="0" smtClean="0"/>
              <a:t>Los mas conocidos son:</a:t>
            </a:r>
          </a:p>
          <a:p>
            <a:pPr fontAlgn="base">
              <a:buFont typeface="Courier New" panose="02070309020205020404" pitchFamily="49" charset="0"/>
              <a:buChar char="o"/>
            </a:pPr>
            <a:r>
              <a:rPr lang="es-PE" sz="3800" b="1" dirty="0" smtClean="0"/>
              <a:t>Malware</a:t>
            </a:r>
            <a:endParaRPr lang="es-PE" sz="3800" dirty="0" smtClean="0"/>
          </a:p>
          <a:p>
            <a:pPr lvl="1"/>
            <a:r>
              <a:rPr lang="es-PE" sz="3800" dirty="0" smtClean="0">
                <a:hlinkClick r:id="rId2"/>
              </a:rPr>
              <a:t>El </a:t>
            </a:r>
            <a:r>
              <a:rPr lang="es-PE" sz="3800" dirty="0" err="1" smtClean="0">
                <a:hlinkClick r:id="rId2"/>
              </a:rPr>
              <a:t>ransomware</a:t>
            </a:r>
            <a:endParaRPr lang="es-PE" sz="3800" dirty="0" smtClean="0"/>
          </a:p>
          <a:p>
            <a:pPr lvl="1"/>
            <a:r>
              <a:rPr lang="es-PE" sz="3800" dirty="0" smtClean="0">
                <a:hlinkClick r:id="rId3"/>
              </a:rPr>
              <a:t>Los troyanos</a:t>
            </a:r>
            <a:r>
              <a:rPr lang="es-PE" sz="3800" dirty="0" smtClean="0"/>
              <a:t> </a:t>
            </a:r>
          </a:p>
          <a:p>
            <a:pPr lvl="1"/>
            <a:r>
              <a:rPr lang="es-PE" sz="3800" dirty="0" smtClean="0">
                <a:hlinkClick r:id="rId4"/>
              </a:rPr>
              <a:t>Spyware</a:t>
            </a:r>
            <a:r>
              <a:rPr lang="es-PE" sz="3800" dirty="0" smtClean="0"/>
              <a:t> : </a:t>
            </a:r>
          </a:p>
          <a:p>
            <a:pPr fontAlgn="base">
              <a:buFont typeface="Courier New" panose="02070309020205020404" pitchFamily="49" charset="0"/>
              <a:buChar char="o"/>
            </a:pPr>
            <a:r>
              <a:rPr lang="es-PE" sz="3800" b="1" dirty="0" smtClean="0"/>
              <a:t>Ataques de denegación de servicio distribuidos (</a:t>
            </a:r>
            <a:r>
              <a:rPr lang="es-PE" sz="3800" b="1" dirty="0" err="1" smtClean="0"/>
              <a:t>DDoS</a:t>
            </a:r>
            <a:r>
              <a:rPr lang="es-PE" sz="3800" b="1" dirty="0" smtClean="0"/>
              <a:t>)</a:t>
            </a:r>
          </a:p>
          <a:p>
            <a:pPr fontAlgn="base">
              <a:buFont typeface="Courier New" panose="02070309020205020404" pitchFamily="49" charset="0"/>
              <a:buChar char="o"/>
            </a:pPr>
            <a:r>
              <a:rPr lang="es-PE" sz="3800" b="1" dirty="0" err="1" smtClean="0"/>
              <a:t>Phishing</a:t>
            </a:r>
            <a:endParaRPr lang="es-PE" sz="3800" b="1" dirty="0" smtClean="0"/>
          </a:p>
          <a:p>
            <a:pPr fontAlgn="base">
              <a:buFont typeface="Courier New" panose="02070309020205020404" pitchFamily="49" charset="0"/>
              <a:buChar char="o"/>
            </a:pPr>
            <a:r>
              <a:rPr lang="es-PE" sz="3800" b="1" dirty="0" err="1"/>
              <a:t>Botnets</a:t>
            </a:r>
            <a:endParaRPr lang="es-PE" sz="3800" dirty="0"/>
          </a:p>
          <a:p>
            <a:r>
              <a:rPr lang="es-PE" sz="3400" dirty="0" smtClean="0"/>
              <a:t/>
            </a:r>
            <a:br>
              <a:rPr lang="es-PE" sz="3400" dirty="0" smtClean="0"/>
            </a:br>
            <a:endParaRPr lang="es-PE" sz="3400" dirty="0" smtClean="0"/>
          </a:p>
          <a:p>
            <a:r>
              <a:rPr lang="es-PE" dirty="0"/>
              <a:t/>
            </a:r>
            <a:br>
              <a:rPr lang="es-PE" dirty="0"/>
            </a:br>
            <a:endParaRPr lang="es-PE" dirty="0"/>
          </a:p>
        </p:txBody>
      </p:sp>
      <p:pic>
        <p:nvPicPr>
          <p:cNvPr id="1026" name="Picture 2" descr="Los mejores ataques de Ransomwar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003173" y="1847039"/>
            <a:ext cx="3505980" cy="212534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6"/>
          <a:srcRect l="29346" r="27911"/>
          <a:stretch/>
        </p:blipFill>
        <p:spPr>
          <a:xfrm>
            <a:off x="6886346" y="4060032"/>
            <a:ext cx="2743200" cy="2618874"/>
          </a:xfrm>
          <a:prstGeom prst="rect">
            <a:avLst/>
          </a:prstGeom>
        </p:spPr>
      </p:pic>
      <p:pic>
        <p:nvPicPr>
          <p:cNvPr id="1028" name="Picture 4" descr="Significado de spyware «Definición, ejemplos, características y  recomendacion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2537" y="1847040"/>
            <a:ext cx="3193032" cy="212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wipe(down)">
                                      <p:cBhvr>
                                        <p:cTn id="59" dur="580">
                                          <p:stCondLst>
                                            <p:cond delay="0"/>
                                          </p:stCondLst>
                                        </p:cTn>
                                        <p:tgtEl>
                                          <p:spTgt spid="3">
                                            <p:txEl>
                                              <p:pRg st="2" end="2"/>
                                            </p:txEl>
                                          </p:spTgt>
                                        </p:tgtEl>
                                      </p:cBhvr>
                                    </p:animEffect>
                                    <p:anim calcmode="lin" valueType="num">
                                      <p:cBhvr>
                                        <p:cTn id="6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2" end="2"/>
                                            </p:txEl>
                                          </p:spTgt>
                                        </p:tgtEl>
                                      </p:cBhvr>
                                      <p:to x="100000" y="60000"/>
                                    </p:animScale>
                                    <p:animScale>
                                      <p:cBhvr>
                                        <p:cTn id="66" dur="166" decel="50000">
                                          <p:stCondLst>
                                            <p:cond delay="676"/>
                                          </p:stCondLst>
                                        </p:cTn>
                                        <p:tgtEl>
                                          <p:spTgt spid="3">
                                            <p:txEl>
                                              <p:pRg st="2" end="2"/>
                                            </p:txEl>
                                          </p:spTgt>
                                        </p:tgtEl>
                                      </p:cBhvr>
                                      <p:to x="100000" y="100000"/>
                                    </p:animScale>
                                    <p:animScale>
                                      <p:cBhvr>
                                        <p:cTn id="67" dur="26">
                                          <p:stCondLst>
                                            <p:cond delay="1312"/>
                                          </p:stCondLst>
                                        </p:cTn>
                                        <p:tgtEl>
                                          <p:spTgt spid="3">
                                            <p:txEl>
                                              <p:pRg st="2" end="2"/>
                                            </p:txEl>
                                          </p:spTgt>
                                        </p:tgtEl>
                                      </p:cBhvr>
                                      <p:to x="100000" y="80000"/>
                                    </p:animScale>
                                    <p:animScale>
                                      <p:cBhvr>
                                        <p:cTn id="68" dur="166" decel="50000">
                                          <p:stCondLst>
                                            <p:cond delay="1338"/>
                                          </p:stCondLst>
                                        </p:cTn>
                                        <p:tgtEl>
                                          <p:spTgt spid="3">
                                            <p:txEl>
                                              <p:pRg st="2" end="2"/>
                                            </p:txEl>
                                          </p:spTgt>
                                        </p:tgtEl>
                                      </p:cBhvr>
                                      <p:to x="100000" y="100000"/>
                                    </p:animScale>
                                    <p:animScale>
                                      <p:cBhvr>
                                        <p:cTn id="69" dur="26">
                                          <p:stCondLst>
                                            <p:cond delay="1642"/>
                                          </p:stCondLst>
                                        </p:cTn>
                                        <p:tgtEl>
                                          <p:spTgt spid="3">
                                            <p:txEl>
                                              <p:pRg st="2" end="2"/>
                                            </p:txEl>
                                          </p:spTgt>
                                        </p:tgtEl>
                                      </p:cBhvr>
                                      <p:to x="100000" y="90000"/>
                                    </p:animScale>
                                    <p:animScale>
                                      <p:cBhvr>
                                        <p:cTn id="70" dur="166" decel="50000">
                                          <p:stCondLst>
                                            <p:cond delay="1668"/>
                                          </p:stCondLst>
                                        </p:cTn>
                                        <p:tgtEl>
                                          <p:spTgt spid="3">
                                            <p:txEl>
                                              <p:pRg st="2" end="2"/>
                                            </p:txEl>
                                          </p:spTgt>
                                        </p:tgtEl>
                                      </p:cBhvr>
                                      <p:to x="100000" y="100000"/>
                                    </p:animScale>
                                    <p:animScale>
                                      <p:cBhvr>
                                        <p:cTn id="71" dur="26">
                                          <p:stCondLst>
                                            <p:cond delay="1808"/>
                                          </p:stCondLst>
                                        </p:cTn>
                                        <p:tgtEl>
                                          <p:spTgt spid="3">
                                            <p:txEl>
                                              <p:pRg st="2" end="2"/>
                                            </p:txEl>
                                          </p:spTgt>
                                        </p:tgtEl>
                                      </p:cBhvr>
                                      <p:to x="100000" y="95000"/>
                                    </p:animScale>
                                    <p:animScale>
                                      <p:cBhvr>
                                        <p:cTn id="72" dur="166" decel="50000">
                                          <p:stCondLst>
                                            <p:cond delay="1834"/>
                                          </p:stCondLst>
                                        </p:cTn>
                                        <p:tgtEl>
                                          <p:spTgt spid="3">
                                            <p:txEl>
                                              <p:pRg st="2" end="2"/>
                                            </p:tx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Effect transition="in" filter="wipe(down)">
                                      <p:cBhvr>
                                        <p:cTn id="75" dur="580">
                                          <p:stCondLst>
                                            <p:cond delay="0"/>
                                          </p:stCondLst>
                                        </p:cTn>
                                        <p:tgtEl>
                                          <p:spTgt spid="3">
                                            <p:txEl>
                                              <p:pRg st="3" end="3"/>
                                            </p:txEl>
                                          </p:spTgt>
                                        </p:tgtEl>
                                      </p:cBhvr>
                                    </p:animEffect>
                                    <p:anim calcmode="lin" valueType="num">
                                      <p:cBhvr>
                                        <p:cTn id="7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3" end="3"/>
                                            </p:txEl>
                                          </p:spTgt>
                                        </p:tgtEl>
                                      </p:cBhvr>
                                      <p:to x="100000" y="60000"/>
                                    </p:animScale>
                                    <p:animScale>
                                      <p:cBhvr>
                                        <p:cTn id="82" dur="166" decel="50000">
                                          <p:stCondLst>
                                            <p:cond delay="676"/>
                                          </p:stCondLst>
                                        </p:cTn>
                                        <p:tgtEl>
                                          <p:spTgt spid="3">
                                            <p:txEl>
                                              <p:pRg st="3" end="3"/>
                                            </p:txEl>
                                          </p:spTgt>
                                        </p:tgtEl>
                                      </p:cBhvr>
                                      <p:to x="100000" y="100000"/>
                                    </p:animScale>
                                    <p:animScale>
                                      <p:cBhvr>
                                        <p:cTn id="83" dur="26">
                                          <p:stCondLst>
                                            <p:cond delay="1312"/>
                                          </p:stCondLst>
                                        </p:cTn>
                                        <p:tgtEl>
                                          <p:spTgt spid="3">
                                            <p:txEl>
                                              <p:pRg st="3" end="3"/>
                                            </p:txEl>
                                          </p:spTgt>
                                        </p:tgtEl>
                                      </p:cBhvr>
                                      <p:to x="100000" y="80000"/>
                                    </p:animScale>
                                    <p:animScale>
                                      <p:cBhvr>
                                        <p:cTn id="84" dur="166" decel="50000">
                                          <p:stCondLst>
                                            <p:cond delay="1338"/>
                                          </p:stCondLst>
                                        </p:cTn>
                                        <p:tgtEl>
                                          <p:spTgt spid="3">
                                            <p:txEl>
                                              <p:pRg st="3" end="3"/>
                                            </p:txEl>
                                          </p:spTgt>
                                        </p:tgtEl>
                                      </p:cBhvr>
                                      <p:to x="100000" y="100000"/>
                                    </p:animScale>
                                    <p:animScale>
                                      <p:cBhvr>
                                        <p:cTn id="85" dur="26">
                                          <p:stCondLst>
                                            <p:cond delay="1642"/>
                                          </p:stCondLst>
                                        </p:cTn>
                                        <p:tgtEl>
                                          <p:spTgt spid="3">
                                            <p:txEl>
                                              <p:pRg st="3" end="3"/>
                                            </p:txEl>
                                          </p:spTgt>
                                        </p:tgtEl>
                                      </p:cBhvr>
                                      <p:to x="100000" y="90000"/>
                                    </p:animScale>
                                    <p:animScale>
                                      <p:cBhvr>
                                        <p:cTn id="86" dur="166" decel="50000">
                                          <p:stCondLst>
                                            <p:cond delay="1668"/>
                                          </p:stCondLst>
                                        </p:cTn>
                                        <p:tgtEl>
                                          <p:spTgt spid="3">
                                            <p:txEl>
                                              <p:pRg st="3" end="3"/>
                                            </p:txEl>
                                          </p:spTgt>
                                        </p:tgtEl>
                                      </p:cBhvr>
                                      <p:to x="100000" y="100000"/>
                                    </p:animScale>
                                    <p:animScale>
                                      <p:cBhvr>
                                        <p:cTn id="87" dur="26">
                                          <p:stCondLst>
                                            <p:cond delay="1808"/>
                                          </p:stCondLst>
                                        </p:cTn>
                                        <p:tgtEl>
                                          <p:spTgt spid="3">
                                            <p:txEl>
                                              <p:pRg st="3" end="3"/>
                                            </p:txEl>
                                          </p:spTgt>
                                        </p:tgtEl>
                                      </p:cBhvr>
                                      <p:to x="100000" y="95000"/>
                                    </p:animScale>
                                    <p:animScale>
                                      <p:cBhvr>
                                        <p:cTn id="88" dur="166" decel="50000">
                                          <p:stCondLst>
                                            <p:cond delay="1834"/>
                                          </p:stCondLst>
                                        </p:cTn>
                                        <p:tgtEl>
                                          <p:spTgt spid="3">
                                            <p:txEl>
                                              <p:pRg st="3" end="3"/>
                                            </p:txEl>
                                          </p:spTgt>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animEffect transition="in" filter="wipe(down)">
                                      <p:cBhvr>
                                        <p:cTn id="91" dur="580">
                                          <p:stCondLst>
                                            <p:cond delay="0"/>
                                          </p:stCondLst>
                                        </p:cTn>
                                        <p:tgtEl>
                                          <p:spTgt spid="3">
                                            <p:txEl>
                                              <p:pRg st="4" end="4"/>
                                            </p:txEl>
                                          </p:spTgt>
                                        </p:tgtEl>
                                      </p:cBhvr>
                                    </p:animEffect>
                                    <p:anim calcmode="lin" valueType="num">
                                      <p:cBhvr>
                                        <p:cTn id="9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4" end="4"/>
                                            </p:txEl>
                                          </p:spTgt>
                                        </p:tgtEl>
                                      </p:cBhvr>
                                      <p:to x="100000" y="60000"/>
                                    </p:animScale>
                                    <p:animScale>
                                      <p:cBhvr>
                                        <p:cTn id="98" dur="166" decel="50000">
                                          <p:stCondLst>
                                            <p:cond delay="676"/>
                                          </p:stCondLst>
                                        </p:cTn>
                                        <p:tgtEl>
                                          <p:spTgt spid="3">
                                            <p:txEl>
                                              <p:pRg st="4" end="4"/>
                                            </p:txEl>
                                          </p:spTgt>
                                        </p:tgtEl>
                                      </p:cBhvr>
                                      <p:to x="100000" y="100000"/>
                                    </p:animScale>
                                    <p:animScale>
                                      <p:cBhvr>
                                        <p:cTn id="99" dur="26">
                                          <p:stCondLst>
                                            <p:cond delay="1312"/>
                                          </p:stCondLst>
                                        </p:cTn>
                                        <p:tgtEl>
                                          <p:spTgt spid="3">
                                            <p:txEl>
                                              <p:pRg st="4" end="4"/>
                                            </p:txEl>
                                          </p:spTgt>
                                        </p:tgtEl>
                                      </p:cBhvr>
                                      <p:to x="100000" y="80000"/>
                                    </p:animScale>
                                    <p:animScale>
                                      <p:cBhvr>
                                        <p:cTn id="100" dur="166" decel="50000">
                                          <p:stCondLst>
                                            <p:cond delay="1338"/>
                                          </p:stCondLst>
                                        </p:cTn>
                                        <p:tgtEl>
                                          <p:spTgt spid="3">
                                            <p:txEl>
                                              <p:pRg st="4" end="4"/>
                                            </p:txEl>
                                          </p:spTgt>
                                        </p:tgtEl>
                                      </p:cBhvr>
                                      <p:to x="100000" y="100000"/>
                                    </p:animScale>
                                    <p:animScale>
                                      <p:cBhvr>
                                        <p:cTn id="101" dur="26">
                                          <p:stCondLst>
                                            <p:cond delay="1642"/>
                                          </p:stCondLst>
                                        </p:cTn>
                                        <p:tgtEl>
                                          <p:spTgt spid="3">
                                            <p:txEl>
                                              <p:pRg st="4" end="4"/>
                                            </p:txEl>
                                          </p:spTgt>
                                        </p:tgtEl>
                                      </p:cBhvr>
                                      <p:to x="100000" y="90000"/>
                                    </p:animScale>
                                    <p:animScale>
                                      <p:cBhvr>
                                        <p:cTn id="102" dur="166" decel="50000">
                                          <p:stCondLst>
                                            <p:cond delay="1668"/>
                                          </p:stCondLst>
                                        </p:cTn>
                                        <p:tgtEl>
                                          <p:spTgt spid="3">
                                            <p:txEl>
                                              <p:pRg st="4" end="4"/>
                                            </p:txEl>
                                          </p:spTgt>
                                        </p:tgtEl>
                                      </p:cBhvr>
                                      <p:to x="100000" y="100000"/>
                                    </p:animScale>
                                    <p:animScale>
                                      <p:cBhvr>
                                        <p:cTn id="103" dur="26">
                                          <p:stCondLst>
                                            <p:cond delay="1808"/>
                                          </p:stCondLst>
                                        </p:cTn>
                                        <p:tgtEl>
                                          <p:spTgt spid="3">
                                            <p:txEl>
                                              <p:pRg st="4" end="4"/>
                                            </p:txEl>
                                          </p:spTgt>
                                        </p:tgtEl>
                                      </p:cBhvr>
                                      <p:to x="100000" y="95000"/>
                                    </p:animScale>
                                    <p:animScale>
                                      <p:cBhvr>
                                        <p:cTn id="104" dur="166" decel="50000">
                                          <p:stCondLst>
                                            <p:cond delay="1834"/>
                                          </p:stCondLst>
                                        </p:cTn>
                                        <p:tgtEl>
                                          <p:spTgt spid="3">
                                            <p:txEl>
                                              <p:pRg st="4" end="4"/>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3">
                                            <p:txEl>
                                              <p:pRg st="5" end="5"/>
                                            </p:txEl>
                                          </p:spTgt>
                                        </p:tgtEl>
                                        <p:attrNameLst>
                                          <p:attrName>style.visibility</p:attrName>
                                        </p:attrNameLst>
                                      </p:cBhvr>
                                      <p:to>
                                        <p:strVal val="visible"/>
                                      </p:to>
                                    </p:set>
                                    <p:animEffect transition="in" filter="wipe(down)">
                                      <p:cBhvr>
                                        <p:cTn id="109" dur="580">
                                          <p:stCondLst>
                                            <p:cond delay="0"/>
                                          </p:stCondLst>
                                        </p:cTn>
                                        <p:tgtEl>
                                          <p:spTgt spid="3">
                                            <p:txEl>
                                              <p:pRg st="5" end="5"/>
                                            </p:txEl>
                                          </p:spTgt>
                                        </p:tgtEl>
                                      </p:cBhvr>
                                    </p:animEffect>
                                    <p:anim calcmode="lin" valueType="num">
                                      <p:cBhvr>
                                        <p:cTn id="11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5" end="5"/>
                                            </p:txEl>
                                          </p:spTgt>
                                        </p:tgtEl>
                                      </p:cBhvr>
                                      <p:to x="100000" y="60000"/>
                                    </p:animScale>
                                    <p:animScale>
                                      <p:cBhvr>
                                        <p:cTn id="116" dur="166" decel="50000">
                                          <p:stCondLst>
                                            <p:cond delay="676"/>
                                          </p:stCondLst>
                                        </p:cTn>
                                        <p:tgtEl>
                                          <p:spTgt spid="3">
                                            <p:txEl>
                                              <p:pRg st="5" end="5"/>
                                            </p:txEl>
                                          </p:spTgt>
                                        </p:tgtEl>
                                      </p:cBhvr>
                                      <p:to x="100000" y="100000"/>
                                    </p:animScale>
                                    <p:animScale>
                                      <p:cBhvr>
                                        <p:cTn id="117" dur="26">
                                          <p:stCondLst>
                                            <p:cond delay="1312"/>
                                          </p:stCondLst>
                                        </p:cTn>
                                        <p:tgtEl>
                                          <p:spTgt spid="3">
                                            <p:txEl>
                                              <p:pRg st="5" end="5"/>
                                            </p:txEl>
                                          </p:spTgt>
                                        </p:tgtEl>
                                      </p:cBhvr>
                                      <p:to x="100000" y="80000"/>
                                    </p:animScale>
                                    <p:animScale>
                                      <p:cBhvr>
                                        <p:cTn id="118" dur="166" decel="50000">
                                          <p:stCondLst>
                                            <p:cond delay="1338"/>
                                          </p:stCondLst>
                                        </p:cTn>
                                        <p:tgtEl>
                                          <p:spTgt spid="3">
                                            <p:txEl>
                                              <p:pRg st="5" end="5"/>
                                            </p:txEl>
                                          </p:spTgt>
                                        </p:tgtEl>
                                      </p:cBhvr>
                                      <p:to x="100000" y="100000"/>
                                    </p:animScale>
                                    <p:animScale>
                                      <p:cBhvr>
                                        <p:cTn id="119" dur="26">
                                          <p:stCondLst>
                                            <p:cond delay="1642"/>
                                          </p:stCondLst>
                                        </p:cTn>
                                        <p:tgtEl>
                                          <p:spTgt spid="3">
                                            <p:txEl>
                                              <p:pRg st="5" end="5"/>
                                            </p:txEl>
                                          </p:spTgt>
                                        </p:tgtEl>
                                      </p:cBhvr>
                                      <p:to x="100000" y="90000"/>
                                    </p:animScale>
                                    <p:animScale>
                                      <p:cBhvr>
                                        <p:cTn id="120" dur="166" decel="50000">
                                          <p:stCondLst>
                                            <p:cond delay="1668"/>
                                          </p:stCondLst>
                                        </p:cTn>
                                        <p:tgtEl>
                                          <p:spTgt spid="3">
                                            <p:txEl>
                                              <p:pRg st="5" end="5"/>
                                            </p:txEl>
                                          </p:spTgt>
                                        </p:tgtEl>
                                      </p:cBhvr>
                                      <p:to x="100000" y="100000"/>
                                    </p:animScale>
                                    <p:animScale>
                                      <p:cBhvr>
                                        <p:cTn id="121" dur="26">
                                          <p:stCondLst>
                                            <p:cond delay="1808"/>
                                          </p:stCondLst>
                                        </p:cTn>
                                        <p:tgtEl>
                                          <p:spTgt spid="3">
                                            <p:txEl>
                                              <p:pRg st="5" end="5"/>
                                            </p:txEl>
                                          </p:spTgt>
                                        </p:tgtEl>
                                      </p:cBhvr>
                                      <p:to x="100000" y="95000"/>
                                    </p:animScale>
                                    <p:animScale>
                                      <p:cBhvr>
                                        <p:cTn id="122" dur="166" decel="50000">
                                          <p:stCondLst>
                                            <p:cond delay="1834"/>
                                          </p:stCondLst>
                                        </p:cTn>
                                        <p:tgtEl>
                                          <p:spTgt spid="3">
                                            <p:txEl>
                                              <p:pRg st="5" end="5"/>
                                            </p:tx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3">
                                            <p:txEl>
                                              <p:pRg st="6" end="6"/>
                                            </p:txEl>
                                          </p:spTgt>
                                        </p:tgtEl>
                                        <p:attrNameLst>
                                          <p:attrName>style.visibility</p:attrName>
                                        </p:attrNameLst>
                                      </p:cBhvr>
                                      <p:to>
                                        <p:strVal val="visible"/>
                                      </p:to>
                                    </p:set>
                                    <p:animEffect transition="in" filter="wipe(down)">
                                      <p:cBhvr>
                                        <p:cTn id="127" dur="580">
                                          <p:stCondLst>
                                            <p:cond delay="0"/>
                                          </p:stCondLst>
                                        </p:cTn>
                                        <p:tgtEl>
                                          <p:spTgt spid="3">
                                            <p:txEl>
                                              <p:pRg st="6" end="6"/>
                                            </p:txEl>
                                          </p:spTgt>
                                        </p:tgtEl>
                                      </p:cBhvr>
                                    </p:animEffect>
                                    <p:anim calcmode="lin" valueType="num">
                                      <p:cBhvr>
                                        <p:cTn id="12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6" end="6"/>
                                            </p:txEl>
                                          </p:spTgt>
                                        </p:tgtEl>
                                      </p:cBhvr>
                                      <p:to x="100000" y="60000"/>
                                    </p:animScale>
                                    <p:animScale>
                                      <p:cBhvr>
                                        <p:cTn id="134" dur="166" decel="50000">
                                          <p:stCondLst>
                                            <p:cond delay="676"/>
                                          </p:stCondLst>
                                        </p:cTn>
                                        <p:tgtEl>
                                          <p:spTgt spid="3">
                                            <p:txEl>
                                              <p:pRg st="6" end="6"/>
                                            </p:txEl>
                                          </p:spTgt>
                                        </p:tgtEl>
                                      </p:cBhvr>
                                      <p:to x="100000" y="100000"/>
                                    </p:animScale>
                                    <p:animScale>
                                      <p:cBhvr>
                                        <p:cTn id="135" dur="26">
                                          <p:stCondLst>
                                            <p:cond delay="1312"/>
                                          </p:stCondLst>
                                        </p:cTn>
                                        <p:tgtEl>
                                          <p:spTgt spid="3">
                                            <p:txEl>
                                              <p:pRg st="6" end="6"/>
                                            </p:txEl>
                                          </p:spTgt>
                                        </p:tgtEl>
                                      </p:cBhvr>
                                      <p:to x="100000" y="80000"/>
                                    </p:animScale>
                                    <p:animScale>
                                      <p:cBhvr>
                                        <p:cTn id="136" dur="166" decel="50000">
                                          <p:stCondLst>
                                            <p:cond delay="1338"/>
                                          </p:stCondLst>
                                        </p:cTn>
                                        <p:tgtEl>
                                          <p:spTgt spid="3">
                                            <p:txEl>
                                              <p:pRg st="6" end="6"/>
                                            </p:txEl>
                                          </p:spTgt>
                                        </p:tgtEl>
                                      </p:cBhvr>
                                      <p:to x="100000" y="100000"/>
                                    </p:animScale>
                                    <p:animScale>
                                      <p:cBhvr>
                                        <p:cTn id="137" dur="26">
                                          <p:stCondLst>
                                            <p:cond delay="1642"/>
                                          </p:stCondLst>
                                        </p:cTn>
                                        <p:tgtEl>
                                          <p:spTgt spid="3">
                                            <p:txEl>
                                              <p:pRg st="6" end="6"/>
                                            </p:txEl>
                                          </p:spTgt>
                                        </p:tgtEl>
                                      </p:cBhvr>
                                      <p:to x="100000" y="90000"/>
                                    </p:animScale>
                                    <p:animScale>
                                      <p:cBhvr>
                                        <p:cTn id="138" dur="166" decel="50000">
                                          <p:stCondLst>
                                            <p:cond delay="1668"/>
                                          </p:stCondLst>
                                        </p:cTn>
                                        <p:tgtEl>
                                          <p:spTgt spid="3">
                                            <p:txEl>
                                              <p:pRg st="6" end="6"/>
                                            </p:txEl>
                                          </p:spTgt>
                                        </p:tgtEl>
                                      </p:cBhvr>
                                      <p:to x="100000" y="100000"/>
                                    </p:animScale>
                                    <p:animScale>
                                      <p:cBhvr>
                                        <p:cTn id="139" dur="26">
                                          <p:stCondLst>
                                            <p:cond delay="1808"/>
                                          </p:stCondLst>
                                        </p:cTn>
                                        <p:tgtEl>
                                          <p:spTgt spid="3">
                                            <p:txEl>
                                              <p:pRg st="6" end="6"/>
                                            </p:txEl>
                                          </p:spTgt>
                                        </p:tgtEl>
                                      </p:cBhvr>
                                      <p:to x="100000" y="95000"/>
                                    </p:animScale>
                                    <p:animScale>
                                      <p:cBhvr>
                                        <p:cTn id="140" dur="166" decel="50000">
                                          <p:stCondLst>
                                            <p:cond delay="1834"/>
                                          </p:stCondLst>
                                        </p:cTn>
                                        <p:tgtEl>
                                          <p:spTgt spid="3">
                                            <p:txEl>
                                              <p:pRg st="6" end="6"/>
                                            </p:txEl>
                                          </p:spTgt>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grpId="0" nodeType="clickEffect">
                                  <p:stCondLst>
                                    <p:cond delay="0"/>
                                  </p:stCondLst>
                                  <p:childTnLst>
                                    <p:set>
                                      <p:cBhvr>
                                        <p:cTn id="144" dur="1" fill="hold">
                                          <p:stCondLst>
                                            <p:cond delay="0"/>
                                          </p:stCondLst>
                                        </p:cTn>
                                        <p:tgtEl>
                                          <p:spTgt spid="3">
                                            <p:txEl>
                                              <p:pRg st="7" end="7"/>
                                            </p:txEl>
                                          </p:spTgt>
                                        </p:tgtEl>
                                        <p:attrNameLst>
                                          <p:attrName>style.visibility</p:attrName>
                                        </p:attrNameLst>
                                      </p:cBhvr>
                                      <p:to>
                                        <p:strVal val="visible"/>
                                      </p:to>
                                    </p:set>
                                    <p:animEffect transition="in" filter="wipe(down)">
                                      <p:cBhvr>
                                        <p:cTn id="145" dur="580">
                                          <p:stCondLst>
                                            <p:cond delay="0"/>
                                          </p:stCondLst>
                                        </p:cTn>
                                        <p:tgtEl>
                                          <p:spTgt spid="3">
                                            <p:txEl>
                                              <p:pRg st="7" end="7"/>
                                            </p:txEl>
                                          </p:spTgt>
                                        </p:tgtEl>
                                      </p:cBhvr>
                                    </p:animEffect>
                                    <p:anim calcmode="lin" valueType="num">
                                      <p:cBhvr>
                                        <p:cTn id="14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3">
                                            <p:txEl>
                                              <p:pRg st="7" end="7"/>
                                            </p:txEl>
                                          </p:spTgt>
                                        </p:tgtEl>
                                      </p:cBhvr>
                                      <p:to x="100000" y="60000"/>
                                    </p:animScale>
                                    <p:animScale>
                                      <p:cBhvr>
                                        <p:cTn id="152" dur="166" decel="50000">
                                          <p:stCondLst>
                                            <p:cond delay="676"/>
                                          </p:stCondLst>
                                        </p:cTn>
                                        <p:tgtEl>
                                          <p:spTgt spid="3">
                                            <p:txEl>
                                              <p:pRg st="7" end="7"/>
                                            </p:txEl>
                                          </p:spTgt>
                                        </p:tgtEl>
                                      </p:cBhvr>
                                      <p:to x="100000" y="100000"/>
                                    </p:animScale>
                                    <p:animScale>
                                      <p:cBhvr>
                                        <p:cTn id="153" dur="26">
                                          <p:stCondLst>
                                            <p:cond delay="1312"/>
                                          </p:stCondLst>
                                        </p:cTn>
                                        <p:tgtEl>
                                          <p:spTgt spid="3">
                                            <p:txEl>
                                              <p:pRg st="7" end="7"/>
                                            </p:txEl>
                                          </p:spTgt>
                                        </p:tgtEl>
                                      </p:cBhvr>
                                      <p:to x="100000" y="80000"/>
                                    </p:animScale>
                                    <p:animScale>
                                      <p:cBhvr>
                                        <p:cTn id="154" dur="166" decel="50000">
                                          <p:stCondLst>
                                            <p:cond delay="1338"/>
                                          </p:stCondLst>
                                        </p:cTn>
                                        <p:tgtEl>
                                          <p:spTgt spid="3">
                                            <p:txEl>
                                              <p:pRg st="7" end="7"/>
                                            </p:txEl>
                                          </p:spTgt>
                                        </p:tgtEl>
                                      </p:cBhvr>
                                      <p:to x="100000" y="100000"/>
                                    </p:animScale>
                                    <p:animScale>
                                      <p:cBhvr>
                                        <p:cTn id="155" dur="26">
                                          <p:stCondLst>
                                            <p:cond delay="1642"/>
                                          </p:stCondLst>
                                        </p:cTn>
                                        <p:tgtEl>
                                          <p:spTgt spid="3">
                                            <p:txEl>
                                              <p:pRg st="7" end="7"/>
                                            </p:txEl>
                                          </p:spTgt>
                                        </p:tgtEl>
                                      </p:cBhvr>
                                      <p:to x="100000" y="90000"/>
                                    </p:animScale>
                                    <p:animScale>
                                      <p:cBhvr>
                                        <p:cTn id="156" dur="166" decel="50000">
                                          <p:stCondLst>
                                            <p:cond delay="1668"/>
                                          </p:stCondLst>
                                        </p:cTn>
                                        <p:tgtEl>
                                          <p:spTgt spid="3">
                                            <p:txEl>
                                              <p:pRg st="7" end="7"/>
                                            </p:txEl>
                                          </p:spTgt>
                                        </p:tgtEl>
                                      </p:cBhvr>
                                      <p:to x="100000" y="100000"/>
                                    </p:animScale>
                                    <p:animScale>
                                      <p:cBhvr>
                                        <p:cTn id="157" dur="26">
                                          <p:stCondLst>
                                            <p:cond delay="1808"/>
                                          </p:stCondLst>
                                        </p:cTn>
                                        <p:tgtEl>
                                          <p:spTgt spid="3">
                                            <p:txEl>
                                              <p:pRg st="7" end="7"/>
                                            </p:txEl>
                                          </p:spTgt>
                                        </p:tgtEl>
                                      </p:cBhvr>
                                      <p:to x="100000" y="95000"/>
                                    </p:animScale>
                                    <p:animScale>
                                      <p:cBhvr>
                                        <p:cTn id="158" dur="166" decel="50000">
                                          <p:stCondLst>
                                            <p:cond delay="1834"/>
                                          </p:stCondLst>
                                        </p:cTn>
                                        <p:tgtEl>
                                          <p:spTgt spid="3">
                                            <p:txEl>
                                              <p:pRg st="7" end="7"/>
                                            </p:txEl>
                                          </p:spTgt>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grpId="0" nodeType="clickEffect">
                                  <p:stCondLst>
                                    <p:cond delay="0"/>
                                  </p:stCondLst>
                                  <p:childTnLst>
                                    <p:set>
                                      <p:cBhvr>
                                        <p:cTn id="162" dur="1" fill="hold">
                                          <p:stCondLst>
                                            <p:cond delay="0"/>
                                          </p:stCondLst>
                                        </p:cTn>
                                        <p:tgtEl>
                                          <p:spTgt spid="3">
                                            <p:txEl>
                                              <p:pRg st="8" end="8"/>
                                            </p:txEl>
                                          </p:spTgt>
                                        </p:tgtEl>
                                        <p:attrNameLst>
                                          <p:attrName>style.visibility</p:attrName>
                                        </p:attrNameLst>
                                      </p:cBhvr>
                                      <p:to>
                                        <p:strVal val="visible"/>
                                      </p:to>
                                    </p:set>
                                    <p:animEffect transition="in" filter="wipe(down)">
                                      <p:cBhvr>
                                        <p:cTn id="163" dur="580">
                                          <p:stCondLst>
                                            <p:cond delay="0"/>
                                          </p:stCondLst>
                                        </p:cTn>
                                        <p:tgtEl>
                                          <p:spTgt spid="3">
                                            <p:txEl>
                                              <p:pRg st="8" end="8"/>
                                            </p:txEl>
                                          </p:spTgt>
                                        </p:tgtEl>
                                      </p:cBhvr>
                                    </p:animEffect>
                                    <p:anim calcmode="lin" valueType="num">
                                      <p:cBhvr>
                                        <p:cTn id="16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9" dur="26">
                                          <p:stCondLst>
                                            <p:cond delay="650"/>
                                          </p:stCondLst>
                                        </p:cTn>
                                        <p:tgtEl>
                                          <p:spTgt spid="3">
                                            <p:txEl>
                                              <p:pRg st="8" end="8"/>
                                            </p:txEl>
                                          </p:spTgt>
                                        </p:tgtEl>
                                      </p:cBhvr>
                                      <p:to x="100000" y="60000"/>
                                    </p:animScale>
                                    <p:animScale>
                                      <p:cBhvr>
                                        <p:cTn id="170" dur="166" decel="50000">
                                          <p:stCondLst>
                                            <p:cond delay="676"/>
                                          </p:stCondLst>
                                        </p:cTn>
                                        <p:tgtEl>
                                          <p:spTgt spid="3">
                                            <p:txEl>
                                              <p:pRg st="8" end="8"/>
                                            </p:txEl>
                                          </p:spTgt>
                                        </p:tgtEl>
                                      </p:cBhvr>
                                      <p:to x="100000" y="100000"/>
                                    </p:animScale>
                                    <p:animScale>
                                      <p:cBhvr>
                                        <p:cTn id="171" dur="26">
                                          <p:stCondLst>
                                            <p:cond delay="1312"/>
                                          </p:stCondLst>
                                        </p:cTn>
                                        <p:tgtEl>
                                          <p:spTgt spid="3">
                                            <p:txEl>
                                              <p:pRg st="8" end="8"/>
                                            </p:txEl>
                                          </p:spTgt>
                                        </p:tgtEl>
                                      </p:cBhvr>
                                      <p:to x="100000" y="80000"/>
                                    </p:animScale>
                                    <p:animScale>
                                      <p:cBhvr>
                                        <p:cTn id="172" dur="166" decel="50000">
                                          <p:stCondLst>
                                            <p:cond delay="1338"/>
                                          </p:stCondLst>
                                        </p:cTn>
                                        <p:tgtEl>
                                          <p:spTgt spid="3">
                                            <p:txEl>
                                              <p:pRg st="8" end="8"/>
                                            </p:txEl>
                                          </p:spTgt>
                                        </p:tgtEl>
                                      </p:cBhvr>
                                      <p:to x="100000" y="100000"/>
                                    </p:animScale>
                                    <p:animScale>
                                      <p:cBhvr>
                                        <p:cTn id="173" dur="26">
                                          <p:stCondLst>
                                            <p:cond delay="1642"/>
                                          </p:stCondLst>
                                        </p:cTn>
                                        <p:tgtEl>
                                          <p:spTgt spid="3">
                                            <p:txEl>
                                              <p:pRg st="8" end="8"/>
                                            </p:txEl>
                                          </p:spTgt>
                                        </p:tgtEl>
                                      </p:cBhvr>
                                      <p:to x="100000" y="90000"/>
                                    </p:animScale>
                                    <p:animScale>
                                      <p:cBhvr>
                                        <p:cTn id="174" dur="166" decel="50000">
                                          <p:stCondLst>
                                            <p:cond delay="1668"/>
                                          </p:stCondLst>
                                        </p:cTn>
                                        <p:tgtEl>
                                          <p:spTgt spid="3">
                                            <p:txEl>
                                              <p:pRg st="8" end="8"/>
                                            </p:txEl>
                                          </p:spTgt>
                                        </p:tgtEl>
                                      </p:cBhvr>
                                      <p:to x="100000" y="100000"/>
                                    </p:animScale>
                                    <p:animScale>
                                      <p:cBhvr>
                                        <p:cTn id="175" dur="26">
                                          <p:stCondLst>
                                            <p:cond delay="1808"/>
                                          </p:stCondLst>
                                        </p:cTn>
                                        <p:tgtEl>
                                          <p:spTgt spid="3">
                                            <p:txEl>
                                              <p:pRg st="8" end="8"/>
                                            </p:txEl>
                                          </p:spTgt>
                                        </p:tgtEl>
                                      </p:cBhvr>
                                      <p:to x="100000" y="95000"/>
                                    </p:animScale>
                                    <p:animScale>
                                      <p:cBhvr>
                                        <p:cTn id="176" dur="166" decel="50000">
                                          <p:stCondLst>
                                            <p:cond delay="1834"/>
                                          </p:stCondLst>
                                        </p:cTn>
                                        <p:tgtEl>
                                          <p:spTgt spid="3">
                                            <p:txEl>
                                              <p:pRg st="8" end="8"/>
                                            </p:txEl>
                                          </p:spTgt>
                                        </p:tgtEl>
                                      </p:cBhvr>
                                      <p:to x="100000" y="100000"/>
                                    </p:animScale>
                                  </p:childTnLst>
                                </p:cTn>
                              </p:par>
                            </p:childTnLst>
                          </p:cTn>
                        </p:par>
                      </p:childTnLst>
                    </p:cTn>
                  </p:par>
                  <p:par>
                    <p:cTn id="177" fill="hold">
                      <p:stCondLst>
                        <p:cond delay="indefinite"/>
                      </p:stCondLst>
                      <p:childTnLst>
                        <p:par>
                          <p:cTn id="178" fill="hold">
                            <p:stCondLst>
                              <p:cond delay="0"/>
                            </p:stCondLst>
                            <p:childTnLst>
                              <p:par>
                                <p:cTn id="179" presetID="26" presetClass="entr" presetSubtype="0" fill="hold" grpId="0" nodeType="clickEffect">
                                  <p:stCondLst>
                                    <p:cond delay="0"/>
                                  </p:stCondLst>
                                  <p:childTnLst>
                                    <p:set>
                                      <p:cBhvr>
                                        <p:cTn id="180" dur="1" fill="hold">
                                          <p:stCondLst>
                                            <p:cond delay="0"/>
                                          </p:stCondLst>
                                        </p:cTn>
                                        <p:tgtEl>
                                          <p:spTgt spid="3">
                                            <p:txEl>
                                              <p:pRg st="9" end="9"/>
                                            </p:txEl>
                                          </p:spTgt>
                                        </p:tgtEl>
                                        <p:attrNameLst>
                                          <p:attrName>style.visibility</p:attrName>
                                        </p:attrNameLst>
                                      </p:cBhvr>
                                      <p:to>
                                        <p:strVal val="visible"/>
                                      </p:to>
                                    </p:set>
                                    <p:animEffect transition="in" filter="wipe(down)">
                                      <p:cBhvr>
                                        <p:cTn id="181" dur="580">
                                          <p:stCondLst>
                                            <p:cond delay="0"/>
                                          </p:stCondLst>
                                        </p:cTn>
                                        <p:tgtEl>
                                          <p:spTgt spid="3">
                                            <p:txEl>
                                              <p:pRg st="9" end="9"/>
                                            </p:txEl>
                                          </p:spTgt>
                                        </p:tgtEl>
                                      </p:cBhvr>
                                    </p:animEffect>
                                    <p:anim calcmode="lin" valueType="num">
                                      <p:cBhvr>
                                        <p:cTn id="18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87" dur="26">
                                          <p:stCondLst>
                                            <p:cond delay="650"/>
                                          </p:stCondLst>
                                        </p:cTn>
                                        <p:tgtEl>
                                          <p:spTgt spid="3">
                                            <p:txEl>
                                              <p:pRg st="9" end="9"/>
                                            </p:txEl>
                                          </p:spTgt>
                                        </p:tgtEl>
                                      </p:cBhvr>
                                      <p:to x="100000" y="60000"/>
                                    </p:animScale>
                                    <p:animScale>
                                      <p:cBhvr>
                                        <p:cTn id="188" dur="166" decel="50000">
                                          <p:stCondLst>
                                            <p:cond delay="676"/>
                                          </p:stCondLst>
                                        </p:cTn>
                                        <p:tgtEl>
                                          <p:spTgt spid="3">
                                            <p:txEl>
                                              <p:pRg st="9" end="9"/>
                                            </p:txEl>
                                          </p:spTgt>
                                        </p:tgtEl>
                                      </p:cBhvr>
                                      <p:to x="100000" y="100000"/>
                                    </p:animScale>
                                    <p:animScale>
                                      <p:cBhvr>
                                        <p:cTn id="189" dur="26">
                                          <p:stCondLst>
                                            <p:cond delay="1312"/>
                                          </p:stCondLst>
                                        </p:cTn>
                                        <p:tgtEl>
                                          <p:spTgt spid="3">
                                            <p:txEl>
                                              <p:pRg st="9" end="9"/>
                                            </p:txEl>
                                          </p:spTgt>
                                        </p:tgtEl>
                                      </p:cBhvr>
                                      <p:to x="100000" y="80000"/>
                                    </p:animScale>
                                    <p:animScale>
                                      <p:cBhvr>
                                        <p:cTn id="190" dur="166" decel="50000">
                                          <p:stCondLst>
                                            <p:cond delay="1338"/>
                                          </p:stCondLst>
                                        </p:cTn>
                                        <p:tgtEl>
                                          <p:spTgt spid="3">
                                            <p:txEl>
                                              <p:pRg st="9" end="9"/>
                                            </p:txEl>
                                          </p:spTgt>
                                        </p:tgtEl>
                                      </p:cBhvr>
                                      <p:to x="100000" y="100000"/>
                                    </p:animScale>
                                    <p:animScale>
                                      <p:cBhvr>
                                        <p:cTn id="191" dur="26">
                                          <p:stCondLst>
                                            <p:cond delay="1642"/>
                                          </p:stCondLst>
                                        </p:cTn>
                                        <p:tgtEl>
                                          <p:spTgt spid="3">
                                            <p:txEl>
                                              <p:pRg st="9" end="9"/>
                                            </p:txEl>
                                          </p:spTgt>
                                        </p:tgtEl>
                                      </p:cBhvr>
                                      <p:to x="100000" y="90000"/>
                                    </p:animScale>
                                    <p:animScale>
                                      <p:cBhvr>
                                        <p:cTn id="192" dur="166" decel="50000">
                                          <p:stCondLst>
                                            <p:cond delay="1668"/>
                                          </p:stCondLst>
                                        </p:cTn>
                                        <p:tgtEl>
                                          <p:spTgt spid="3">
                                            <p:txEl>
                                              <p:pRg st="9" end="9"/>
                                            </p:txEl>
                                          </p:spTgt>
                                        </p:tgtEl>
                                      </p:cBhvr>
                                      <p:to x="100000" y="100000"/>
                                    </p:animScale>
                                    <p:animScale>
                                      <p:cBhvr>
                                        <p:cTn id="193" dur="26">
                                          <p:stCondLst>
                                            <p:cond delay="1808"/>
                                          </p:stCondLst>
                                        </p:cTn>
                                        <p:tgtEl>
                                          <p:spTgt spid="3">
                                            <p:txEl>
                                              <p:pRg st="9" end="9"/>
                                            </p:txEl>
                                          </p:spTgt>
                                        </p:tgtEl>
                                      </p:cBhvr>
                                      <p:to x="100000" y="95000"/>
                                    </p:animScale>
                                    <p:animScale>
                                      <p:cBhvr>
                                        <p:cTn id="194" dur="166" decel="50000">
                                          <p:stCondLst>
                                            <p:cond delay="1834"/>
                                          </p:stCondLst>
                                        </p:cTn>
                                        <p:tgtEl>
                                          <p:spTgt spid="3">
                                            <p:txEl>
                                              <p:pRg st="9" end="9"/>
                                            </p:txEl>
                                          </p:spTgt>
                                        </p:tgtEl>
                                      </p:cBhvr>
                                      <p:to x="100000" y="100000"/>
                                    </p:animScale>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1026"/>
                                        </p:tgtEl>
                                        <p:attrNameLst>
                                          <p:attrName>style.visibility</p:attrName>
                                        </p:attrNameLst>
                                      </p:cBhvr>
                                      <p:to>
                                        <p:strVal val="visible"/>
                                      </p:to>
                                    </p:set>
                                    <p:animEffect transition="in" filter="fade">
                                      <p:cBhvr>
                                        <p:cTn id="199" dur="500"/>
                                        <p:tgtEl>
                                          <p:spTgt spid="1026"/>
                                        </p:tgtEl>
                                      </p:cBhvr>
                                    </p:animEffect>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nodeType="clickEffect">
                                  <p:stCondLst>
                                    <p:cond delay="0"/>
                                  </p:stCondLst>
                                  <p:childTnLst>
                                    <p:set>
                                      <p:cBhvr>
                                        <p:cTn id="203" dur="1" fill="hold">
                                          <p:stCondLst>
                                            <p:cond delay="0"/>
                                          </p:stCondLst>
                                        </p:cTn>
                                        <p:tgtEl>
                                          <p:spTgt spid="1028"/>
                                        </p:tgtEl>
                                        <p:attrNameLst>
                                          <p:attrName>style.visibility</p:attrName>
                                        </p:attrNameLst>
                                      </p:cBhvr>
                                      <p:to>
                                        <p:strVal val="visible"/>
                                      </p:to>
                                    </p:set>
                                    <p:anim calcmode="lin" valueType="num">
                                      <p:cBhvr additive="base">
                                        <p:cTn id="204" dur="500" fill="hold"/>
                                        <p:tgtEl>
                                          <p:spTgt spid="1028"/>
                                        </p:tgtEl>
                                        <p:attrNameLst>
                                          <p:attrName>ppt_x</p:attrName>
                                        </p:attrNameLst>
                                      </p:cBhvr>
                                      <p:tavLst>
                                        <p:tav tm="0">
                                          <p:val>
                                            <p:strVal val="#ppt_x"/>
                                          </p:val>
                                        </p:tav>
                                        <p:tav tm="100000">
                                          <p:val>
                                            <p:strVal val="#ppt_x"/>
                                          </p:val>
                                        </p:tav>
                                      </p:tavLst>
                                    </p:anim>
                                    <p:anim calcmode="lin" valueType="num">
                                      <p:cBhvr additive="base">
                                        <p:cTn id="20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6" presetClass="entr" presetSubtype="16" fill="hold" nodeType="clickEffect">
                                  <p:stCondLst>
                                    <p:cond delay="0"/>
                                  </p:stCondLst>
                                  <p:childTnLst>
                                    <p:set>
                                      <p:cBhvr>
                                        <p:cTn id="209" dur="1" fill="hold">
                                          <p:stCondLst>
                                            <p:cond delay="0"/>
                                          </p:stCondLst>
                                        </p:cTn>
                                        <p:tgtEl>
                                          <p:spTgt spid="5"/>
                                        </p:tgtEl>
                                        <p:attrNameLst>
                                          <p:attrName>style.visibility</p:attrName>
                                        </p:attrNameLst>
                                      </p:cBhvr>
                                      <p:to>
                                        <p:strVal val="visible"/>
                                      </p:to>
                                    </p:set>
                                    <p:animEffect transition="in" filter="circle(in)">
                                      <p:cBhvr>
                                        <p:cTn id="2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Como protegerte de los ataques cibernéticos (hackers, </a:t>
            </a:r>
            <a:r>
              <a:rPr lang="es-PE" dirty="0" err="1" smtClean="0"/>
              <a:t>malware,etc</a:t>
            </a:r>
            <a:r>
              <a:rPr lang="es-PE" dirty="0" smtClean="0"/>
              <a:t>)</a:t>
            </a:r>
            <a:endParaRPr lang="es-PE" dirty="0"/>
          </a:p>
        </p:txBody>
      </p:sp>
      <p:sp>
        <p:nvSpPr>
          <p:cNvPr id="4" name="Marcador de contenido 3"/>
          <p:cNvSpPr>
            <a:spLocks noGrp="1"/>
          </p:cNvSpPr>
          <p:nvPr>
            <p:ph sz="half" idx="2"/>
          </p:nvPr>
        </p:nvSpPr>
        <p:spPr>
          <a:xfrm>
            <a:off x="4953000" y="2286000"/>
            <a:ext cx="5791200" cy="4023360"/>
          </a:xfrm>
        </p:spPr>
        <p:txBody>
          <a:bodyPr>
            <a:normAutofit lnSpcReduction="10000"/>
          </a:bodyPr>
          <a:lstStyle/>
          <a:p>
            <a:pPr fontAlgn="base"/>
            <a:r>
              <a:rPr lang="es-PE" dirty="0" smtClean="0"/>
              <a:t>Todos los usuarios deben tener en cuenta lo siguiente:</a:t>
            </a:r>
          </a:p>
          <a:p>
            <a:pPr lvl="1" fontAlgn="base"/>
            <a:r>
              <a:rPr lang="es-PE" dirty="0" smtClean="0"/>
              <a:t>Verificar </a:t>
            </a:r>
            <a:r>
              <a:rPr lang="es-PE" dirty="0"/>
              <a:t>los vínculos antes de hacer clic en ellos</a:t>
            </a:r>
            <a:r>
              <a:rPr lang="es-PE" dirty="0" smtClean="0"/>
              <a:t>;	</a:t>
            </a:r>
            <a:endParaRPr lang="es-PE" dirty="0"/>
          </a:p>
          <a:p>
            <a:pPr lvl="1" fontAlgn="base"/>
            <a:r>
              <a:rPr lang="es-PE" dirty="0" smtClean="0"/>
              <a:t>Verificar </a:t>
            </a:r>
            <a:r>
              <a:rPr lang="es-PE" dirty="0"/>
              <a:t>las direcciones de correo electrónico de los correos electrónicos que reciban;</a:t>
            </a:r>
          </a:p>
          <a:p>
            <a:pPr lvl="1" fontAlgn="base"/>
            <a:r>
              <a:rPr lang="es-PE" dirty="0"/>
              <a:t>P</a:t>
            </a:r>
            <a:r>
              <a:rPr lang="es-PE" dirty="0" smtClean="0"/>
              <a:t>ensarlo </a:t>
            </a:r>
            <a:r>
              <a:rPr lang="es-PE" dirty="0"/>
              <a:t>dos veces antes de enviar información confidencial. Si una solicitud parece extraña, es probable que lo sea. Llame por teléfono a la persona en cuestión antes de realizar una solicitud de la que no esté seguro</a:t>
            </a:r>
          </a:p>
          <a:p>
            <a:r>
              <a:rPr lang="es-PE" b="1" dirty="0"/>
              <a:t>Instalar un </a:t>
            </a:r>
            <a:r>
              <a:rPr lang="es-PE" b="1" dirty="0" smtClean="0"/>
              <a:t>firewall</a:t>
            </a:r>
          </a:p>
          <a:p>
            <a:r>
              <a:rPr lang="es-PE" b="1" dirty="0"/>
              <a:t>Mantenga el software, los dispositivos y los sistemas operativos </a:t>
            </a:r>
            <a:r>
              <a:rPr lang="es-PE" b="1" dirty="0" smtClean="0"/>
              <a:t>actualizados</a:t>
            </a:r>
          </a:p>
          <a:p>
            <a:r>
              <a:rPr lang="es-PE" b="1" dirty="0"/>
              <a:t>Garantizar la protección de los </a:t>
            </a:r>
            <a:r>
              <a:rPr lang="es-PE" b="1" dirty="0" err="1"/>
              <a:t>endpoints</a:t>
            </a:r>
            <a:endParaRPr lang="es-PE" dirty="0"/>
          </a:p>
        </p:txBody>
      </p:sp>
      <p:pic>
        <p:nvPicPr>
          <p:cNvPr id="6" name="Marcador de contenido 4"/>
          <p:cNvPicPr>
            <a:picLocks noGrp="1" noChangeAspect="1"/>
          </p:cNvPicPr>
          <p:nvPr>
            <p:ph sz="half" idx="1"/>
          </p:nvPr>
        </p:nvPicPr>
        <p:blipFill>
          <a:blip r:embed="rId2"/>
          <a:stretch>
            <a:fillRect/>
          </a:stretch>
        </p:blipFill>
        <p:spPr>
          <a:xfrm>
            <a:off x="1024128" y="2456020"/>
            <a:ext cx="3022441" cy="3022441"/>
          </a:xfrm>
          <a:prstGeom prst="rect">
            <a:avLst/>
          </a:prstGeom>
        </p:spPr>
      </p:pic>
    </p:spTree>
    <p:extLst>
      <p:ext uri="{BB962C8B-B14F-4D97-AF65-F5344CB8AC3E}">
        <p14:creationId xmlns:p14="http://schemas.microsoft.com/office/powerpoint/2010/main" val="64428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1)">
                                      <p:cBhvr>
                                        <p:cTn id="20" dur="2000"/>
                                        <p:tgtEl>
                                          <p:spTgt spid="4">
                                            <p:txEl>
                                              <p:pRg st="1" end="1"/>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heel(1)">
                                      <p:cBhvr>
                                        <p:cTn id="23" dur="2000"/>
                                        <p:tgtEl>
                                          <p:spTgt spid="4">
                                            <p:txEl>
                                              <p:pRg st="2" end="2"/>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heel(1)">
                                      <p:cBhvr>
                                        <p:cTn id="26" dur="2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heel(1)">
                                      <p:cBhvr>
                                        <p:cTn id="31" dur="2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heel(1)">
                                      <p:cBhvr>
                                        <p:cTn id="36" dur="20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wheel(1)">
                                      <p:cBhvr>
                                        <p:cTn id="41"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sz="half" idx="1"/>
          </p:nvPr>
        </p:nvSpPr>
        <p:spPr/>
        <p:txBody>
          <a:bodyPr/>
          <a:lstStyle/>
          <a:p>
            <a:endParaRPr lang="es-PE"/>
          </a:p>
        </p:txBody>
      </p:sp>
      <p:sp>
        <p:nvSpPr>
          <p:cNvPr id="4" name="Marcador de contenido 3"/>
          <p:cNvSpPr>
            <a:spLocks noGrp="1"/>
          </p:cNvSpPr>
          <p:nvPr>
            <p:ph sz="half" idx="2"/>
          </p:nvPr>
        </p:nvSpPr>
        <p:spPr/>
        <p:txBody>
          <a:bodyPr/>
          <a:lstStyle/>
          <a:p>
            <a:endParaRPr lang="es-PE" dirty="0"/>
          </a:p>
        </p:txBody>
      </p:sp>
      <p:sp>
        <p:nvSpPr>
          <p:cNvPr id="5" name="Rectángulo 4"/>
          <p:cNvSpPr/>
          <p:nvPr/>
        </p:nvSpPr>
        <p:spPr>
          <a:xfrm rot="20515997">
            <a:off x="976884" y="2074442"/>
            <a:ext cx="10024872" cy="2646878"/>
          </a:xfrm>
          <a:prstGeom prst="rect">
            <a:avLst/>
          </a:prstGeom>
          <a:noFill/>
        </p:spPr>
        <p:txBody>
          <a:bodyPr wrap="square" lIns="91440" tIns="45720" rIns="91440" bIns="45720">
            <a:spAutoFit/>
          </a:bodyPr>
          <a:lstStyle/>
          <a:p>
            <a:pPr algn="ctr"/>
            <a:r>
              <a:rPr lang="es-ES" sz="1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2742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9284" y="524256"/>
            <a:ext cx="9720072" cy="1499616"/>
          </a:xfrm>
        </p:spPr>
        <p:txBody>
          <a:bodyPr/>
          <a:lstStyle/>
          <a:p>
            <a:r>
              <a:rPr lang="es-PE" dirty="0" smtClean="0"/>
              <a:t>bibliografía</a:t>
            </a:r>
            <a:endParaRPr lang="es-PE" dirty="0"/>
          </a:p>
        </p:txBody>
      </p:sp>
      <p:sp>
        <p:nvSpPr>
          <p:cNvPr id="3" name="Marcador de contenido 2"/>
          <p:cNvSpPr>
            <a:spLocks noGrp="1"/>
          </p:cNvSpPr>
          <p:nvPr>
            <p:ph sz="half" idx="1"/>
          </p:nvPr>
        </p:nvSpPr>
        <p:spPr/>
        <p:txBody>
          <a:bodyPr/>
          <a:lstStyle/>
          <a:p>
            <a:r>
              <a:rPr lang="es-PE" dirty="0" smtClean="0"/>
              <a:t>Paginas usadas</a:t>
            </a:r>
          </a:p>
          <a:p>
            <a:r>
              <a:rPr lang="es-PE" dirty="0" err="1" smtClean="0"/>
              <a:t>Kaspersky</a:t>
            </a:r>
            <a:r>
              <a:rPr lang="es-PE" dirty="0" smtClean="0"/>
              <a:t> Antivirus</a:t>
            </a:r>
          </a:p>
          <a:p>
            <a:r>
              <a:rPr lang="es-PE" dirty="0" err="1" smtClean="0"/>
              <a:t>Avast</a:t>
            </a:r>
            <a:r>
              <a:rPr lang="es-PE" dirty="0" smtClean="0"/>
              <a:t> Free Antivirus</a:t>
            </a:r>
          </a:p>
          <a:p>
            <a:r>
              <a:rPr lang="es-PE" dirty="0" smtClean="0"/>
              <a:t>UTP Artículos</a:t>
            </a:r>
          </a:p>
          <a:p>
            <a:r>
              <a:rPr lang="es-PE" dirty="0" smtClean="0"/>
              <a:t>Google Chrome</a:t>
            </a:r>
          </a:p>
          <a:p>
            <a:r>
              <a:rPr lang="es-PE" dirty="0" smtClean="0"/>
              <a:t>Firefox</a:t>
            </a:r>
          </a:p>
          <a:p>
            <a:r>
              <a:rPr lang="es-PE" smtClean="0"/>
              <a:t>Opera</a:t>
            </a:r>
            <a:endParaRPr lang="es-PE" dirty="0"/>
          </a:p>
        </p:txBody>
      </p:sp>
      <p:sp>
        <p:nvSpPr>
          <p:cNvPr id="4" name="Marcador de contenido 3"/>
          <p:cNvSpPr>
            <a:spLocks noGrp="1"/>
          </p:cNvSpPr>
          <p:nvPr>
            <p:ph sz="half" idx="2"/>
          </p:nvPr>
        </p:nvSpPr>
        <p:spPr/>
        <p:txBody>
          <a:bodyPr/>
          <a:lstStyle/>
          <a:p>
            <a:endParaRPr lang="es-PE"/>
          </a:p>
        </p:txBody>
      </p:sp>
    </p:spTree>
    <p:extLst>
      <p:ext uri="{BB962C8B-B14F-4D97-AF65-F5344CB8AC3E}">
        <p14:creationId xmlns:p14="http://schemas.microsoft.com/office/powerpoint/2010/main" val="273969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179</TotalTime>
  <Words>387</Words>
  <Application>Microsoft Office PowerPoint</Application>
  <PresentationFormat>Panorámica</PresentationFormat>
  <Paragraphs>55</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Courier New</vt:lpstr>
      <vt:lpstr>Tw Cen MT</vt:lpstr>
      <vt:lpstr>Tw Cen MT Condensed</vt:lpstr>
      <vt:lpstr>Wingdings 3</vt:lpstr>
      <vt:lpstr>Integral</vt:lpstr>
      <vt:lpstr>ciberseguridad</vt:lpstr>
      <vt:lpstr>inicio</vt:lpstr>
      <vt:lpstr>¿Qué es un ciberataque?</vt:lpstr>
      <vt:lpstr>¿Qué es la ciberseguridad?</vt:lpstr>
      <vt:lpstr>¿Por qué es importante la Ciberseguridad? </vt:lpstr>
      <vt:lpstr>Tipos de ataques contra la ciberseguridad</vt:lpstr>
      <vt:lpstr>Como protegerte de los ataques cibernéticos (hackers, malware,etc)</vt:lpstr>
      <vt:lpstr>Presentación de PowerPoint</vt:lpstr>
      <vt:lpstr>bibliografía</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ciberseguridad</dc:title>
  <dc:creator>Vicente Torres Velez</dc:creator>
  <cp:keywords>tareas</cp:keywords>
  <cp:lastModifiedBy>Prof. Vicente</cp:lastModifiedBy>
  <cp:revision>27</cp:revision>
  <dcterms:created xsi:type="dcterms:W3CDTF">2023-06-24T14:28:50Z</dcterms:created>
  <dcterms:modified xsi:type="dcterms:W3CDTF">2023-06-30T01:11:06Z</dcterms:modified>
</cp:coreProperties>
</file>