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59" r:id="rId4"/>
    <p:sldId id="258" r:id="rId5"/>
    <p:sldId id="260" r:id="rId6"/>
    <p:sldId id="257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/>
    <p:restoredTop sz="94681"/>
  </p:normalViewPr>
  <p:slideViewPr>
    <p:cSldViewPr snapToGrid="0">
      <p:cViewPr varScale="1">
        <p:scale>
          <a:sx n="106" d="100"/>
          <a:sy n="106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7999-3471-744B-9275-05CA94301CF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831F4-31EB-5D4F-A971-0CAD6AC1FC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54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831F4-31EB-5D4F-A971-0CAD6AC1FCB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662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4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64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51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381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65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739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5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06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020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120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429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16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876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59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87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77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38DE-E160-7D44-90B3-AB08242A33A0}" type="datetimeFigureOut">
              <a:rPr lang="es-PE" smtClean="0"/>
              <a:t>5/09/23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1BCAA2-4015-B641-8673-EA6A195AB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3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ncepto.de/sexualid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depredador-y-presa/" TargetMode="External"/><Relationship Id="rId2" Type="http://schemas.openxmlformats.org/officeDocument/2006/relationships/hyperlink" Target="https://concepto.de/habitat-y-nicho-ecologi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alimentos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concepto.de/metabolism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concepto.de/materia-organica/" TargetMode="External"/><Relationship Id="rId4" Type="http://schemas.openxmlformats.org/officeDocument/2006/relationships/hyperlink" Target="https://concepto.de/seres-vivo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ncepto.de/informacion-geneti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729E-AFF2-D97D-EB78-FDB94CAF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21276">
            <a:off x="-3857" y="3672068"/>
            <a:ext cx="7457955" cy="1655762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es-PE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atura MT Script Capitals" panose="03020802060602070202" pitchFamily="66" charset="77"/>
              </a:rPr>
              <a:t>Características principales del Reino Animal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72CA94-7F2C-E606-2323-1D40B07C1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03904" y="6370700"/>
            <a:ext cx="9144000" cy="1655762"/>
          </a:xfrm>
        </p:spPr>
        <p:txBody>
          <a:bodyPr/>
          <a:lstStyle/>
          <a:p>
            <a:r>
              <a:rPr lang="es-PE" dirty="0"/>
              <a:t>Alum:Bruce Kam Briones  Grado:1º ”A” de secundaria  Prof:Alvaro Ruiz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48DF15-945F-CE21-1CB4-611736A11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93889" l="12211" r="97030">
                        <a14:foregroundMark x1="35644" y1="63056" x2="35974" y2="80556"/>
                        <a14:foregroundMark x1="35974" y1="80556" x2="50825" y2="91111"/>
                        <a14:foregroundMark x1="50825" y1="91111" x2="69967" y2="95000"/>
                        <a14:foregroundMark x1="69967" y1="95000" x2="88233" y2="91925"/>
                        <a14:foregroundMark x1="95573" y1="77763" x2="93069" y2="63889"/>
                        <a14:foregroundMark x1="52145" y1="77222" x2="49175" y2="86667"/>
                        <a14:foregroundMark x1="49175" y1="86667" x2="58746" y2="93889"/>
                        <a14:foregroundMark x1="58746" y1="93889" x2="63696" y2="93056"/>
                        <a14:foregroundMark x1="27723" y1="19444" x2="38614" y2="26944"/>
                        <a14:backgroundMark x1="48185" y1="96389" x2="53465" y2="97222"/>
                        <a14:backgroundMark x1="90099" y1="91111" x2="93729" y2="83056"/>
                        <a14:backgroundMark x1="93729" y1="83056" x2="92739" y2="91389"/>
                        <a14:backgroundMark x1="92739" y1="91389" x2="88779" y2="90000"/>
                        <a14:backgroundMark x1="87789" y1="94444" x2="88449" y2="91389"/>
                        <a14:backgroundMark x1="89769" y1="91389" x2="88449" y2="91389"/>
                        <a14:backgroundMark x1="95380" y1="77778" x2="96040" y2="8388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34" t="2935" r="2407" b="12367"/>
          <a:stretch/>
        </p:blipFill>
        <p:spPr>
          <a:xfrm>
            <a:off x="5613717" y="-524336"/>
            <a:ext cx="6409289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592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D5530-A6D8-C959-6E74-3D6817DF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801361"/>
            <a:ext cx="9446381" cy="4447039"/>
          </a:xfrm>
        </p:spPr>
        <p:txBody>
          <a:bodyPr>
            <a:normAutofit/>
          </a:bodyPr>
          <a:lstStyle/>
          <a:p>
            <a:r>
              <a:rPr lang="es-PE" sz="2400" dirty="0">
                <a:solidFill>
                  <a:srgbClr val="000000"/>
                </a:solidFill>
                <a:latin typeface="Montserrat" pitchFamily="2" charset="77"/>
              </a:rPr>
              <a:t>L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as especies animales se reproducen </a:t>
            </a:r>
            <a:r>
              <a:rPr lang="es-PE" sz="2400" b="0" i="0" u="sng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sexualmente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, es decir, mediante la cópula de dos individuos de </a:t>
            </a:r>
            <a:r>
              <a:rPr lang="es-PE" sz="24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sexos opuestos 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(macho y hembra) y del intercambio de gametos o células sexuales dotadas de la mitad de la carga genética del individuo, y que además poseen tamaños y formas notoriamente diferentes.</a:t>
            </a:r>
            <a:b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endParaRPr lang="es-PE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DFBBD43-BA05-21B2-70E3-465D0092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11595" cy="89262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4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/>
              </a:rPr>
              <a:t>Se reproducen sexualmente</a:t>
            </a:r>
            <a:endParaRPr lang="es-P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uhaus 93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25A91C-E2CB-2948-12C0-79234AC35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152"/>
          <a:stretch/>
        </p:blipFill>
        <p:spPr>
          <a:xfrm>
            <a:off x="907471" y="4248873"/>
            <a:ext cx="3201541" cy="2414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9DA027-BA43-074F-9A4C-D1EBB899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59"/>
          <a:stretch/>
        </p:blipFill>
        <p:spPr>
          <a:xfrm>
            <a:off x="4714723" y="4248873"/>
            <a:ext cx="3923368" cy="26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40B2A-D294-3D7F-3889-513DB42F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93" y="1813349"/>
            <a:ext cx="9242171" cy="3880773"/>
          </a:xfrm>
        </p:spPr>
        <p:txBody>
          <a:bodyPr/>
          <a:lstStyle/>
          <a:p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Este es uno de los principales rasgos distintivos de los animales: pueden desplazarse a voluntad, ya sea en agua, aire o tierra, empleando para ello extremidades especializadas: alas, aletas, patas, piernas. Gracias a ello pueden cambiar de </a:t>
            </a:r>
            <a:r>
              <a:rPr lang="es-PE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hábitat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y buscar uno más propicio, escapar de </a:t>
            </a:r>
            <a:r>
              <a:rPr lang="es-PE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depredadores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o perseguir a sus presas</a:t>
            </a:r>
            <a:br>
              <a:rPr lang="es-PE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endParaRPr lang="es-PE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8C0931-DE01-9C4B-1E72-B664E311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7159"/>
            <a:ext cx="8596668" cy="101857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/>
              </a:rPr>
              <a:t>Poseen movilidad propia.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7DA24A-8A3A-91F7-80F3-CFEA3BE2F0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" t="48117" r="840" b="5910"/>
          <a:stretch/>
        </p:blipFill>
        <p:spPr>
          <a:xfrm>
            <a:off x="3700035" y="4176616"/>
            <a:ext cx="5162319" cy="24891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E6F7FD-311C-E4A9-6687-0CA8F4D81E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48" b="8270"/>
          <a:stretch/>
        </p:blipFill>
        <p:spPr>
          <a:xfrm>
            <a:off x="659919" y="4030713"/>
            <a:ext cx="3271456" cy="27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0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160C58-2364-5317-FA7D-2D789069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70" y="1986969"/>
            <a:ext cx="8596668" cy="3880773"/>
          </a:xfrm>
        </p:spPr>
        <p:txBody>
          <a:bodyPr/>
          <a:lstStyle/>
          <a:p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El </a:t>
            </a:r>
            <a:r>
              <a:rPr lang="es-PE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metabolismo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de los animales no puede producir su propio </a:t>
            </a:r>
            <a:r>
              <a:rPr lang="es-PE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alimento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como lo hacen las plantas, por lo que deben consumir materia orgánica proveniente de otros </a:t>
            </a:r>
            <a:r>
              <a:rPr lang="es-PE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seres vivientes</a:t>
            </a:r>
            <a:r>
              <a:rPr lang="es-PE" sz="2400" b="0" i="0" u="none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 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para sobrevivir. Dicha </a:t>
            </a:r>
            <a:r>
              <a:rPr lang="es-PE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 orgánica</a:t>
            </a:r>
            <a:r>
              <a:rPr lang="es-PE" sz="2400" b="0" i="0" u="none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 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es digerida hasta obtener sus nutrientes esenciales es decir dependen de otros animales para sobrevivir.</a:t>
            </a:r>
            <a:br>
              <a:rPr lang="es-PE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br>
              <a:rPr lang="es-PE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endParaRPr lang="es-PE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293B9B-2890-E424-11D1-9426E208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961957" cy="102243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PE" sz="48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/>
              </a:rPr>
              <a:t>Son heterótrofos.</a:t>
            </a:r>
            <a:endParaRPr lang="es-PE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uhaus 93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1303FD-F543-9999-E67B-B5D97D2C3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4701281"/>
            <a:ext cx="4021988" cy="23329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CA5E97-7C5D-CD34-5A85-C73C1794F9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215" b="50387"/>
          <a:stretch/>
        </p:blipFill>
        <p:spPr>
          <a:xfrm>
            <a:off x="5383837" y="4363374"/>
            <a:ext cx="2764740" cy="23507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7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6DF30-A66D-B0F9-A16F-B992B39E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4" y="1813349"/>
            <a:ext cx="9971375" cy="3880773"/>
          </a:xfrm>
        </p:spPr>
        <p:txBody>
          <a:bodyPr>
            <a:normAutofit/>
          </a:bodyPr>
          <a:lstStyle/>
          <a:p>
            <a:r>
              <a:rPr lang="es-PE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Los cuerpos de los animales pueden ser </a:t>
            </a:r>
            <a:r>
              <a:rPr lang="es-PE" sz="28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divididos en dos </a:t>
            </a:r>
            <a:r>
              <a:rPr lang="es-PE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mitades idénticas. La primera es la </a:t>
            </a:r>
            <a:r>
              <a:rPr lang="es-PE" sz="28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simetría bilateral </a:t>
            </a:r>
            <a:r>
              <a:rPr lang="es-PE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(se divide el cuerpo de manera longitudinal) por ejemplo mosca, mariquita, mariposa, etc ; y la segunda es la </a:t>
            </a:r>
            <a:r>
              <a:rPr lang="es-PE" sz="28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simetría radial </a:t>
            </a:r>
            <a:r>
              <a:rPr lang="es-PE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(se divide el cuerpo en base a su radio, ya que es circular)por ejemplo corales, esponjas, medusas, etc.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32E4727-4D8C-E1B1-8D58-3CBAF1DD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70" y="644324"/>
            <a:ext cx="8802332" cy="92983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/>
              </a:rPr>
              <a:t>Poseen cuerpos simétricos.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7D1ABE-7BC6-651F-43A2-FBBC9F9D8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1" r="-398" b="13591"/>
          <a:stretch/>
        </p:blipFill>
        <p:spPr>
          <a:xfrm>
            <a:off x="973100" y="4854828"/>
            <a:ext cx="3696871" cy="2003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49C3B9-F7EB-4531-688C-835279A20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5"/>
          <a:stretch/>
        </p:blipFill>
        <p:spPr>
          <a:xfrm>
            <a:off x="5210161" y="4854828"/>
            <a:ext cx="3101082" cy="20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C8220-B41B-356C-4F6B-130BC897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7" y="273934"/>
            <a:ext cx="8596668" cy="132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/>
              </a:rPr>
              <a:t>Son organismos eucariotas policelulares y tisulares.</a:t>
            </a:r>
            <a:endParaRPr lang="es-P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uhaus 93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1EFC24-39FD-6547-90BB-B8EA2F40C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16" y="1848072"/>
            <a:ext cx="9635709" cy="3880773"/>
          </a:xfrm>
        </p:spPr>
        <p:txBody>
          <a:bodyPr/>
          <a:lstStyle/>
          <a:p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Esto significa que los cuerpos de los animales </a:t>
            </a:r>
            <a:r>
              <a:rPr lang="es-PE" sz="24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están conformados por tejidos</a:t>
            </a:r>
            <a:r>
              <a:rPr lang="es-PE" sz="2400" b="0" i="0" u="sng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que, a su vez, se componen de diversos tipos de células organizadas entre sí. </a:t>
            </a:r>
          </a:p>
          <a:p>
            <a:r>
              <a:rPr lang="es-PE" sz="2400" dirty="0">
                <a:solidFill>
                  <a:srgbClr val="000000"/>
                </a:solidFill>
                <a:latin typeface="Montserrat" pitchFamily="2" charset="77"/>
              </a:rPr>
              <a:t>P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oseen un núcleo celular definido, en el que se halla contenida la </a:t>
            </a:r>
            <a:r>
              <a:rPr lang="es-PE" sz="2400" b="0" i="0" u="sng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información genética</a:t>
            </a:r>
            <a:r>
              <a:rPr lang="es-PE" sz="2400" b="0" i="0" u="sng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 </a:t>
            </a:r>
            <a: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del individuo. Estas células carecen además de cloroplastos y de pared celular.</a:t>
            </a:r>
            <a:br>
              <a:rPr lang="es-PE" sz="2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br>
              <a:rPr lang="es-PE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endParaRPr lang="es-PE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7AA13F-F29B-5C46-6E11-54545E7AC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35"/>
          <a:stretch/>
        </p:blipFill>
        <p:spPr>
          <a:xfrm>
            <a:off x="868422" y="4343159"/>
            <a:ext cx="3425786" cy="2514842"/>
          </a:xfrm>
          <a:prstGeom prst="rect">
            <a:avLst/>
          </a:prstGeom>
        </p:spPr>
      </p:pic>
      <p:sp>
        <p:nvSpPr>
          <p:cNvPr id="5" name="Flecha derecha 4">
            <a:extLst>
              <a:ext uri="{FF2B5EF4-FFF2-40B4-BE49-F238E27FC236}">
                <a16:creationId xmlns:a16="http://schemas.microsoft.com/office/drawing/2014/main" id="{D40FDB2D-24F9-489B-7209-29FC6308B8E3}"/>
              </a:ext>
            </a:extLst>
          </p:cNvPr>
          <p:cNvSpPr/>
          <p:nvPr/>
        </p:nvSpPr>
        <p:spPr>
          <a:xfrm>
            <a:off x="4314568" y="5452250"/>
            <a:ext cx="1736203" cy="4861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F11DCC-3EDB-2BAB-5344-4C974ADF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53" t="30284" r="8487" b="6181"/>
          <a:stretch/>
        </p:blipFill>
        <p:spPr>
          <a:xfrm>
            <a:off x="6264585" y="4304443"/>
            <a:ext cx="2569580" cy="25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1A461-0F99-2849-B496-9624AD2F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85" y="410197"/>
            <a:ext cx="8596668" cy="1320800"/>
          </a:xfrm>
        </p:spPr>
        <p:txBody>
          <a:bodyPr>
            <a:noAutofit/>
          </a:bodyPr>
          <a:lstStyle/>
          <a:p>
            <a:r>
              <a:rPr lang="es-PE" sz="8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radley Hand" pitchFamily="2" charset="77"/>
              </a:rPr>
              <a:t>Muchas gracias por su atención</a:t>
            </a:r>
            <a:r>
              <a:rPr lang="es-PE" sz="8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radley Hand" pitchFamily="2" charset="77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92B5DE-8505-3A92-1F04-80E6413EB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6" r="18476"/>
          <a:stretch/>
        </p:blipFill>
        <p:spPr>
          <a:xfrm>
            <a:off x="5644587" y="3300800"/>
            <a:ext cx="3393287" cy="3018803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317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DD5123-5744-42D0-3B87-FEE3DABA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" y="3300800"/>
            <a:ext cx="4776128" cy="2686572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39772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{B587A9A5-6A31-4D45-942B-E648F349DF6C}tf10001060</Template>
  <TotalTime>96</TotalTime>
  <Words>350</Words>
  <Application>Microsoft Macintosh PowerPoint</Application>
  <PresentationFormat>Panorámica</PresentationFormat>
  <Paragraphs>15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Bauhaus 93</vt:lpstr>
      <vt:lpstr>Bradley Hand</vt:lpstr>
      <vt:lpstr>Calibri</vt:lpstr>
      <vt:lpstr>Matura MT Script Capitals</vt:lpstr>
      <vt:lpstr>Montserrat</vt:lpstr>
      <vt:lpstr>Trebuchet MS</vt:lpstr>
      <vt:lpstr>Wingdings 3</vt:lpstr>
      <vt:lpstr>Faceta</vt:lpstr>
      <vt:lpstr>Características principales del Reino Animal</vt:lpstr>
      <vt:lpstr>Se reproducen sexualmente</vt:lpstr>
      <vt:lpstr>Poseen movilidad propia.</vt:lpstr>
      <vt:lpstr>Son heterótrofos.</vt:lpstr>
      <vt:lpstr>Poseen cuerpos simétricos.</vt:lpstr>
      <vt:lpstr>Son organismos eucariotas policelulares y tisulares.</vt:lpstr>
      <vt:lpstr>Muchas gracias por su atención.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principales del Reino Animal</dc:title>
  <dc:creator>Microsoft Office User</dc:creator>
  <cp:lastModifiedBy>Microsoft Office User</cp:lastModifiedBy>
  <cp:revision>2</cp:revision>
  <dcterms:created xsi:type="dcterms:W3CDTF">2023-09-05T22:43:35Z</dcterms:created>
  <dcterms:modified xsi:type="dcterms:W3CDTF">2023-09-06T00:21:47Z</dcterms:modified>
</cp:coreProperties>
</file>