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3" r:id="rId8"/>
    <p:sldId id="262" r:id="rId9"/>
    <p:sldId id="264" r:id="rId10"/>
    <p:sldId id="265" r:id="rId11"/>
    <p:sldId id="266" r:id="rId12"/>
    <p:sldId id="267" r:id="rId13"/>
    <p:sldId id="268" r:id="rId14"/>
    <p:sldId id="270" r:id="rId15"/>
    <p:sldId id="271" r:id="rId16"/>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B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9" autoAdjust="0"/>
    <p:restoredTop sz="94660"/>
  </p:normalViewPr>
  <p:slideViewPr>
    <p:cSldViewPr snapToGrid="0">
      <p:cViewPr varScale="1">
        <p:scale>
          <a:sx n="95" d="100"/>
          <a:sy n="95" d="100"/>
        </p:scale>
        <p:origin x="102"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2DB71-A90B-4806-BAA5-6C709995C8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E118EAED-560E-400E-B456-E98AF78B95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B116DB9B-120D-4D99-8E9A-D190B4137392}"/>
              </a:ext>
            </a:extLst>
          </p:cNvPr>
          <p:cNvSpPr>
            <a:spLocks noGrp="1"/>
          </p:cNvSpPr>
          <p:nvPr>
            <p:ph type="dt" sz="half" idx="10"/>
          </p:nvPr>
        </p:nvSpPr>
        <p:spPr/>
        <p:txBody>
          <a:bodyPr/>
          <a:lstStyle/>
          <a:p>
            <a:fld id="{0ACE5845-D1D5-4722-8CB8-ABE8FD448B1C}" type="datetimeFigureOut">
              <a:rPr lang="es-PE" smtClean="0"/>
              <a:t>29/09/2022</a:t>
            </a:fld>
            <a:endParaRPr lang="es-PE"/>
          </a:p>
        </p:txBody>
      </p:sp>
      <p:sp>
        <p:nvSpPr>
          <p:cNvPr id="5" name="Marcador de pie de página 4">
            <a:extLst>
              <a:ext uri="{FF2B5EF4-FFF2-40B4-BE49-F238E27FC236}">
                <a16:creationId xmlns:a16="http://schemas.microsoft.com/office/drawing/2014/main" id="{13470436-2F8D-4EB8-AC48-2AAA1D046C8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DE7D26A-C461-4145-81F5-FD4A2E51DF51}"/>
              </a:ext>
            </a:extLst>
          </p:cNvPr>
          <p:cNvSpPr>
            <a:spLocks noGrp="1"/>
          </p:cNvSpPr>
          <p:nvPr>
            <p:ph type="sldNum" sz="quarter" idx="12"/>
          </p:nvPr>
        </p:nvSpPr>
        <p:spPr/>
        <p:txBody>
          <a:bodyPr/>
          <a:lstStyle/>
          <a:p>
            <a:fld id="{1DABC5B0-6BFD-48DA-83EA-338F2C5A3785}" type="slidenum">
              <a:rPr lang="es-PE" smtClean="0"/>
              <a:t>‹Nº›</a:t>
            </a:fld>
            <a:endParaRPr lang="es-PE"/>
          </a:p>
        </p:txBody>
      </p:sp>
    </p:spTree>
    <p:extLst>
      <p:ext uri="{BB962C8B-B14F-4D97-AF65-F5344CB8AC3E}">
        <p14:creationId xmlns:p14="http://schemas.microsoft.com/office/powerpoint/2010/main" val="30006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93E91-84AB-40BF-8E93-06A5B7CFF5D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1FF4D483-4817-4A59-BE1F-D9E344348E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9B9D86C-1FCE-4613-BAF5-A6EB63D1B581}"/>
              </a:ext>
            </a:extLst>
          </p:cNvPr>
          <p:cNvSpPr>
            <a:spLocks noGrp="1"/>
          </p:cNvSpPr>
          <p:nvPr>
            <p:ph type="dt" sz="half" idx="10"/>
          </p:nvPr>
        </p:nvSpPr>
        <p:spPr/>
        <p:txBody>
          <a:bodyPr/>
          <a:lstStyle/>
          <a:p>
            <a:fld id="{0ACE5845-D1D5-4722-8CB8-ABE8FD448B1C}" type="datetimeFigureOut">
              <a:rPr lang="es-PE" smtClean="0"/>
              <a:t>29/09/2022</a:t>
            </a:fld>
            <a:endParaRPr lang="es-PE"/>
          </a:p>
        </p:txBody>
      </p:sp>
      <p:sp>
        <p:nvSpPr>
          <p:cNvPr id="5" name="Marcador de pie de página 4">
            <a:extLst>
              <a:ext uri="{FF2B5EF4-FFF2-40B4-BE49-F238E27FC236}">
                <a16:creationId xmlns:a16="http://schemas.microsoft.com/office/drawing/2014/main" id="{5FBE3900-4F82-4EBF-A64B-DE549FDEB76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937F2B0-885A-4506-BED3-598EDB08710B}"/>
              </a:ext>
            </a:extLst>
          </p:cNvPr>
          <p:cNvSpPr>
            <a:spLocks noGrp="1"/>
          </p:cNvSpPr>
          <p:nvPr>
            <p:ph type="sldNum" sz="quarter" idx="12"/>
          </p:nvPr>
        </p:nvSpPr>
        <p:spPr/>
        <p:txBody>
          <a:bodyPr/>
          <a:lstStyle/>
          <a:p>
            <a:fld id="{1DABC5B0-6BFD-48DA-83EA-338F2C5A3785}" type="slidenum">
              <a:rPr lang="es-PE" smtClean="0"/>
              <a:t>‹Nº›</a:t>
            </a:fld>
            <a:endParaRPr lang="es-PE"/>
          </a:p>
        </p:txBody>
      </p:sp>
    </p:spTree>
    <p:extLst>
      <p:ext uri="{BB962C8B-B14F-4D97-AF65-F5344CB8AC3E}">
        <p14:creationId xmlns:p14="http://schemas.microsoft.com/office/powerpoint/2010/main" val="2491085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233576F-2502-488A-B969-1FB73421FC4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CBB60298-35BC-4EC5-965A-8CDBAC6FC21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62A04F4-7221-4919-8E7E-01DF0725CFAF}"/>
              </a:ext>
            </a:extLst>
          </p:cNvPr>
          <p:cNvSpPr>
            <a:spLocks noGrp="1"/>
          </p:cNvSpPr>
          <p:nvPr>
            <p:ph type="dt" sz="half" idx="10"/>
          </p:nvPr>
        </p:nvSpPr>
        <p:spPr/>
        <p:txBody>
          <a:bodyPr/>
          <a:lstStyle/>
          <a:p>
            <a:fld id="{0ACE5845-D1D5-4722-8CB8-ABE8FD448B1C}" type="datetimeFigureOut">
              <a:rPr lang="es-PE" smtClean="0"/>
              <a:t>29/09/2022</a:t>
            </a:fld>
            <a:endParaRPr lang="es-PE"/>
          </a:p>
        </p:txBody>
      </p:sp>
      <p:sp>
        <p:nvSpPr>
          <p:cNvPr id="5" name="Marcador de pie de página 4">
            <a:extLst>
              <a:ext uri="{FF2B5EF4-FFF2-40B4-BE49-F238E27FC236}">
                <a16:creationId xmlns:a16="http://schemas.microsoft.com/office/drawing/2014/main" id="{3EC889DA-9BC6-42DA-A7EE-9FCF3B92BFA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7140534-F39F-496F-9369-8828BF0AE29D}"/>
              </a:ext>
            </a:extLst>
          </p:cNvPr>
          <p:cNvSpPr>
            <a:spLocks noGrp="1"/>
          </p:cNvSpPr>
          <p:nvPr>
            <p:ph type="sldNum" sz="quarter" idx="12"/>
          </p:nvPr>
        </p:nvSpPr>
        <p:spPr/>
        <p:txBody>
          <a:bodyPr/>
          <a:lstStyle/>
          <a:p>
            <a:fld id="{1DABC5B0-6BFD-48DA-83EA-338F2C5A3785}" type="slidenum">
              <a:rPr lang="es-PE" smtClean="0"/>
              <a:t>‹Nº›</a:t>
            </a:fld>
            <a:endParaRPr lang="es-PE"/>
          </a:p>
        </p:txBody>
      </p:sp>
    </p:spTree>
    <p:extLst>
      <p:ext uri="{BB962C8B-B14F-4D97-AF65-F5344CB8AC3E}">
        <p14:creationId xmlns:p14="http://schemas.microsoft.com/office/powerpoint/2010/main" val="294863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BDB582-B3C2-43D4-9AAD-844ECFFD490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721FD2E9-53FC-4F0A-A882-983F320E839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8661610-1EE4-4486-9070-4E0717D1BE6B}"/>
              </a:ext>
            </a:extLst>
          </p:cNvPr>
          <p:cNvSpPr>
            <a:spLocks noGrp="1"/>
          </p:cNvSpPr>
          <p:nvPr>
            <p:ph type="dt" sz="half" idx="10"/>
          </p:nvPr>
        </p:nvSpPr>
        <p:spPr/>
        <p:txBody>
          <a:bodyPr/>
          <a:lstStyle/>
          <a:p>
            <a:fld id="{0ACE5845-D1D5-4722-8CB8-ABE8FD448B1C}" type="datetimeFigureOut">
              <a:rPr lang="es-PE" smtClean="0"/>
              <a:t>29/09/2022</a:t>
            </a:fld>
            <a:endParaRPr lang="es-PE"/>
          </a:p>
        </p:txBody>
      </p:sp>
      <p:sp>
        <p:nvSpPr>
          <p:cNvPr id="5" name="Marcador de pie de página 4">
            <a:extLst>
              <a:ext uri="{FF2B5EF4-FFF2-40B4-BE49-F238E27FC236}">
                <a16:creationId xmlns:a16="http://schemas.microsoft.com/office/drawing/2014/main" id="{B3A00359-D935-4018-BDC5-F881E17B18C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DC873C2-BF6E-41A0-BA6C-13FC40FFC9F7}"/>
              </a:ext>
            </a:extLst>
          </p:cNvPr>
          <p:cNvSpPr>
            <a:spLocks noGrp="1"/>
          </p:cNvSpPr>
          <p:nvPr>
            <p:ph type="sldNum" sz="quarter" idx="12"/>
          </p:nvPr>
        </p:nvSpPr>
        <p:spPr/>
        <p:txBody>
          <a:bodyPr/>
          <a:lstStyle/>
          <a:p>
            <a:fld id="{1DABC5B0-6BFD-48DA-83EA-338F2C5A3785}" type="slidenum">
              <a:rPr lang="es-PE" smtClean="0"/>
              <a:t>‹Nº›</a:t>
            </a:fld>
            <a:endParaRPr lang="es-PE"/>
          </a:p>
        </p:txBody>
      </p:sp>
    </p:spTree>
    <p:extLst>
      <p:ext uri="{BB962C8B-B14F-4D97-AF65-F5344CB8AC3E}">
        <p14:creationId xmlns:p14="http://schemas.microsoft.com/office/powerpoint/2010/main" val="311766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22018B-F495-49CD-97B9-CA536963DD6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E26DC48A-A1B6-436F-9634-3F6AD18CB1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EC1C2A-9CAC-4B35-9BB3-64E72DC5B931}"/>
              </a:ext>
            </a:extLst>
          </p:cNvPr>
          <p:cNvSpPr>
            <a:spLocks noGrp="1"/>
          </p:cNvSpPr>
          <p:nvPr>
            <p:ph type="dt" sz="half" idx="10"/>
          </p:nvPr>
        </p:nvSpPr>
        <p:spPr/>
        <p:txBody>
          <a:bodyPr/>
          <a:lstStyle/>
          <a:p>
            <a:fld id="{0ACE5845-D1D5-4722-8CB8-ABE8FD448B1C}" type="datetimeFigureOut">
              <a:rPr lang="es-PE" smtClean="0"/>
              <a:t>29/09/2022</a:t>
            </a:fld>
            <a:endParaRPr lang="es-PE"/>
          </a:p>
        </p:txBody>
      </p:sp>
      <p:sp>
        <p:nvSpPr>
          <p:cNvPr id="5" name="Marcador de pie de página 4">
            <a:extLst>
              <a:ext uri="{FF2B5EF4-FFF2-40B4-BE49-F238E27FC236}">
                <a16:creationId xmlns:a16="http://schemas.microsoft.com/office/drawing/2014/main" id="{9B2C4300-3544-490E-86B5-7B1A6973A82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BE34B6A-28D3-466E-875E-9D3ADF897F6B}"/>
              </a:ext>
            </a:extLst>
          </p:cNvPr>
          <p:cNvSpPr>
            <a:spLocks noGrp="1"/>
          </p:cNvSpPr>
          <p:nvPr>
            <p:ph type="sldNum" sz="quarter" idx="12"/>
          </p:nvPr>
        </p:nvSpPr>
        <p:spPr/>
        <p:txBody>
          <a:bodyPr/>
          <a:lstStyle/>
          <a:p>
            <a:fld id="{1DABC5B0-6BFD-48DA-83EA-338F2C5A3785}" type="slidenum">
              <a:rPr lang="es-PE" smtClean="0"/>
              <a:t>‹Nº›</a:t>
            </a:fld>
            <a:endParaRPr lang="es-PE"/>
          </a:p>
        </p:txBody>
      </p:sp>
    </p:spTree>
    <p:extLst>
      <p:ext uri="{BB962C8B-B14F-4D97-AF65-F5344CB8AC3E}">
        <p14:creationId xmlns:p14="http://schemas.microsoft.com/office/powerpoint/2010/main" val="309995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549A50-2118-4BE5-9C12-DB0E315654D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20ECB6D-255D-44E7-BA95-912848B51C1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E879CAA8-5D73-44A4-B4D0-243A7C9E626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48015230-E787-486D-A058-EDD44B0AD65E}"/>
              </a:ext>
            </a:extLst>
          </p:cNvPr>
          <p:cNvSpPr>
            <a:spLocks noGrp="1"/>
          </p:cNvSpPr>
          <p:nvPr>
            <p:ph type="dt" sz="half" idx="10"/>
          </p:nvPr>
        </p:nvSpPr>
        <p:spPr/>
        <p:txBody>
          <a:bodyPr/>
          <a:lstStyle/>
          <a:p>
            <a:fld id="{0ACE5845-D1D5-4722-8CB8-ABE8FD448B1C}" type="datetimeFigureOut">
              <a:rPr lang="es-PE" smtClean="0"/>
              <a:t>29/09/2022</a:t>
            </a:fld>
            <a:endParaRPr lang="es-PE"/>
          </a:p>
        </p:txBody>
      </p:sp>
      <p:sp>
        <p:nvSpPr>
          <p:cNvPr id="6" name="Marcador de pie de página 5">
            <a:extLst>
              <a:ext uri="{FF2B5EF4-FFF2-40B4-BE49-F238E27FC236}">
                <a16:creationId xmlns:a16="http://schemas.microsoft.com/office/drawing/2014/main" id="{D6762AED-2E1B-4C2B-B135-A553D32D559E}"/>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607DCAD-24ED-43B8-A3D3-12F6F320DB85}"/>
              </a:ext>
            </a:extLst>
          </p:cNvPr>
          <p:cNvSpPr>
            <a:spLocks noGrp="1"/>
          </p:cNvSpPr>
          <p:nvPr>
            <p:ph type="sldNum" sz="quarter" idx="12"/>
          </p:nvPr>
        </p:nvSpPr>
        <p:spPr/>
        <p:txBody>
          <a:bodyPr/>
          <a:lstStyle/>
          <a:p>
            <a:fld id="{1DABC5B0-6BFD-48DA-83EA-338F2C5A3785}" type="slidenum">
              <a:rPr lang="es-PE" smtClean="0"/>
              <a:t>‹Nº›</a:t>
            </a:fld>
            <a:endParaRPr lang="es-PE"/>
          </a:p>
        </p:txBody>
      </p:sp>
    </p:spTree>
    <p:extLst>
      <p:ext uri="{BB962C8B-B14F-4D97-AF65-F5344CB8AC3E}">
        <p14:creationId xmlns:p14="http://schemas.microsoft.com/office/powerpoint/2010/main" val="425074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CF952-125A-424D-8BA0-884C4630206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DC45E8BA-3B75-490A-BC02-7E95F2167F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CAD3683-E24F-49DF-BD2F-B324B12B193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B4EC7455-97C1-41A1-8190-CD5175D54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5E60A6E-93B0-43A6-BBD2-CC56E8CB050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B7FCADEF-2E1F-4787-8F6C-996CDBD5038B}"/>
              </a:ext>
            </a:extLst>
          </p:cNvPr>
          <p:cNvSpPr>
            <a:spLocks noGrp="1"/>
          </p:cNvSpPr>
          <p:nvPr>
            <p:ph type="dt" sz="half" idx="10"/>
          </p:nvPr>
        </p:nvSpPr>
        <p:spPr/>
        <p:txBody>
          <a:bodyPr/>
          <a:lstStyle/>
          <a:p>
            <a:fld id="{0ACE5845-D1D5-4722-8CB8-ABE8FD448B1C}" type="datetimeFigureOut">
              <a:rPr lang="es-PE" smtClean="0"/>
              <a:t>29/09/2022</a:t>
            </a:fld>
            <a:endParaRPr lang="es-PE"/>
          </a:p>
        </p:txBody>
      </p:sp>
      <p:sp>
        <p:nvSpPr>
          <p:cNvPr id="8" name="Marcador de pie de página 7">
            <a:extLst>
              <a:ext uri="{FF2B5EF4-FFF2-40B4-BE49-F238E27FC236}">
                <a16:creationId xmlns:a16="http://schemas.microsoft.com/office/drawing/2014/main" id="{A1A14AFC-1AFA-409E-AA5B-36C7926294C9}"/>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D31220F5-302F-4F67-8214-DA3A866E2D8D}"/>
              </a:ext>
            </a:extLst>
          </p:cNvPr>
          <p:cNvSpPr>
            <a:spLocks noGrp="1"/>
          </p:cNvSpPr>
          <p:nvPr>
            <p:ph type="sldNum" sz="quarter" idx="12"/>
          </p:nvPr>
        </p:nvSpPr>
        <p:spPr/>
        <p:txBody>
          <a:bodyPr/>
          <a:lstStyle/>
          <a:p>
            <a:fld id="{1DABC5B0-6BFD-48DA-83EA-338F2C5A3785}" type="slidenum">
              <a:rPr lang="es-PE" smtClean="0"/>
              <a:t>‹Nº›</a:t>
            </a:fld>
            <a:endParaRPr lang="es-PE"/>
          </a:p>
        </p:txBody>
      </p:sp>
    </p:spTree>
    <p:extLst>
      <p:ext uri="{BB962C8B-B14F-4D97-AF65-F5344CB8AC3E}">
        <p14:creationId xmlns:p14="http://schemas.microsoft.com/office/powerpoint/2010/main" val="157499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92671-6E76-41D9-BCBF-6E9B1EFC7E0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1CE8D3DD-9C3F-4C2C-8F53-17F6F293986C}"/>
              </a:ext>
            </a:extLst>
          </p:cNvPr>
          <p:cNvSpPr>
            <a:spLocks noGrp="1"/>
          </p:cNvSpPr>
          <p:nvPr>
            <p:ph type="dt" sz="half" idx="10"/>
          </p:nvPr>
        </p:nvSpPr>
        <p:spPr/>
        <p:txBody>
          <a:bodyPr/>
          <a:lstStyle/>
          <a:p>
            <a:fld id="{0ACE5845-D1D5-4722-8CB8-ABE8FD448B1C}" type="datetimeFigureOut">
              <a:rPr lang="es-PE" smtClean="0"/>
              <a:t>29/09/2022</a:t>
            </a:fld>
            <a:endParaRPr lang="es-PE"/>
          </a:p>
        </p:txBody>
      </p:sp>
      <p:sp>
        <p:nvSpPr>
          <p:cNvPr id="4" name="Marcador de pie de página 3">
            <a:extLst>
              <a:ext uri="{FF2B5EF4-FFF2-40B4-BE49-F238E27FC236}">
                <a16:creationId xmlns:a16="http://schemas.microsoft.com/office/drawing/2014/main" id="{D7E65062-CA7A-48EE-A1B1-6499D0EC6279}"/>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16164399-404C-4E84-A88A-30549A2E105F}"/>
              </a:ext>
            </a:extLst>
          </p:cNvPr>
          <p:cNvSpPr>
            <a:spLocks noGrp="1"/>
          </p:cNvSpPr>
          <p:nvPr>
            <p:ph type="sldNum" sz="quarter" idx="12"/>
          </p:nvPr>
        </p:nvSpPr>
        <p:spPr/>
        <p:txBody>
          <a:bodyPr/>
          <a:lstStyle/>
          <a:p>
            <a:fld id="{1DABC5B0-6BFD-48DA-83EA-338F2C5A3785}" type="slidenum">
              <a:rPr lang="es-PE" smtClean="0"/>
              <a:t>‹Nº›</a:t>
            </a:fld>
            <a:endParaRPr lang="es-PE"/>
          </a:p>
        </p:txBody>
      </p:sp>
    </p:spTree>
    <p:extLst>
      <p:ext uri="{BB962C8B-B14F-4D97-AF65-F5344CB8AC3E}">
        <p14:creationId xmlns:p14="http://schemas.microsoft.com/office/powerpoint/2010/main" val="390390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1B3E52-3247-4AE6-A9DF-6F7C7DF114A5}"/>
              </a:ext>
            </a:extLst>
          </p:cNvPr>
          <p:cNvSpPr>
            <a:spLocks noGrp="1"/>
          </p:cNvSpPr>
          <p:nvPr>
            <p:ph type="dt" sz="half" idx="10"/>
          </p:nvPr>
        </p:nvSpPr>
        <p:spPr/>
        <p:txBody>
          <a:bodyPr/>
          <a:lstStyle/>
          <a:p>
            <a:fld id="{0ACE5845-D1D5-4722-8CB8-ABE8FD448B1C}" type="datetimeFigureOut">
              <a:rPr lang="es-PE" smtClean="0"/>
              <a:t>29/09/2022</a:t>
            </a:fld>
            <a:endParaRPr lang="es-PE"/>
          </a:p>
        </p:txBody>
      </p:sp>
      <p:sp>
        <p:nvSpPr>
          <p:cNvPr id="3" name="Marcador de pie de página 2">
            <a:extLst>
              <a:ext uri="{FF2B5EF4-FFF2-40B4-BE49-F238E27FC236}">
                <a16:creationId xmlns:a16="http://schemas.microsoft.com/office/drawing/2014/main" id="{2A9ED729-3569-483D-9FFB-AA1B0278CA34}"/>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69FCFFDE-4669-451F-982D-A852A3C7F2F4}"/>
              </a:ext>
            </a:extLst>
          </p:cNvPr>
          <p:cNvSpPr>
            <a:spLocks noGrp="1"/>
          </p:cNvSpPr>
          <p:nvPr>
            <p:ph type="sldNum" sz="quarter" idx="12"/>
          </p:nvPr>
        </p:nvSpPr>
        <p:spPr/>
        <p:txBody>
          <a:bodyPr/>
          <a:lstStyle/>
          <a:p>
            <a:fld id="{1DABC5B0-6BFD-48DA-83EA-338F2C5A3785}" type="slidenum">
              <a:rPr lang="es-PE" smtClean="0"/>
              <a:t>‹Nº›</a:t>
            </a:fld>
            <a:endParaRPr lang="es-PE"/>
          </a:p>
        </p:txBody>
      </p:sp>
    </p:spTree>
    <p:extLst>
      <p:ext uri="{BB962C8B-B14F-4D97-AF65-F5344CB8AC3E}">
        <p14:creationId xmlns:p14="http://schemas.microsoft.com/office/powerpoint/2010/main" val="8150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2E7767-88D1-4299-9DED-D0FDB968E3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BA435564-7618-4E7A-984D-DDA3F9141C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16A0B713-CDEF-4BF2-8B62-E824D6EBA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9189FF-4840-4D66-8CB2-094AA584D6E5}"/>
              </a:ext>
            </a:extLst>
          </p:cNvPr>
          <p:cNvSpPr>
            <a:spLocks noGrp="1"/>
          </p:cNvSpPr>
          <p:nvPr>
            <p:ph type="dt" sz="half" idx="10"/>
          </p:nvPr>
        </p:nvSpPr>
        <p:spPr/>
        <p:txBody>
          <a:bodyPr/>
          <a:lstStyle/>
          <a:p>
            <a:fld id="{0ACE5845-D1D5-4722-8CB8-ABE8FD448B1C}" type="datetimeFigureOut">
              <a:rPr lang="es-PE" smtClean="0"/>
              <a:t>29/09/2022</a:t>
            </a:fld>
            <a:endParaRPr lang="es-PE"/>
          </a:p>
        </p:txBody>
      </p:sp>
      <p:sp>
        <p:nvSpPr>
          <p:cNvPr id="6" name="Marcador de pie de página 5">
            <a:extLst>
              <a:ext uri="{FF2B5EF4-FFF2-40B4-BE49-F238E27FC236}">
                <a16:creationId xmlns:a16="http://schemas.microsoft.com/office/drawing/2014/main" id="{CAABEEFD-7A8A-4F82-BA88-915EA8D941C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3CB09D0-2119-4453-A526-4ED0F9A4347B}"/>
              </a:ext>
            </a:extLst>
          </p:cNvPr>
          <p:cNvSpPr>
            <a:spLocks noGrp="1"/>
          </p:cNvSpPr>
          <p:nvPr>
            <p:ph type="sldNum" sz="quarter" idx="12"/>
          </p:nvPr>
        </p:nvSpPr>
        <p:spPr/>
        <p:txBody>
          <a:bodyPr/>
          <a:lstStyle/>
          <a:p>
            <a:fld id="{1DABC5B0-6BFD-48DA-83EA-338F2C5A3785}" type="slidenum">
              <a:rPr lang="es-PE" smtClean="0"/>
              <a:t>‹Nº›</a:t>
            </a:fld>
            <a:endParaRPr lang="es-PE"/>
          </a:p>
        </p:txBody>
      </p:sp>
    </p:spTree>
    <p:extLst>
      <p:ext uri="{BB962C8B-B14F-4D97-AF65-F5344CB8AC3E}">
        <p14:creationId xmlns:p14="http://schemas.microsoft.com/office/powerpoint/2010/main" val="318764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E785B-CAC9-4FB1-9030-AEB03D840F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F2F87999-5EDD-4F09-B6BD-2021CF763E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AF7B05AC-C9EF-4273-9361-2F0F692D25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3D2C8F-5037-49ED-8367-7F51D8A6F1A3}"/>
              </a:ext>
            </a:extLst>
          </p:cNvPr>
          <p:cNvSpPr>
            <a:spLocks noGrp="1"/>
          </p:cNvSpPr>
          <p:nvPr>
            <p:ph type="dt" sz="half" idx="10"/>
          </p:nvPr>
        </p:nvSpPr>
        <p:spPr/>
        <p:txBody>
          <a:bodyPr/>
          <a:lstStyle/>
          <a:p>
            <a:fld id="{0ACE5845-D1D5-4722-8CB8-ABE8FD448B1C}" type="datetimeFigureOut">
              <a:rPr lang="es-PE" smtClean="0"/>
              <a:t>29/09/2022</a:t>
            </a:fld>
            <a:endParaRPr lang="es-PE"/>
          </a:p>
        </p:txBody>
      </p:sp>
      <p:sp>
        <p:nvSpPr>
          <p:cNvPr id="6" name="Marcador de pie de página 5">
            <a:extLst>
              <a:ext uri="{FF2B5EF4-FFF2-40B4-BE49-F238E27FC236}">
                <a16:creationId xmlns:a16="http://schemas.microsoft.com/office/drawing/2014/main" id="{0C41A484-1F9D-4AA6-9B2C-E6DC7D7E09B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C634963D-3D3F-41B7-B3C5-C2B81DB2789F}"/>
              </a:ext>
            </a:extLst>
          </p:cNvPr>
          <p:cNvSpPr>
            <a:spLocks noGrp="1"/>
          </p:cNvSpPr>
          <p:nvPr>
            <p:ph type="sldNum" sz="quarter" idx="12"/>
          </p:nvPr>
        </p:nvSpPr>
        <p:spPr/>
        <p:txBody>
          <a:bodyPr/>
          <a:lstStyle/>
          <a:p>
            <a:fld id="{1DABC5B0-6BFD-48DA-83EA-338F2C5A3785}" type="slidenum">
              <a:rPr lang="es-PE" smtClean="0"/>
              <a:t>‹Nº›</a:t>
            </a:fld>
            <a:endParaRPr lang="es-PE"/>
          </a:p>
        </p:txBody>
      </p:sp>
    </p:spTree>
    <p:extLst>
      <p:ext uri="{BB962C8B-B14F-4D97-AF65-F5344CB8AC3E}">
        <p14:creationId xmlns:p14="http://schemas.microsoft.com/office/powerpoint/2010/main" val="247864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1089C0A-2F23-4003-B66C-9CEB98122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2D13DBA-3A14-470A-B22A-13E3BD4F75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F1C6375-3AE0-4FD8-A456-871A632EEC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E5845-D1D5-4722-8CB8-ABE8FD448B1C}" type="datetimeFigureOut">
              <a:rPr lang="es-PE" smtClean="0"/>
              <a:t>29/09/2022</a:t>
            </a:fld>
            <a:endParaRPr lang="es-PE"/>
          </a:p>
        </p:txBody>
      </p:sp>
      <p:sp>
        <p:nvSpPr>
          <p:cNvPr id="5" name="Marcador de pie de página 4">
            <a:extLst>
              <a:ext uri="{FF2B5EF4-FFF2-40B4-BE49-F238E27FC236}">
                <a16:creationId xmlns:a16="http://schemas.microsoft.com/office/drawing/2014/main" id="{C82D8103-1CCA-4F1B-81E2-21EF55D1F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C96F2F15-8C6B-4D53-883F-49D89E4CC4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BC5B0-6BFD-48DA-83EA-338F2C5A3785}" type="slidenum">
              <a:rPr lang="es-PE" smtClean="0"/>
              <a:t>‹Nº›</a:t>
            </a:fld>
            <a:endParaRPr lang="es-PE"/>
          </a:p>
        </p:txBody>
      </p:sp>
    </p:spTree>
    <p:extLst>
      <p:ext uri="{BB962C8B-B14F-4D97-AF65-F5344CB8AC3E}">
        <p14:creationId xmlns:p14="http://schemas.microsoft.com/office/powerpoint/2010/main" val="206631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url=https%3A%2F%2Fwww.areaciencias.com%2Fbiologia%2Fcelulas-madres%2F&amp;psig=AOvVaw0CagO3BC68XklSkVBZMuzE&amp;ust=1664489583848000&amp;source=images&amp;cd=vfe&amp;ved=0CAwQjRxqFwoTCPjCxIXBuPoCFQAAAAAdAAAAABBQ" TargetMode="External"/><Relationship Id="rId2" Type="http://schemas.openxmlformats.org/officeDocument/2006/relationships/hyperlink" Target="https://www.google.com/url?sa=i&amp;url=https%3A%2F%2Fsecuvita.es%2Fterapias-regenerativas-celulas-madre-pluripotentes-inducidas%2F&amp;psig=AOvVaw3H5LayAtR5Mwz_JaABxzjk&amp;ust=1664396627818000&amp;source=images&amp;cd=vfe&amp;ved=0CAwQjRxqFwoTCPiR1uXmtfoCFQAAAAAdAAAAABAE" TargetMode="External"/><Relationship Id="rId1" Type="http://schemas.openxmlformats.org/officeDocument/2006/relationships/slideLayout" Target="../slideLayouts/slideLayout2.xml"/><Relationship Id="rId4" Type="http://schemas.openxmlformats.org/officeDocument/2006/relationships/hyperlink" Target="https://www.google.com/url?sa=i&amp;url=https%3A%2F%2Fwww.areaciencias.com%2Fbiologia%2Fcelulas-madres%2F&amp;psig=AOvVaw0CagO3BC68XklSkVBZMuzE&amp;ust=1664489583848000&amp;source=images&amp;cd=vfe&amp;ved=0CAwQjRxqFwoTCPjCxIXBuPoCFQAAAAAdAAAAABB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url=https%3A%2F%2Fwww.rtve.es%2Fnoticias%2F20220216%2Fmujer-curada-vih-trasplante-celulas-madre-cordon-umbilical%2F2291060.shtml&amp;psig=AOvVaw3RNNN0dn8vPI8UgpTdfxLT&amp;ust=1664507441380000&amp;source=images&amp;cd=vfe&amp;ved=2ahUKEwiouLbHg7n6AhUTM7kGHfB-C-oQjRx6BAgAEAs" TargetMode="External"/><Relationship Id="rId2" Type="http://schemas.openxmlformats.org/officeDocument/2006/relationships/hyperlink" Target="https://www.google.com/url?sa=i&amp;url=https%3A%2F%2Fmedlineplus.gov%2Fspanish%2Fstemcells.html&amp;psig=AOvVaw2EBdfastwmF7EN4-rcJby5&amp;ust=1664507377947000&amp;source=images&amp;cd=vfe&amp;ved=0CAwQjRxqFwoTCND1n6qDufoCFQAAAAAdAAAAABAJ" TargetMode="External"/><Relationship Id="rId1" Type="http://schemas.openxmlformats.org/officeDocument/2006/relationships/slideLayout" Target="../slideLayouts/slideLayout2.xml"/><Relationship Id="rId4" Type="http://schemas.openxmlformats.org/officeDocument/2006/relationships/hyperlink" Target="https://www.google.com/url?sa=i&amp;url=https%3A%2F%2Fcancercentertec100.com%2Ftratamiento%2Ftrasplante-de-celulas-madre-proceso-y-recuperacion%2F&amp;psig=AOvVaw26eDE68G8vS2RI2UpNuRLt&amp;ust=1664507445972000&amp;source=images&amp;cd=vfe&amp;ved=2ahUKEwji2c7Jg7n6AhWHJrkGHZ4cD8YQjRx6BAgAEA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ihematec.com/wp-content/uploads/2019/02/hoja-2-3-1024x724.jpg" TargetMode="External"/><Relationship Id="rId2" Type="http://schemas.openxmlformats.org/officeDocument/2006/relationships/hyperlink" Target="https://www.google.com/url?sa=i&amp;url=http%3A%2F%2Fwww.scielo.cl%2Fscielo.php%3Fscript%3Dsci_arttext%26pid%3DS0301-732X2009000300002&amp;psig=AOvVaw0pxG3dmrASpcsskD_bA7Vj&amp;ust=1664509507753000&amp;source=images&amp;cd=vfe&amp;ved=0CAwQjRxqFwoTCIjuo6KLufoCFQAAAAAdAAAAABAJ" TargetMode="External"/><Relationship Id="rId1" Type="http://schemas.openxmlformats.org/officeDocument/2006/relationships/slideLayout" Target="../slideLayouts/slideLayout2.xml"/><Relationship Id="rId4" Type="http://schemas.openxmlformats.org/officeDocument/2006/relationships/hyperlink" Target="https://www.google.com/url?sa=i&amp;url=https%3A%2F%2Fblogs.ciencia.unam.mx%2Fcienciamundo%2F2016%2F04%2F07%2Flas-celulas-madre-reprogramadas-podrian-ser-nuevas-dianas-contra-el-cancer%2F&amp;psig=AOvVaw04Nc7XBuqbWpLBrUVwjqVH&amp;ust=1664510474963000&amp;source=images&amp;cd=vfe&amp;ved=0CAwQjRxqFwoTCPCX5-6OufoCFQAAAAAdAAAAABA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url=https%3A%2F%2Fwww.bebesymas.com%2Fsalud-de-la-madre%2Fmicroquimerismo-fetal-celulas-bebe-pasan-a-madre-ayudan-a-reparar-sus-organos&amp;psig=AOvVaw2eRlqSX9bqQJV7DapuxS7G&amp;ust=1664510912043000&amp;source=images&amp;cd=vfe&amp;ved=0CAwQjRxqFwoTCLiim8aQufoCFQAAAAAdAAAAABAI" TargetMode="External"/><Relationship Id="rId2" Type="http://schemas.openxmlformats.org/officeDocument/2006/relationships/hyperlink" Target="https://www.google.com/url?sa=i&amp;url=https%3A%2F%2Fwww.agenciasinc.es%2FNoticias%2FTrasplantan-sin-rechazo-tejidos-de-celulas-madre-reprogramadas&amp;psig=AOvVaw3wKI0rAtk_x1gODEgy_W5g&amp;ust=1664510285850000&amp;source=images&amp;cd=vfe&amp;ved=0CAwQjRxqFwoTCPC17pWOufoCFQAAAAAdAAAAABA_" TargetMode="External"/><Relationship Id="rId1" Type="http://schemas.openxmlformats.org/officeDocument/2006/relationships/slideLayout" Target="../slideLayouts/slideLayout2.xml"/><Relationship Id="rId4" Type="http://schemas.openxmlformats.org/officeDocument/2006/relationships/hyperlink" Target="https://www.google.com/url?sa=i&amp;url=http%3A%2F%2Fscielo.isciii.es%2Fscielo.php%3Fscript%3Dsci_arttext%26pid%3DS1137-66272003000500002&amp;psig=AOvVaw3oNMaETVkZSMY7Jnib42Rd&amp;ust=1664511246283000&amp;source=images&amp;cd=vfe&amp;ved=0CAwQjRxqFwoTCNCl7d6RufoCFQAAAAAdAAAAABA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enome.gov/es/genetics-glossary/Celula-madre" TargetMode="External"/><Relationship Id="rId7" Type="http://schemas.openxmlformats.org/officeDocument/2006/relationships/hyperlink" Target="https://www.eurostemcell.org/es/celulas-madre-de-la-sangre-pioneras-de-la-investigacion-con-celulas-madre" TargetMode="External"/><Relationship Id="rId2" Type="http://schemas.openxmlformats.org/officeDocument/2006/relationships/hyperlink" Target="https://medlineplus.gov/spanish/stemcells.html" TargetMode="External"/><Relationship Id="rId1" Type="http://schemas.openxmlformats.org/officeDocument/2006/relationships/slideLayout" Target="../slideLayouts/slideLayout2.xml"/><Relationship Id="rId6" Type="http://schemas.openxmlformats.org/officeDocument/2006/relationships/hyperlink" Target="https://www.cancer.gov/espanol/cancer/tratamiento/tipos/trasplante-de-celulas-madre" TargetMode="External"/><Relationship Id="rId5" Type="http://schemas.openxmlformats.org/officeDocument/2006/relationships/hyperlink" Target="https://www.cirm.ca.gov/our-progress/las-c%C3%A9lulas-madre-como-terapias" TargetMode="External"/><Relationship Id="rId4" Type="http://schemas.openxmlformats.org/officeDocument/2006/relationships/hyperlink" Target="https://www.argentina.gob.ar/ciencia/celulasmadre/que-son"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C8ACBE9-C339-475D-AAC8-ED7BE65671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6" t="8379" r="4449" b="221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Bocadillo: rectángulo con esquinas redondeadas 5">
            <a:extLst>
              <a:ext uri="{FF2B5EF4-FFF2-40B4-BE49-F238E27FC236}">
                <a16:creationId xmlns:a16="http://schemas.microsoft.com/office/drawing/2014/main" id="{4EF7BB72-AFCB-4B3A-9E5A-EA7DD77D63EE}"/>
              </a:ext>
            </a:extLst>
          </p:cNvPr>
          <p:cNvSpPr/>
          <p:nvPr/>
        </p:nvSpPr>
        <p:spPr>
          <a:xfrm>
            <a:off x="906827" y="1265130"/>
            <a:ext cx="6333216" cy="4672207"/>
          </a:xfrm>
          <a:prstGeom prst="wedgeRoundRectCallout">
            <a:avLst>
              <a:gd name="adj1" fmla="val -20161"/>
              <a:gd name="adj2" fmla="val 48300"/>
              <a:gd name="adj3" fmla="val 16667"/>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7" name="CuadroTexto 6">
            <a:extLst>
              <a:ext uri="{FF2B5EF4-FFF2-40B4-BE49-F238E27FC236}">
                <a16:creationId xmlns:a16="http://schemas.microsoft.com/office/drawing/2014/main" id="{F2DAF28B-49BB-459F-AD81-257EC9739223}"/>
              </a:ext>
            </a:extLst>
          </p:cNvPr>
          <p:cNvSpPr txBox="1"/>
          <p:nvPr/>
        </p:nvSpPr>
        <p:spPr>
          <a:xfrm>
            <a:off x="906827" y="1791222"/>
            <a:ext cx="6333216" cy="553998"/>
          </a:xfrm>
          <a:prstGeom prst="rect">
            <a:avLst/>
          </a:prstGeom>
          <a:noFill/>
        </p:spPr>
        <p:txBody>
          <a:bodyPr wrap="square" rtlCol="0">
            <a:spAutoFit/>
          </a:bodyPr>
          <a:lstStyle/>
          <a:p>
            <a:pPr algn="ctr"/>
            <a:r>
              <a:rPr lang="es-MX" sz="3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Las células madres</a:t>
            </a:r>
            <a:endParaRPr lang="es-PE" sz="3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A5C71380-C822-4384-AFB4-4EF392B62635}"/>
              </a:ext>
            </a:extLst>
          </p:cNvPr>
          <p:cNvSpPr txBox="1"/>
          <p:nvPr/>
        </p:nvSpPr>
        <p:spPr>
          <a:xfrm>
            <a:off x="1119219" y="2592475"/>
            <a:ext cx="5908431" cy="2862322"/>
          </a:xfrm>
          <a:prstGeom prst="rect">
            <a:avLst/>
          </a:prstGeom>
          <a:noFill/>
        </p:spPr>
        <p:txBody>
          <a:bodyPr wrap="square" rtlCol="0">
            <a:spAutoFit/>
          </a:bodyPr>
          <a:lstStyle/>
          <a:p>
            <a:r>
              <a:rPr lang="es-MX" sz="2000" b="1" i="1" dirty="0">
                <a:effectLst>
                  <a:outerShdw blurRad="38100" dist="38100" dir="2700000" algn="tl">
                    <a:srgbClr val="000000">
                      <a:alpha val="43137"/>
                    </a:srgbClr>
                  </a:outerShdw>
                </a:effectLst>
              </a:rPr>
              <a:t>Alumno: </a:t>
            </a:r>
            <a:r>
              <a:rPr lang="es-MX" sz="2000" dirty="0"/>
              <a:t>Juan Diego Valencia Cotrina</a:t>
            </a:r>
            <a:br>
              <a:rPr lang="es-MX" sz="2000" dirty="0"/>
            </a:br>
            <a:r>
              <a:rPr lang="es-MX" sz="2000" b="1" i="1" dirty="0">
                <a:effectLst>
                  <a:outerShdw blurRad="38100" dist="38100" dir="2700000" algn="tl">
                    <a:srgbClr val="000000">
                      <a:alpha val="43137"/>
                    </a:srgbClr>
                  </a:outerShdw>
                </a:effectLst>
              </a:rPr>
              <a:t>Grado y sección:</a:t>
            </a:r>
            <a:r>
              <a:rPr lang="es-MX" sz="2000" dirty="0"/>
              <a:t> 2°A de secundaria</a:t>
            </a:r>
          </a:p>
          <a:p>
            <a:r>
              <a:rPr lang="es-MX" sz="2000" b="1" i="1" dirty="0">
                <a:effectLst>
                  <a:outerShdw blurRad="38100" dist="38100" dir="2700000" algn="tl">
                    <a:srgbClr val="000000">
                      <a:alpha val="43137"/>
                    </a:srgbClr>
                  </a:outerShdw>
                </a:effectLst>
              </a:rPr>
              <a:t>Profesor: </a:t>
            </a:r>
            <a:r>
              <a:rPr lang="es-MX" sz="2000" dirty="0"/>
              <a:t>Juan Cespedes Cortez</a:t>
            </a:r>
          </a:p>
          <a:p>
            <a:r>
              <a:rPr lang="es-MX" sz="2000" b="1" i="1" dirty="0">
                <a:effectLst>
                  <a:outerShdw blurRad="38100" dist="38100" dir="2700000" algn="tl">
                    <a:srgbClr val="000000">
                      <a:alpha val="43137"/>
                    </a:srgbClr>
                  </a:outerShdw>
                </a:effectLst>
              </a:rPr>
              <a:t>Tema: </a:t>
            </a:r>
            <a:r>
              <a:rPr lang="es-MX" sz="2000" dirty="0"/>
              <a:t>Ciencia y tecnología</a:t>
            </a:r>
          </a:p>
          <a:p>
            <a:endParaRPr lang="es-MX" sz="2000" dirty="0"/>
          </a:p>
          <a:p>
            <a:endParaRPr lang="es-MX" sz="2000" dirty="0"/>
          </a:p>
          <a:p>
            <a:r>
              <a:rPr lang="es-MX" sz="2000" dirty="0"/>
              <a:t>                            </a:t>
            </a:r>
          </a:p>
          <a:p>
            <a:r>
              <a:rPr lang="es-MX" sz="2000" dirty="0"/>
              <a:t>                                             </a:t>
            </a:r>
          </a:p>
          <a:p>
            <a:r>
              <a:rPr lang="es-MX" sz="2000" b="1" i="1" dirty="0">
                <a:effectLst>
                  <a:outerShdw blurRad="38100" dist="38100" dir="2700000" algn="tl">
                    <a:srgbClr val="000000">
                      <a:alpha val="43137"/>
                    </a:srgbClr>
                  </a:outerShdw>
                </a:effectLst>
              </a:rPr>
              <a:t>Año:                                     </a:t>
            </a:r>
            <a:r>
              <a:rPr lang="es-MX" sz="2000" dirty="0"/>
              <a:t>2022</a:t>
            </a:r>
            <a:r>
              <a:rPr lang="es-MX" sz="2000" b="1" i="1" dirty="0">
                <a:effectLst>
                  <a:outerShdw blurRad="38100" dist="38100" dir="2700000" algn="tl">
                    <a:srgbClr val="000000">
                      <a:alpha val="43137"/>
                    </a:srgbClr>
                  </a:outerShdw>
                </a:effectLst>
              </a:rPr>
              <a:t>                                                   </a:t>
            </a:r>
            <a:endParaRPr lang="es-PE" sz="2000" b="1" i="1" dirty="0">
              <a:effectLst>
                <a:outerShdw blurRad="38100" dist="38100" dir="2700000" algn="tl">
                  <a:srgbClr val="000000">
                    <a:alpha val="43137"/>
                  </a:srgbClr>
                </a:outerShdw>
              </a:effectLst>
            </a:endParaRPr>
          </a:p>
        </p:txBody>
      </p:sp>
      <p:grpSp>
        <p:nvGrpSpPr>
          <p:cNvPr id="3" name="Grupo 2">
            <a:extLst>
              <a:ext uri="{FF2B5EF4-FFF2-40B4-BE49-F238E27FC236}">
                <a16:creationId xmlns:a16="http://schemas.microsoft.com/office/drawing/2014/main" id="{BDA61321-0F86-4DC5-B01D-6048D58C547B}"/>
              </a:ext>
            </a:extLst>
          </p:cNvPr>
          <p:cNvGrpSpPr/>
          <p:nvPr/>
        </p:nvGrpSpPr>
        <p:grpSpPr>
          <a:xfrm>
            <a:off x="8484000" y="2718000"/>
            <a:ext cx="3708000" cy="4140000"/>
            <a:chOff x="8943974" y="3429000"/>
            <a:chExt cx="3248026" cy="3429000"/>
          </a:xfrm>
        </p:grpSpPr>
        <p:pic>
          <p:nvPicPr>
            <p:cNvPr id="10" name="Imagen 9">
              <a:extLst>
                <a:ext uri="{FF2B5EF4-FFF2-40B4-BE49-F238E27FC236}">
                  <a16:creationId xmlns:a16="http://schemas.microsoft.com/office/drawing/2014/main" id="{7084C0F8-1B8B-483D-B182-52E02BD592B8}"/>
                </a:ext>
              </a:extLst>
            </p:cNvPr>
            <p:cNvPicPr>
              <a:picLocks noChangeAspect="1"/>
            </p:cNvPicPr>
            <p:nvPr/>
          </p:nvPicPr>
          <p:blipFill rotWithShape="1">
            <a:blip r:embed="rId3"/>
            <a:srcRect l="51422" t="21559"/>
            <a:stretch/>
          </p:blipFill>
          <p:spPr>
            <a:xfrm>
              <a:off x="10068448" y="3429000"/>
              <a:ext cx="2123552" cy="3429000"/>
            </a:xfrm>
            <a:prstGeom prst="rect">
              <a:avLst/>
            </a:prstGeom>
          </p:spPr>
        </p:pic>
        <p:pic>
          <p:nvPicPr>
            <p:cNvPr id="11" name="Imagen 10">
              <a:extLst>
                <a:ext uri="{FF2B5EF4-FFF2-40B4-BE49-F238E27FC236}">
                  <a16:creationId xmlns:a16="http://schemas.microsoft.com/office/drawing/2014/main" id="{99048615-BDB6-4A1F-8F71-739C1D543A94}"/>
                </a:ext>
              </a:extLst>
            </p:cNvPr>
            <p:cNvPicPr>
              <a:picLocks noChangeAspect="1"/>
            </p:cNvPicPr>
            <p:nvPr/>
          </p:nvPicPr>
          <p:blipFill rotWithShape="1">
            <a:blip r:embed="rId3"/>
            <a:srcRect l="25699" t="39431" r="48578"/>
            <a:stretch/>
          </p:blipFill>
          <p:spPr>
            <a:xfrm>
              <a:off x="8943974" y="4210259"/>
              <a:ext cx="1124473" cy="2647741"/>
            </a:xfrm>
            <a:prstGeom prst="rect">
              <a:avLst/>
            </a:prstGeom>
          </p:spPr>
        </p:pic>
      </p:grpSp>
      <p:pic>
        <p:nvPicPr>
          <p:cNvPr id="1028" name="Picture 4" descr="Web recomendadas">
            <a:extLst>
              <a:ext uri="{FF2B5EF4-FFF2-40B4-BE49-F238E27FC236}">
                <a16:creationId xmlns:a16="http://schemas.microsoft.com/office/drawing/2014/main" id="{CC0DC131-5938-4E75-8823-72F8442D6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125" y="4205669"/>
            <a:ext cx="1174085" cy="149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49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73FA6-0F25-46E9-9146-E05871C3FE16}"/>
              </a:ext>
            </a:extLst>
          </p:cNvPr>
          <p:cNvSpPr>
            <a:spLocks noGrp="1"/>
          </p:cNvSpPr>
          <p:nvPr>
            <p:ph type="title"/>
          </p:nvPr>
        </p:nvSpPr>
        <p:spPr/>
        <p:txBody>
          <a:bodyPr>
            <a:normAutofit/>
          </a:bodyPr>
          <a:lstStyle/>
          <a:p>
            <a:r>
              <a:rPr lang="es-MX"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Links</a:t>
            </a:r>
            <a:r>
              <a:rPr lang="es-MX" sz="4000" dirty="0">
                <a:latin typeface="Arial" panose="020B0604020202020204" pitchFamily="34" charset="0"/>
                <a:cs typeface="Arial" panose="020B0604020202020204" pitchFamily="34" charset="0"/>
              </a:rPr>
              <a:t>:</a:t>
            </a:r>
            <a:endParaRPr lang="es-PE" sz="40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6BD0DC36-FD91-46FD-ADC1-32BC8B1EAE1A}"/>
              </a:ext>
            </a:extLst>
          </p:cNvPr>
          <p:cNvSpPr>
            <a:spLocks noGrp="1"/>
          </p:cNvSpPr>
          <p:nvPr>
            <p:ph idx="1"/>
          </p:nvPr>
        </p:nvSpPr>
        <p:spPr/>
        <p:txBody>
          <a:bodyPr/>
          <a:lstStyle/>
          <a:p>
            <a:pPr marL="0" indent="0">
              <a:buNone/>
            </a:pPr>
            <a:r>
              <a:rPr lang="es-MX" sz="2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Imágenes:</a:t>
            </a:r>
          </a:p>
          <a:p>
            <a:r>
              <a:rPr lang="es-PE"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https://www.google.com/url?sa=i&amp;url=https%3A%2F%2Fsecuvita.es%2Fterapias-regenerativas-celulas-madre-pluripotentes-inducidas%2F&amp;psig=AOvVaw3H5LayAtR5Mwz_JaABxzjk&amp;ust=1664396627818000&amp;source=images&amp;cd=vfe&amp;ved=0CAwQjRxqFwoTCPiR1uXmtfoCFQAAAAAdAAAAABAE</a:t>
            </a:r>
            <a:endParaRPr lang="es-PE" sz="2000" dirty="0">
              <a:effectLst/>
              <a:latin typeface="Arial" panose="020B0604020202020204" pitchFamily="34" charset="0"/>
              <a:ea typeface="Calibri" panose="020F0502020204030204" pitchFamily="34" charset="0"/>
              <a:cs typeface="Arial" panose="020B0604020202020204" pitchFamily="34" charset="0"/>
            </a:endParaRPr>
          </a:p>
          <a:p>
            <a:r>
              <a:rPr lang="es-PE" sz="2000" dirty="0">
                <a:effectLst/>
                <a:latin typeface="Arial" panose="020B0604020202020204" pitchFamily="34" charset="0"/>
                <a:ea typeface="Calibri" panose="020F0502020204030204" pitchFamily="34" charset="0"/>
                <a:cs typeface="Arial" panose="020B0604020202020204" pitchFamily="34" charset="0"/>
              </a:rPr>
              <a:t>	</a:t>
            </a:r>
            <a:r>
              <a:rPr lang="es-PE"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https://www.google.com/url?sa=i&amp;url=https%3A%2F%2Fwww.areaciencias.com%2Fbiologia%2Fcelulas-madres%2F&amp;psig=AOvVaw0CagO3BC68XklSkVBZMuzE&amp;ust=1664489583848000&amp;source=images&amp;cd=vfe&amp;ved=0CAwQjRxqFwoTCPjCxIXBuPoCFQAAAAAdAAAAABBQ</a:t>
            </a:r>
            <a:br>
              <a:rPr lang="es-PE" sz="2000" dirty="0">
                <a:effectLst/>
                <a:latin typeface="Arial" panose="020B0604020202020204" pitchFamily="34" charset="0"/>
                <a:ea typeface="Calibri" panose="020F0502020204030204" pitchFamily="34" charset="0"/>
                <a:cs typeface="Arial" panose="020B0604020202020204" pitchFamily="34" charset="0"/>
              </a:rPr>
            </a:br>
            <a:endParaRPr lang="es-PE" sz="2000" dirty="0">
              <a:effectLst/>
              <a:latin typeface="Arial" panose="020B0604020202020204" pitchFamily="34" charset="0"/>
              <a:ea typeface="Calibri" panose="020F0502020204030204" pitchFamily="34" charset="0"/>
              <a:cs typeface="Arial" panose="020B0604020202020204" pitchFamily="34" charset="0"/>
            </a:endParaRPr>
          </a:p>
          <a:p>
            <a:r>
              <a:rPr lang="es-PE"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https://www.google.com/url?sa=i&amp;url=https%3A%2F%2Fwww.areaciencias.com%2Fbiologia%2Fcelulas-madres%2F&amp;psig=AOvVaw0CagO3BC68XklSkVBZMuzE&amp;ust=1664489583848000&amp;source=images&amp;cd=vfe&amp;ved=0CAwQjRxqFwoTCPjCxIXBuPoCFQAAAAAdAAAAABBV</a:t>
            </a:r>
            <a:endParaRPr lang="es-PE"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MX" sz="2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s-PE" dirty="0"/>
          </a:p>
        </p:txBody>
      </p:sp>
    </p:spTree>
    <p:extLst>
      <p:ext uri="{BB962C8B-B14F-4D97-AF65-F5344CB8AC3E}">
        <p14:creationId xmlns:p14="http://schemas.microsoft.com/office/powerpoint/2010/main" val="1190181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73FA6-0F25-46E9-9146-E05871C3FE16}"/>
              </a:ext>
            </a:extLst>
          </p:cNvPr>
          <p:cNvSpPr>
            <a:spLocks noGrp="1"/>
          </p:cNvSpPr>
          <p:nvPr>
            <p:ph type="title"/>
          </p:nvPr>
        </p:nvSpPr>
        <p:spPr/>
        <p:txBody>
          <a:bodyPr>
            <a:normAutofit/>
          </a:bodyPr>
          <a:lstStyle/>
          <a:p>
            <a:r>
              <a:rPr lang="es-MX"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Links</a:t>
            </a:r>
            <a:r>
              <a:rPr lang="es-MX" sz="4000" dirty="0">
                <a:latin typeface="Arial" panose="020B0604020202020204" pitchFamily="34" charset="0"/>
                <a:cs typeface="Arial" panose="020B0604020202020204" pitchFamily="34" charset="0"/>
              </a:rPr>
              <a:t>:</a:t>
            </a:r>
            <a:endParaRPr lang="es-PE" sz="40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6BD0DC36-FD91-46FD-ADC1-32BC8B1EAE1A}"/>
              </a:ext>
            </a:extLst>
          </p:cNvPr>
          <p:cNvSpPr>
            <a:spLocks noGrp="1"/>
          </p:cNvSpPr>
          <p:nvPr>
            <p:ph idx="1"/>
          </p:nvPr>
        </p:nvSpPr>
        <p:spPr>
          <a:xfrm>
            <a:off x="838200" y="1825625"/>
            <a:ext cx="10596824" cy="4534982"/>
          </a:xfrm>
        </p:spPr>
        <p:txBody>
          <a:bodyPr>
            <a:normAutofit fontScale="92500" lnSpcReduction="20000"/>
          </a:bodyPr>
          <a:lstStyle/>
          <a:p>
            <a:pPr marL="0" indent="0">
              <a:buNone/>
            </a:pPr>
            <a:r>
              <a:rPr lang="es-MX" sz="2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Imágenes:</a:t>
            </a:r>
          </a:p>
          <a:p>
            <a:pPr>
              <a:lnSpc>
                <a:spcPct val="107000"/>
              </a:lnSpc>
              <a:spcAft>
                <a:spcPts val="800"/>
              </a:spcAft>
              <a:tabLst>
                <a:tab pos="1428750" algn="l"/>
              </a:tabLst>
            </a:pPr>
            <a:r>
              <a:rPr lang="es-PE" sz="2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https://www.google.com/url?sa=i&amp;url=https%3A%2F%2Fmedlineplus.gov%2Fspanish%2Fstemcells.html&amp;psig=AOvVaw2EBdfastwmF7EN4-rcJby5&amp;ust=1664507377947000&amp;source=images&amp;cd=vfe&amp;ved=0CAwQjRxqFwoTCND1n6qDufoCFQAAAAAdAAAAABAJ</a:t>
            </a:r>
            <a:endParaRPr lang="es-PE"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1428750" algn="l"/>
              </a:tabLst>
            </a:pPr>
            <a:r>
              <a:rPr lang="es-PE" sz="2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google.com/url?sa=i&amp;url=https%3A%2F%2Fwww.rtve.es%2Fnoticias%2F20220216%2Fmujer-curada-vih-trasplante-celulas-madre-cordon-umbilical%2F2291060.shtml&amp;psig=AOvVaw3RNNN0dn8vPI8UgpTdfxLT&amp;ust=1664507441380000&amp;source=images&amp;cd=vfe&amp;ved=2ahUKEwiouLbHg7n6AhUTM7kGHfB-C-oQjRx6BAgAEAs</a:t>
            </a:r>
            <a:endParaRPr lang="es-PE"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1428750" algn="l"/>
              </a:tabLst>
            </a:pPr>
            <a:r>
              <a:rPr lang="es-PE" sz="2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www.google.com/url?sa=i&amp;url=https%3A%2F%2Fcancercentertec100.com%2Ftratamiento%2Ftrasplante-de-celulas-madre-proceso-y-recuperacion%2F&amp;psig=AOvVaw26eDE68G8vS2RI2UpNuRLt&amp;ust=1664507445972000&amp;source=images&amp;cd=vfe&amp;ved=2ahUKEwji2c7Jg7n6AhWHJrkGHZ4cD8YQjRx6BAgAEAs</a:t>
            </a:r>
            <a:endParaRPr lang="es-PE" sz="2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MX" sz="2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s-PE" dirty="0"/>
          </a:p>
        </p:txBody>
      </p:sp>
    </p:spTree>
    <p:extLst>
      <p:ext uri="{BB962C8B-B14F-4D97-AF65-F5344CB8AC3E}">
        <p14:creationId xmlns:p14="http://schemas.microsoft.com/office/powerpoint/2010/main" val="222258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73FA6-0F25-46E9-9146-E05871C3FE16}"/>
              </a:ext>
            </a:extLst>
          </p:cNvPr>
          <p:cNvSpPr>
            <a:spLocks noGrp="1"/>
          </p:cNvSpPr>
          <p:nvPr>
            <p:ph type="title"/>
          </p:nvPr>
        </p:nvSpPr>
        <p:spPr/>
        <p:txBody>
          <a:bodyPr>
            <a:normAutofit/>
          </a:bodyPr>
          <a:lstStyle/>
          <a:p>
            <a:r>
              <a:rPr lang="es-MX"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Links</a:t>
            </a:r>
            <a:r>
              <a:rPr lang="es-MX" sz="4000" dirty="0">
                <a:latin typeface="Arial" panose="020B0604020202020204" pitchFamily="34" charset="0"/>
                <a:cs typeface="Arial" panose="020B0604020202020204" pitchFamily="34" charset="0"/>
              </a:rPr>
              <a:t>:</a:t>
            </a:r>
            <a:endParaRPr lang="es-PE" sz="40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6BD0DC36-FD91-46FD-ADC1-32BC8B1EAE1A}"/>
              </a:ext>
            </a:extLst>
          </p:cNvPr>
          <p:cNvSpPr>
            <a:spLocks noGrp="1"/>
          </p:cNvSpPr>
          <p:nvPr>
            <p:ph idx="1"/>
          </p:nvPr>
        </p:nvSpPr>
        <p:spPr>
          <a:xfrm>
            <a:off x="838200" y="1825625"/>
            <a:ext cx="10596824" cy="4534982"/>
          </a:xfrm>
        </p:spPr>
        <p:txBody>
          <a:bodyPr>
            <a:normAutofit/>
          </a:bodyPr>
          <a:lstStyle/>
          <a:p>
            <a:pPr marL="0" indent="0">
              <a:buNone/>
            </a:pPr>
            <a:r>
              <a:rPr lang="es-MX" sz="2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Imágenes:</a:t>
            </a:r>
          </a:p>
          <a:p>
            <a:pPr>
              <a:lnSpc>
                <a:spcPct val="107000"/>
              </a:lnSpc>
              <a:spcAft>
                <a:spcPts val="800"/>
              </a:spcAft>
              <a:tabLst>
                <a:tab pos="1428750" algn="l"/>
              </a:tabLst>
            </a:pPr>
            <a:r>
              <a:rPr lang="es-PE"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https://www.google.com/url?sa=i&amp;url=http%3A%2F%2Fwww.scielo.cl%2Fscielo.php%3Fscript%3Dsci_arttext%26pid%3DS0301-732X2009000300002&amp;psig=AOvVaw0pxG3dmrASpcsskD_bA7Vj&amp;ust=1664509507753000&amp;source=images&amp;cd=vfe&amp;ved=0CAwQjRxqFwoTCIjuo6KLufoCFQAAAAAdAAAAABAJ</a:t>
            </a:r>
            <a:endParaRPr lang="es-PE"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1428750" algn="l"/>
              </a:tabLst>
            </a:pPr>
            <a:r>
              <a:rPr lang="es-PE"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https://ihematec.com/wp-content/uploads/2019/02/hoja-2-3-1024x724.jpg</a:t>
            </a:r>
            <a:endParaRPr lang="es-PE"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1428750" algn="l"/>
              </a:tabLst>
            </a:pPr>
            <a:r>
              <a:rPr lang="es-PE"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www.google.com/url?sa=i&amp;url=https%3A%2F%2Fblogs.ciencia.unam.mx%2Fcienciamundo%2F2016%2F04%2F07%2Flas-celulas-madre-reprogramadas-podrian-ser-nuevas-dianas-contra-el-cancer%2F&amp;psig=AOvVaw04Nc7XBuqbWpLBrUVwjqVH&amp;ust=1664510474963000&amp;source=images&amp;cd=vfe&amp;ved=0CAwQjRxqFwoTCPCX5-6OufoCFQAAAAAdAAAAABAD</a:t>
            </a:r>
            <a:endParaRPr lang="es-PE"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MX" sz="2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s-PE" dirty="0"/>
          </a:p>
        </p:txBody>
      </p:sp>
    </p:spTree>
    <p:extLst>
      <p:ext uri="{BB962C8B-B14F-4D97-AF65-F5344CB8AC3E}">
        <p14:creationId xmlns:p14="http://schemas.microsoft.com/office/powerpoint/2010/main" val="3128775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73FA6-0F25-46E9-9146-E05871C3FE16}"/>
              </a:ext>
            </a:extLst>
          </p:cNvPr>
          <p:cNvSpPr>
            <a:spLocks noGrp="1"/>
          </p:cNvSpPr>
          <p:nvPr>
            <p:ph type="title"/>
          </p:nvPr>
        </p:nvSpPr>
        <p:spPr/>
        <p:txBody>
          <a:bodyPr>
            <a:normAutofit/>
          </a:bodyPr>
          <a:lstStyle/>
          <a:p>
            <a:r>
              <a:rPr lang="es-MX"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Links</a:t>
            </a:r>
            <a:r>
              <a:rPr lang="es-MX" sz="4000" dirty="0">
                <a:latin typeface="Arial" panose="020B0604020202020204" pitchFamily="34" charset="0"/>
                <a:cs typeface="Arial" panose="020B0604020202020204" pitchFamily="34" charset="0"/>
              </a:rPr>
              <a:t>:</a:t>
            </a:r>
            <a:endParaRPr lang="es-PE" sz="40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6BD0DC36-FD91-46FD-ADC1-32BC8B1EAE1A}"/>
              </a:ext>
            </a:extLst>
          </p:cNvPr>
          <p:cNvSpPr>
            <a:spLocks noGrp="1"/>
          </p:cNvSpPr>
          <p:nvPr>
            <p:ph idx="1"/>
          </p:nvPr>
        </p:nvSpPr>
        <p:spPr>
          <a:xfrm>
            <a:off x="739036" y="1775384"/>
            <a:ext cx="10695988" cy="4575311"/>
          </a:xfrm>
        </p:spPr>
        <p:txBody>
          <a:bodyPr>
            <a:normAutofit fontScale="92500" lnSpcReduction="20000"/>
          </a:bodyPr>
          <a:lstStyle/>
          <a:p>
            <a:pPr marL="0" indent="0">
              <a:buNone/>
            </a:pPr>
            <a:r>
              <a:rPr lang="es-MX" sz="2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Imágenes:</a:t>
            </a:r>
          </a:p>
          <a:p>
            <a:pPr>
              <a:lnSpc>
                <a:spcPct val="107000"/>
              </a:lnSpc>
              <a:spcAft>
                <a:spcPts val="800"/>
              </a:spcAft>
              <a:tabLst>
                <a:tab pos="1428750" algn="l"/>
              </a:tabLst>
            </a:pPr>
            <a:r>
              <a:rPr lang="es-PE" sz="2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google.com/url?sa=i&amp;url=https%3A%2F%2Fwww.agenciasinc.es%2FNoticias%2FTrasplantan-sin-rechazo-tejidos-de-celulas-madre-reprogramadas&amp;psig=AOvVaw3wKI0rAtk_x1gODEgy_W5g&amp;ust=1664510285850000&amp;source=images&amp;cd=vfe&amp;ved=0CAwQjRxqFwoTCPC17pWOufoCFQAAAAAdAAAAABA_</a:t>
            </a:r>
            <a:endParaRPr lang="es-PE"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1428750" algn="l"/>
              </a:tabLst>
            </a:pPr>
            <a:r>
              <a:rPr lang="es-PE" sz="2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google.com/url?sa=i&amp;url=https%3A%2F%2Fwww.bebesymas.com%2Fsalud-de-la-madre%2Fmicroquimerismo-fetal-celulas-bebe-pasan-a-madre-ayudan-a-reparar-sus-organos&amp;psig=AOvVaw2eRlqSX9bqQJV7DapuxS7G&amp;ust=1664510912043000&amp;source=images&amp;cd=vfe&amp;ved=0CAwQjRxqFwoTCLiim8aQufoCFQAAAAAdAAAAABAI</a:t>
            </a:r>
            <a:endParaRPr lang="es-PE"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1428750" algn="l"/>
              </a:tabLst>
            </a:pPr>
            <a:r>
              <a:rPr lang="es-PE" sz="2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https://www.google.com/url?sa=i&amp;url=http%3A%2F%2Fscielo.isciii.es%2Fscielo.php%3Fscript%3Dsci_arttext%26pid%3DS1137-66272003000500002&amp;psig=AOvVaw3oNMaETVkZSMY7Jnib42Rd&amp;ust=1664511246283000&amp;source=images&amp;cd=vfe&amp;ved=0CAwQjRxqFwoTCNCl7d6RufoCFQAAAAAdAAAAABAD</a:t>
            </a:r>
            <a:endParaRPr lang="es-PE" sz="2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MX" sz="2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s-PE" dirty="0"/>
          </a:p>
        </p:txBody>
      </p:sp>
    </p:spTree>
    <p:extLst>
      <p:ext uri="{BB962C8B-B14F-4D97-AF65-F5344CB8AC3E}">
        <p14:creationId xmlns:p14="http://schemas.microsoft.com/office/powerpoint/2010/main" val="277264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73FA6-0F25-46E9-9146-E05871C3FE16}"/>
              </a:ext>
            </a:extLst>
          </p:cNvPr>
          <p:cNvSpPr>
            <a:spLocks noGrp="1"/>
          </p:cNvSpPr>
          <p:nvPr>
            <p:ph type="title"/>
          </p:nvPr>
        </p:nvSpPr>
        <p:spPr/>
        <p:txBody>
          <a:bodyPr>
            <a:normAutofit/>
          </a:bodyPr>
          <a:lstStyle/>
          <a:p>
            <a:r>
              <a:rPr lang="es-MX"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Links</a:t>
            </a:r>
            <a:r>
              <a:rPr lang="es-MX" sz="4000" dirty="0">
                <a:latin typeface="Arial" panose="020B0604020202020204" pitchFamily="34" charset="0"/>
                <a:cs typeface="Arial" panose="020B0604020202020204" pitchFamily="34" charset="0"/>
              </a:rPr>
              <a:t>:</a:t>
            </a:r>
            <a:endParaRPr lang="es-PE" sz="40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6BD0DC36-FD91-46FD-ADC1-32BC8B1EAE1A}"/>
              </a:ext>
            </a:extLst>
          </p:cNvPr>
          <p:cNvSpPr>
            <a:spLocks noGrp="1"/>
          </p:cNvSpPr>
          <p:nvPr>
            <p:ph idx="1"/>
          </p:nvPr>
        </p:nvSpPr>
        <p:spPr>
          <a:xfrm>
            <a:off x="552659" y="1775384"/>
            <a:ext cx="10882365" cy="4796239"/>
          </a:xfrm>
        </p:spPr>
        <p:txBody>
          <a:bodyPr>
            <a:normAutofit/>
          </a:bodyPr>
          <a:lstStyle/>
          <a:p>
            <a:pPr marL="0" indent="0">
              <a:buNone/>
            </a:pPr>
            <a:r>
              <a:rPr lang="es-MX"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Información:</a:t>
            </a:r>
          </a:p>
          <a:p>
            <a:r>
              <a:rPr lang="es-PE"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https://medlineplus.gov/spanish/stemcells.html</a:t>
            </a:r>
            <a:endParaRPr lang="es-PE" sz="2000" dirty="0">
              <a:effectLst/>
              <a:latin typeface="Arial" panose="020B0604020202020204" pitchFamily="34" charset="0"/>
              <a:ea typeface="Calibri" panose="020F0502020204030204" pitchFamily="34" charset="0"/>
              <a:cs typeface="Arial" panose="020B0604020202020204" pitchFamily="34" charset="0"/>
            </a:endParaRPr>
          </a:p>
          <a:p>
            <a:r>
              <a:rPr lang="es-PE"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https://www.genome.gov/es/genetics-glossary/Celula-madre</a:t>
            </a:r>
            <a:endParaRPr lang="es-PE" sz="2000" dirty="0">
              <a:effectLst/>
              <a:latin typeface="Arial" panose="020B0604020202020204" pitchFamily="34" charset="0"/>
              <a:ea typeface="Calibri" panose="020F0502020204030204" pitchFamily="34" charset="0"/>
              <a:cs typeface="Arial" panose="020B0604020202020204" pitchFamily="34" charset="0"/>
            </a:endParaRPr>
          </a:p>
          <a:p>
            <a:r>
              <a:rPr lang="es-PE"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https://www.argentina.gob.ar/ciencia/celulasmadre/que-son</a:t>
            </a:r>
            <a:endParaRPr lang="es-PE" sz="2000" dirty="0">
              <a:effectLst/>
              <a:latin typeface="Arial" panose="020B0604020202020204" pitchFamily="34" charset="0"/>
              <a:ea typeface="Calibri" panose="020F0502020204030204" pitchFamily="34" charset="0"/>
              <a:cs typeface="Arial" panose="020B0604020202020204" pitchFamily="34" charset="0"/>
            </a:endParaRPr>
          </a:p>
          <a:p>
            <a:r>
              <a:rPr lang="es-PE"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https://www.cirm.ca.gov/our-progress/las-c%C3%A9lulas-madre-como-terapias</a:t>
            </a:r>
            <a:endParaRPr lang="es-PE" sz="2000" dirty="0">
              <a:effectLst/>
              <a:latin typeface="Arial" panose="020B0604020202020204" pitchFamily="34" charset="0"/>
              <a:ea typeface="Calibri" panose="020F0502020204030204" pitchFamily="34" charset="0"/>
              <a:cs typeface="Arial" panose="020B0604020202020204" pitchFamily="34" charset="0"/>
            </a:endParaRPr>
          </a:p>
          <a:p>
            <a:r>
              <a:rPr lang="es-PE"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https://www.cancer.gov/espanol/cancer/tratamiento/tipos/trasplante-de-celulas-madre</a:t>
            </a:r>
            <a:endParaRPr lang="es-PE" sz="2000" dirty="0">
              <a:effectLst/>
              <a:latin typeface="Arial" panose="020B0604020202020204" pitchFamily="34" charset="0"/>
              <a:ea typeface="Calibri" panose="020F0502020204030204" pitchFamily="34" charset="0"/>
              <a:cs typeface="Arial" panose="020B0604020202020204" pitchFamily="34" charset="0"/>
            </a:endParaRPr>
          </a:p>
          <a:p>
            <a:r>
              <a:rPr lang="es-PE"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https://www.eurostemcell.org/es/celulas-madre-de-la-sangre-pioneras-de-la-investigacion-con-celulas-madre</a:t>
            </a:r>
            <a:endParaRPr lang="es-MX"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s-PE" dirty="0"/>
          </a:p>
        </p:txBody>
      </p:sp>
    </p:spTree>
    <p:extLst>
      <p:ext uri="{BB962C8B-B14F-4D97-AF65-F5344CB8AC3E}">
        <p14:creationId xmlns:p14="http://schemas.microsoft.com/office/powerpoint/2010/main" val="2766663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D039F6F-9CF6-4F31-A24E-7B244F0C3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868" y="0"/>
            <a:ext cx="6864264" cy="6864264"/>
          </a:xfrm>
          <a:prstGeom prst="rect">
            <a:avLst/>
          </a:prstGeom>
        </p:spPr>
      </p:pic>
    </p:spTree>
    <p:extLst>
      <p:ext uri="{BB962C8B-B14F-4D97-AF65-F5344CB8AC3E}">
        <p14:creationId xmlns:p14="http://schemas.microsoft.com/office/powerpoint/2010/main" val="179349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7541CE-9543-4801-9E0C-CAEE20B80F6A}"/>
              </a:ext>
            </a:extLst>
          </p:cNvPr>
          <p:cNvSpPr>
            <a:spLocks noGrp="1"/>
          </p:cNvSpPr>
          <p:nvPr>
            <p:ph type="title"/>
          </p:nvPr>
        </p:nvSpPr>
        <p:spPr>
          <a:xfrm>
            <a:off x="295588" y="122235"/>
            <a:ext cx="4859215" cy="1325563"/>
          </a:xfrm>
        </p:spPr>
        <p:txBody>
          <a:bodyPr>
            <a:normAutofit/>
          </a:bodyPr>
          <a:lstStyle/>
          <a:p>
            <a:r>
              <a:rPr lang="es-MX"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Ⅰ</a:t>
            </a:r>
            <a:r>
              <a:rPr lang="es-MX" sz="4000" b="1" dirty="0">
                <a:latin typeface="Arial" panose="020B0604020202020204" pitchFamily="34" charset="0"/>
                <a:cs typeface="Arial" panose="020B0604020202020204" pitchFamily="34" charset="0"/>
              </a:rPr>
              <a:t>.</a:t>
            </a:r>
            <a:r>
              <a:rPr lang="es-MX"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INTRODUCCIÓN</a:t>
            </a:r>
            <a:endParaRPr lang="es-PE"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D2D2C10D-4C6F-4ED6-9FC2-6DFC86CC4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144063" y="160614"/>
            <a:ext cx="3606568" cy="3501292"/>
          </a:xfrm>
          <a:prstGeom prst="rect">
            <a:avLst/>
          </a:prstGeom>
        </p:spPr>
      </p:pic>
      <p:sp>
        <p:nvSpPr>
          <p:cNvPr id="15" name="CuadroTexto 14">
            <a:extLst>
              <a:ext uri="{FF2B5EF4-FFF2-40B4-BE49-F238E27FC236}">
                <a16:creationId xmlns:a16="http://schemas.microsoft.com/office/drawing/2014/main" id="{89E3A09B-0D20-41A1-A224-412A5DB385B4}"/>
              </a:ext>
            </a:extLst>
          </p:cNvPr>
          <p:cNvSpPr txBox="1"/>
          <p:nvPr/>
        </p:nvSpPr>
        <p:spPr>
          <a:xfrm>
            <a:off x="295589" y="1447798"/>
            <a:ext cx="4145782" cy="2554545"/>
          </a:xfrm>
          <a:prstGeom prst="rect">
            <a:avLst/>
          </a:prstGeom>
          <a:noFill/>
        </p:spPr>
        <p:txBody>
          <a:bodyPr wrap="square" rtlCol="0">
            <a:spAutoFit/>
          </a:bodyPr>
          <a:lstStyle/>
          <a:p>
            <a:r>
              <a:rPr lang="es-MX" sz="2000" i="0" dirty="0">
                <a:solidFill>
                  <a:srgbClr val="000000"/>
                </a:solidFill>
                <a:effectLst/>
                <a:latin typeface="Arial" panose="020B0604020202020204" pitchFamily="34" charset="0"/>
              </a:rPr>
              <a:t>Las células han demostrado que pueden ser útiles en diversas áreas de la salud y la investigación médica. El estudio de las células madre puede explicar cómo se desarrollan enfermedades graves como el cáncer y los defectos de nacimiento. </a:t>
            </a:r>
            <a:endParaRPr lang="es-PE" sz="2000" dirty="0">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06DA3F5A-7B0E-4197-933E-8835300E9290}"/>
              </a:ext>
            </a:extLst>
          </p:cNvPr>
          <p:cNvSpPr txBox="1"/>
          <p:nvPr/>
        </p:nvSpPr>
        <p:spPr>
          <a:xfrm>
            <a:off x="295589" y="4012874"/>
            <a:ext cx="6094324" cy="1938992"/>
          </a:xfrm>
          <a:prstGeom prst="rect">
            <a:avLst/>
          </a:prstGeom>
          <a:noFill/>
        </p:spPr>
        <p:txBody>
          <a:bodyPr wrap="square">
            <a:spAutoFit/>
          </a:bodyPr>
          <a:lstStyle/>
          <a:p>
            <a:r>
              <a:rPr lang="es-MX" sz="2000" i="0" dirty="0">
                <a:solidFill>
                  <a:srgbClr val="000000"/>
                </a:solidFill>
                <a:effectLst/>
                <a:latin typeface="Arial" panose="020B0604020202020204" pitchFamily="34" charset="0"/>
              </a:rPr>
              <a:t>Es posible que algún día las células madre se utilicen para producir células y tejidos para tratar muchas enfermedades. Algunos ejemplos son la enfermedad de Parkinson, la enfermedad de Alzheimer, las lesiones de la médula espinal, las enfermedades cardíacas, la diabetes y la artritis.</a:t>
            </a:r>
            <a:endParaRPr lang="es-PE" sz="2000" dirty="0"/>
          </a:p>
        </p:txBody>
      </p:sp>
      <p:pic>
        <p:nvPicPr>
          <p:cNvPr id="1028" name="Picture 4" descr="Las Células Madres - Areaciencias">
            <a:extLst>
              <a:ext uri="{FF2B5EF4-FFF2-40B4-BE49-F238E27FC236}">
                <a16:creationId xmlns:a16="http://schemas.microsoft.com/office/drawing/2014/main" id="{285DEF87-1C4D-4B8A-8D3E-932986FAA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651" y="194731"/>
            <a:ext cx="4180804" cy="2881365"/>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pic>
        <p:nvPicPr>
          <p:cNvPr id="1036" name="Picture 12" descr="Las Células Madres - Areaciencias">
            <a:extLst>
              <a:ext uri="{FF2B5EF4-FFF2-40B4-BE49-F238E27FC236}">
                <a16:creationId xmlns:a16="http://schemas.microsoft.com/office/drawing/2014/main" id="{500476BC-4F72-4491-80D9-7DB3DE0B16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650" y="3076096"/>
            <a:ext cx="4180803" cy="3581098"/>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9822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6A8234-73FB-4C57-A08A-0A7F4AC1B02C}"/>
              </a:ext>
            </a:extLst>
          </p:cNvPr>
          <p:cNvSpPr>
            <a:spLocks noGrp="1"/>
          </p:cNvSpPr>
          <p:nvPr>
            <p:ph type="title"/>
          </p:nvPr>
        </p:nvSpPr>
        <p:spPr>
          <a:xfrm>
            <a:off x="305641" y="134016"/>
            <a:ext cx="7783286" cy="1325563"/>
          </a:xfrm>
        </p:spPr>
        <p:txBody>
          <a:bodyPr>
            <a:normAutofit/>
          </a:bodyPr>
          <a:lstStyle/>
          <a:p>
            <a:r>
              <a:rPr lang="es-MX"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¿Qué son las  célula madre?</a:t>
            </a:r>
            <a:endParaRPr lang="es-PE"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50" name="Picture 2" descr="Qué son las células madre? Conozca su impresionante poder">
            <a:extLst>
              <a:ext uri="{FF2B5EF4-FFF2-40B4-BE49-F238E27FC236}">
                <a16:creationId xmlns:a16="http://schemas.microsoft.com/office/drawing/2014/main" id="{168B68A1-DDAA-4450-8A07-6588810B45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230" r="6975" b="9880"/>
          <a:stretch/>
        </p:blipFill>
        <p:spPr bwMode="auto">
          <a:xfrm>
            <a:off x="3738046" y="1848901"/>
            <a:ext cx="4317912" cy="319537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ED6F52E8-20CD-4C0C-A1E7-A28B950814CE}"/>
              </a:ext>
            </a:extLst>
          </p:cNvPr>
          <p:cNvPicPr>
            <a:picLocks noChangeAspect="1"/>
          </p:cNvPicPr>
          <p:nvPr/>
        </p:nvPicPr>
        <p:blipFill rotWithShape="1">
          <a:blip r:embed="rId3">
            <a:extLst>
              <a:ext uri="{28A0092B-C50C-407E-A947-70E740481C1C}">
                <a14:useLocalDpi xmlns:a14="http://schemas.microsoft.com/office/drawing/2010/main" val="0"/>
              </a:ext>
            </a:extLst>
          </a:blip>
          <a:srcRect l="11729" t="10686" r="12253"/>
          <a:stretch/>
        </p:blipFill>
        <p:spPr>
          <a:xfrm flipH="1">
            <a:off x="7786171" y="1890770"/>
            <a:ext cx="4397457" cy="4968910"/>
          </a:xfrm>
          <a:prstGeom prst="rect">
            <a:avLst/>
          </a:prstGeom>
        </p:spPr>
      </p:pic>
      <p:sp>
        <p:nvSpPr>
          <p:cNvPr id="15" name="CuadroTexto 14">
            <a:extLst>
              <a:ext uri="{FF2B5EF4-FFF2-40B4-BE49-F238E27FC236}">
                <a16:creationId xmlns:a16="http://schemas.microsoft.com/office/drawing/2014/main" id="{D017B726-53FA-4568-93DF-32CD4C2656F1}"/>
              </a:ext>
            </a:extLst>
          </p:cNvPr>
          <p:cNvSpPr txBox="1"/>
          <p:nvPr/>
        </p:nvSpPr>
        <p:spPr>
          <a:xfrm>
            <a:off x="387331" y="2051538"/>
            <a:ext cx="3859399" cy="3477875"/>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Una célula madre es una célula en el cuerpo que tiene el potencial de formar muchos tipos diferentes de células. Estas se convierten en las células maduras con las que uno esta familiarizado. Así que un número muy pequeño de células madre puede originar a una enorme cantidad de descendencia madura.</a:t>
            </a:r>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70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6A8234-73FB-4C57-A08A-0A7F4AC1B02C}"/>
              </a:ext>
            </a:extLst>
          </p:cNvPr>
          <p:cNvSpPr>
            <a:spLocks noGrp="1"/>
          </p:cNvSpPr>
          <p:nvPr>
            <p:ph type="title"/>
          </p:nvPr>
        </p:nvSpPr>
        <p:spPr>
          <a:xfrm>
            <a:off x="305641" y="134016"/>
            <a:ext cx="10576724" cy="1325563"/>
          </a:xfrm>
        </p:spPr>
        <p:txBody>
          <a:bodyPr>
            <a:normAutofit/>
          </a:bodyPr>
          <a:lstStyle/>
          <a:p>
            <a:r>
              <a:rPr lang="es-MX"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¿Cuál es la historia de las células madres?</a:t>
            </a:r>
            <a:endParaRPr lang="es-PE"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ED6F52E8-20CD-4C0C-A1E7-A28B950814CE}"/>
              </a:ext>
            </a:extLst>
          </p:cNvPr>
          <p:cNvPicPr>
            <a:picLocks noChangeAspect="1"/>
          </p:cNvPicPr>
          <p:nvPr/>
        </p:nvPicPr>
        <p:blipFill rotWithShape="1">
          <a:blip r:embed="rId2">
            <a:extLst>
              <a:ext uri="{28A0092B-C50C-407E-A947-70E740481C1C}">
                <a14:useLocalDpi xmlns:a14="http://schemas.microsoft.com/office/drawing/2010/main" val="0"/>
              </a:ext>
            </a:extLst>
          </a:blip>
          <a:srcRect l="11729" t="10686" r="12253"/>
          <a:stretch/>
        </p:blipFill>
        <p:spPr>
          <a:xfrm flipH="1">
            <a:off x="7786171" y="1890770"/>
            <a:ext cx="4397457" cy="4968910"/>
          </a:xfrm>
          <a:prstGeom prst="rect">
            <a:avLst/>
          </a:prstGeom>
        </p:spPr>
      </p:pic>
      <p:sp>
        <p:nvSpPr>
          <p:cNvPr id="15" name="CuadroTexto 14">
            <a:extLst>
              <a:ext uri="{FF2B5EF4-FFF2-40B4-BE49-F238E27FC236}">
                <a16:creationId xmlns:a16="http://schemas.microsoft.com/office/drawing/2014/main" id="{D017B726-53FA-4568-93DF-32CD4C2656F1}"/>
              </a:ext>
            </a:extLst>
          </p:cNvPr>
          <p:cNvSpPr txBox="1"/>
          <p:nvPr/>
        </p:nvSpPr>
        <p:spPr>
          <a:xfrm>
            <a:off x="305641" y="1669700"/>
            <a:ext cx="7158981" cy="4401205"/>
          </a:xfrm>
          <a:prstGeom prst="rect">
            <a:avLst/>
          </a:prstGeom>
          <a:noFill/>
        </p:spPr>
        <p:txBody>
          <a:bodyPr wrap="square" rtlCol="0">
            <a:spAutoFit/>
          </a:bodyPr>
          <a:lstStyle/>
          <a:p>
            <a:pPr algn="l"/>
            <a:r>
              <a:rPr lang="es-MX" sz="2000" i="0" dirty="0">
                <a:solidFill>
                  <a:srgbClr val="000000"/>
                </a:solidFill>
                <a:effectLst/>
                <a:latin typeface="Arial" panose="020B0604020202020204" pitchFamily="34" charset="0"/>
              </a:rPr>
              <a:t>Las células madre sanguíneas (células madre hematopoyéticas) fueron las primeras células madre descubiertas en la década de 1960. Se encuentran principalmente en la médula ósea y producen todas las células sanguíneas, incluidas las importantes para el sistema inmunitario. Los trasplantes de células madre sanguíneas se utilizan con mayor frecuencia para tratar enfermedades como la leucemia, la anemia y las enfermedades autoinmunitarias. Sin embargo, el trasplante de células madres sanguíneas puede implicar riesgos graves. Los pacientes son muy </a:t>
            </a:r>
            <a:r>
              <a:rPr lang="es-MX" sz="2000" dirty="0">
                <a:solidFill>
                  <a:srgbClr val="000000"/>
                </a:solidFill>
                <a:latin typeface="Arial" panose="020B0604020202020204" pitchFamily="34" charset="0"/>
              </a:rPr>
              <a:t>propensos a contraer</a:t>
            </a:r>
            <a:r>
              <a:rPr lang="es-MX" sz="2000" i="0" dirty="0">
                <a:solidFill>
                  <a:srgbClr val="000000"/>
                </a:solidFill>
                <a:effectLst/>
                <a:latin typeface="Arial" panose="020B0604020202020204" pitchFamily="34" charset="0"/>
              </a:rPr>
              <a:t> infecciones</a:t>
            </a:r>
            <a:r>
              <a:rPr lang="es-MX" sz="2000" dirty="0">
                <a:solidFill>
                  <a:srgbClr val="000000"/>
                </a:solidFill>
                <a:latin typeface="Arial" panose="020B0604020202020204" pitchFamily="34" charset="0"/>
              </a:rPr>
              <a:t> </a:t>
            </a:r>
            <a:r>
              <a:rPr lang="es-MX" sz="2000" i="0" dirty="0">
                <a:solidFill>
                  <a:srgbClr val="000000"/>
                </a:solidFill>
                <a:effectLst/>
                <a:latin typeface="Arial" panose="020B0604020202020204" pitchFamily="34" charset="0"/>
              </a:rPr>
              <a:t>durante varias semanas después del tratamiento y complicaciones, como la enfermedad del injerto contr</a:t>
            </a:r>
            <a:r>
              <a:rPr lang="es-MX" sz="2000" dirty="0">
                <a:solidFill>
                  <a:srgbClr val="000000"/>
                </a:solidFill>
                <a:latin typeface="Arial" panose="020B0604020202020204" pitchFamily="34" charset="0"/>
              </a:rPr>
              <a:t>a el</a:t>
            </a:r>
            <a:r>
              <a:rPr lang="es-MX" sz="2000" i="0" dirty="0">
                <a:solidFill>
                  <a:srgbClr val="000000"/>
                </a:solidFill>
                <a:effectLst/>
                <a:latin typeface="Arial" panose="020B0604020202020204" pitchFamily="34" charset="0"/>
              </a:rPr>
              <a:t> huésped, pueden ser mortales.</a:t>
            </a:r>
            <a:endParaRPr lang="es-MX" sz="200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00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6A8234-73FB-4C57-A08A-0A7F4AC1B02C}"/>
              </a:ext>
            </a:extLst>
          </p:cNvPr>
          <p:cNvSpPr>
            <a:spLocks noGrp="1"/>
          </p:cNvSpPr>
          <p:nvPr>
            <p:ph type="title"/>
          </p:nvPr>
        </p:nvSpPr>
        <p:spPr>
          <a:xfrm>
            <a:off x="305641" y="134016"/>
            <a:ext cx="5512355" cy="1325563"/>
          </a:xfrm>
        </p:spPr>
        <p:txBody>
          <a:bodyPr>
            <a:normAutofit/>
          </a:bodyPr>
          <a:lstStyle/>
          <a:p>
            <a:r>
              <a:rPr lang="es-MX"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¿Cuáles son los tipos de células madres?</a:t>
            </a:r>
            <a:endParaRPr lang="es-PE"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D017B726-53FA-4568-93DF-32CD4C2656F1}"/>
              </a:ext>
            </a:extLst>
          </p:cNvPr>
          <p:cNvSpPr txBox="1"/>
          <p:nvPr/>
        </p:nvSpPr>
        <p:spPr>
          <a:xfrm>
            <a:off x="387331" y="1609413"/>
            <a:ext cx="5269891" cy="5016758"/>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Sus tipos son:</a:t>
            </a:r>
          </a:p>
          <a:p>
            <a:endParaRPr lang="es-MX" sz="2000" dirty="0">
              <a:latin typeface="Arial" panose="020B0604020202020204" pitchFamily="34" charset="0"/>
              <a:cs typeface="Arial" panose="020B0604020202020204" pitchFamily="34" charset="0"/>
            </a:endParaRPr>
          </a:p>
          <a:p>
            <a:r>
              <a:rPr lang="es-MX" sz="2000" b="1" dirty="0">
                <a:latin typeface="Arial" panose="020B0604020202020204" pitchFamily="34" charset="0"/>
                <a:cs typeface="Arial" panose="020B0604020202020204" pitchFamily="34" charset="0"/>
              </a:rPr>
              <a:t>.- Células madre adultas: </a:t>
            </a:r>
            <a:r>
              <a:rPr lang="es-MX" sz="2000" b="0" i="0" dirty="0">
                <a:solidFill>
                  <a:srgbClr val="000000"/>
                </a:solidFill>
                <a:effectLst/>
                <a:latin typeface="Arial" panose="020B0604020202020204" pitchFamily="34" charset="0"/>
              </a:rPr>
              <a:t>Las células madre adultas se encuentran en un tejido específico de nuestro cuerpo y producen tipos específicos de células maduras en ese tejido u órgano.</a:t>
            </a:r>
          </a:p>
          <a:p>
            <a:r>
              <a:rPr lang="es-PE" sz="2000" b="1" dirty="0">
                <a:latin typeface="Arial" panose="020B0604020202020204" pitchFamily="34" charset="0"/>
                <a:cs typeface="Arial" panose="020B0604020202020204" pitchFamily="34" charset="0"/>
              </a:rPr>
              <a:t>.- Células madre fetales: </a:t>
            </a:r>
            <a:r>
              <a:rPr lang="es-MX" sz="2000" b="0" i="0" dirty="0">
                <a:solidFill>
                  <a:srgbClr val="000000"/>
                </a:solidFill>
                <a:effectLst/>
                <a:latin typeface="Arial" panose="020B0604020202020204" pitchFamily="34" charset="0"/>
              </a:rPr>
              <a:t>La mayoría de los tejidos del feto contienen células madre que impulsan el rápido crecimiento y desarrollo de los órganos. Al igual que en las células madre adultas, las células madre fetales son específicas del tejido y generan los tipos de células maduras que se encuentran dentro del tejido u órgano determinado en el cual se hallan</a:t>
            </a:r>
          </a:p>
        </p:txBody>
      </p:sp>
      <p:pic>
        <p:nvPicPr>
          <p:cNvPr id="4104" name="Picture 8" descr="Microquimerismo fetal: células del bebé pasan a la madre y ayudan a reparar  sus órganos">
            <a:extLst>
              <a:ext uri="{FF2B5EF4-FFF2-40B4-BE49-F238E27FC236}">
                <a16:creationId xmlns:a16="http://schemas.microsoft.com/office/drawing/2014/main" id="{D00780E8-9A30-4AEE-AA5F-E1BB15911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422" y="3733459"/>
            <a:ext cx="3893109" cy="289271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4106" name="Picture 10" descr="Células madre adultas">
            <a:extLst>
              <a:ext uri="{FF2B5EF4-FFF2-40B4-BE49-F238E27FC236}">
                <a16:creationId xmlns:a16="http://schemas.microsoft.com/office/drawing/2014/main" id="{FF30F0CE-F0FA-41CF-B325-B8BDF0AFC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732" y="800794"/>
            <a:ext cx="4290490" cy="262820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98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A49DD9F-6FA0-4812-9E5B-90BC5B3E7169}"/>
              </a:ext>
            </a:extLst>
          </p:cNvPr>
          <p:cNvSpPr txBox="1"/>
          <p:nvPr/>
        </p:nvSpPr>
        <p:spPr>
          <a:xfrm>
            <a:off x="374301" y="874455"/>
            <a:ext cx="5524081" cy="5324535"/>
          </a:xfrm>
          <a:prstGeom prst="rect">
            <a:avLst/>
          </a:prstGeom>
          <a:noFill/>
        </p:spPr>
        <p:txBody>
          <a:bodyPr wrap="square">
            <a:spAutoFit/>
          </a:bodyPr>
          <a:lstStyle/>
          <a:p>
            <a:r>
              <a:rPr lang="es-MX" sz="2000" b="1" dirty="0">
                <a:solidFill>
                  <a:srgbClr val="000000"/>
                </a:solidFill>
                <a:latin typeface="Arial" panose="020B0604020202020204" pitchFamily="34" charset="0"/>
                <a:cs typeface="Arial" panose="020B0604020202020204" pitchFamily="34" charset="0"/>
              </a:rPr>
              <a:t>.- Células madre de Sangre de cordón	: </a:t>
            </a:r>
            <a:r>
              <a:rPr lang="es-MX" sz="2000" dirty="0">
                <a:solidFill>
                  <a:srgbClr val="000000"/>
                </a:solidFill>
                <a:latin typeface="Arial" panose="020B0604020202020204" pitchFamily="34" charset="0"/>
                <a:cs typeface="Arial" panose="020B0604020202020204" pitchFamily="34" charset="0"/>
              </a:rPr>
              <a:t>La sangre presente en el momento del nacimiento en el cordón umbilical y en la placenta poseen gran cantidad de células madre formadoras de sangre.</a:t>
            </a:r>
            <a:r>
              <a:rPr lang="es-MX" sz="2000" i="0" dirty="0">
                <a:solidFill>
                  <a:srgbClr val="000000"/>
                </a:solidFill>
                <a:effectLst/>
                <a:latin typeface="Arial" panose="020B0604020202020204" pitchFamily="34" charset="0"/>
              </a:rPr>
              <a:t> Las aplicaciones médicas de la sangre de cordón son similares a las de la médula ósea del adulto y, actualmente, solo se utilizan para tratar enfermedades de la sangre.</a:t>
            </a:r>
          </a:p>
          <a:p>
            <a:r>
              <a:rPr lang="es-MX" sz="2000" b="1" dirty="0">
                <a:solidFill>
                  <a:srgbClr val="000000"/>
                </a:solidFill>
                <a:latin typeface="Arial" panose="020B0604020202020204" pitchFamily="34" charset="0"/>
                <a:cs typeface="Arial" panose="020B0604020202020204" pitchFamily="34" charset="0"/>
              </a:rPr>
              <a:t>.- Células madre Embrionarias: </a:t>
            </a:r>
            <a:r>
              <a:rPr lang="es-MX" sz="2000" dirty="0">
                <a:solidFill>
                  <a:srgbClr val="000000"/>
                </a:solidFill>
                <a:latin typeface="Arial" panose="020B0604020202020204" pitchFamily="34" charset="0"/>
                <a:cs typeface="Arial" panose="020B0604020202020204" pitchFamily="34" charset="0"/>
              </a:rPr>
              <a:t>Las células madre embrionarias provienen de una estructura que se forma a los pocos días de haberse fecundado el óvulo por el espermatozoide. Estas células pueden dar origen a toda clase de células del cuerpo.</a:t>
            </a:r>
          </a:p>
          <a:p>
            <a:r>
              <a:rPr lang="es-MX" sz="2000" i="0" dirty="0">
                <a:solidFill>
                  <a:srgbClr val="000000"/>
                </a:solidFill>
                <a:effectLst/>
                <a:latin typeface="Arial" panose="020B0604020202020204" pitchFamily="34" charset="0"/>
              </a:rPr>
              <a:t>Por otro lado, las células madre embrionarias traen consigo el riesgo de convertirse en tejido canceroso después del trasplante.</a:t>
            </a:r>
            <a:endParaRPr lang="es-PE" sz="2000" dirty="0">
              <a:latin typeface="Arial" panose="020B0604020202020204" pitchFamily="34" charset="0"/>
              <a:cs typeface="Arial" panose="020B0604020202020204" pitchFamily="34" charset="0"/>
            </a:endParaRPr>
          </a:p>
        </p:txBody>
      </p:sp>
      <p:sp>
        <p:nvSpPr>
          <p:cNvPr id="6" name="AutoShape 2" descr="Células madre de la sangre y del tejido del cordón umbilical - Ihematec">
            <a:extLst>
              <a:ext uri="{FF2B5EF4-FFF2-40B4-BE49-F238E27FC236}">
                <a16:creationId xmlns:a16="http://schemas.microsoft.com/office/drawing/2014/main" id="{12D328E4-2F72-4478-AB96-BA377668457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6148" name="Picture 4" descr="Células madre de la sangre y del tejido del cordón umbilical - Ihematec">
            <a:extLst>
              <a:ext uri="{FF2B5EF4-FFF2-40B4-BE49-F238E27FC236}">
                <a16:creationId xmlns:a16="http://schemas.microsoft.com/office/drawing/2014/main" id="{7B8EAA40-3147-4F51-BC8C-0BBA22FDB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531" y="684582"/>
            <a:ext cx="3881573" cy="2744418"/>
          </a:xfrm>
          <a:prstGeom prst="rect">
            <a:avLst/>
          </a:prstGeom>
        </p:spPr>
        <p:style>
          <a:lnRef idx="2">
            <a:schemeClr val="dk1"/>
          </a:lnRef>
          <a:fillRef idx="1">
            <a:schemeClr val="lt1"/>
          </a:fillRef>
          <a:effectRef idx="0">
            <a:schemeClr val="dk1"/>
          </a:effectRef>
          <a:fontRef idx="minor">
            <a:schemeClr val="dk1"/>
          </a:fontRef>
        </p:style>
      </p:pic>
      <p:pic>
        <p:nvPicPr>
          <p:cNvPr id="6150" name="Picture 6" descr="Biología de las células madre embrionarias (ES cells) en distintas  especies: potenciales aplicaciones en biomedicina">
            <a:extLst>
              <a:ext uri="{FF2B5EF4-FFF2-40B4-BE49-F238E27FC236}">
                <a16:creationId xmlns:a16="http://schemas.microsoft.com/office/drawing/2014/main" id="{8168B646-F861-4BA3-A0AF-811F06FC1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2531" y="3700306"/>
            <a:ext cx="3881573" cy="239198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94987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2B6CC01-9590-4A00-8A59-33C0A81F6CB2}"/>
              </a:ext>
            </a:extLst>
          </p:cNvPr>
          <p:cNvSpPr txBox="1"/>
          <p:nvPr/>
        </p:nvSpPr>
        <p:spPr>
          <a:xfrm>
            <a:off x="374301" y="874455"/>
            <a:ext cx="5524081" cy="3170099"/>
          </a:xfrm>
          <a:prstGeom prst="rect">
            <a:avLst/>
          </a:prstGeom>
          <a:noFill/>
        </p:spPr>
        <p:txBody>
          <a:bodyPr wrap="square">
            <a:spAutoFit/>
          </a:bodyPr>
          <a:lstStyle/>
          <a:p>
            <a:r>
              <a:rPr lang="es-MX" sz="2000" b="1" dirty="0">
                <a:solidFill>
                  <a:srgbClr val="000000"/>
                </a:solidFill>
                <a:latin typeface="Arial" panose="020B0604020202020204" pitchFamily="34" charset="0"/>
                <a:cs typeface="Arial" panose="020B0604020202020204" pitchFamily="34" charset="0"/>
              </a:rPr>
              <a:t>.- Células Madre Reprogramadas: </a:t>
            </a:r>
            <a:r>
              <a:rPr lang="es-MX" sz="2000" dirty="0">
                <a:solidFill>
                  <a:srgbClr val="000000"/>
                </a:solidFill>
                <a:latin typeface="Arial" panose="020B0604020202020204" pitchFamily="34" charset="0"/>
                <a:cs typeface="Arial" panose="020B0604020202020204" pitchFamily="34" charset="0"/>
              </a:rPr>
              <a:t>La reprogramación celular convierte células de la piel en células con la capacidad de generar cualquier tipo de célula especializada. Este proceso se logra introduciendo 4 genes en las células adultas.</a:t>
            </a:r>
            <a:r>
              <a:rPr lang="es-MX" sz="2000" b="0" i="0" dirty="0">
                <a:solidFill>
                  <a:srgbClr val="000000"/>
                </a:solidFill>
                <a:effectLst/>
                <a:latin typeface="Arial" panose="020B0604020202020204" pitchFamily="34" charset="0"/>
              </a:rPr>
              <a:t> Así es que actualmente, se pueden generar en el laboratorio células como neuronas o células musculares a partir de células diferenciadas como las células de la piel adulta.</a:t>
            </a:r>
            <a:endParaRPr lang="es-PE" sz="2000" dirty="0">
              <a:latin typeface="Arial" panose="020B0604020202020204" pitchFamily="34" charset="0"/>
              <a:cs typeface="Arial" panose="020B0604020202020204" pitchFamily="34" charset="0"/>
            </a:endParaRPr>
          </a:p>
        </p:txBody>
      </p:sp>
      <p:pic>
        <p:nvPicPr>
          <p:cNvPr id="7170" name="Picture 2" descr="Las células madre reprogramadas podrían ser nuevas dianas contra el cáncer  – La ciencia en el mundo">
            <a:extLst>
              <a:ext uri="{FF2B5EF4-FFF2-40B4-BE49-F238E27FC236}">
                <a16:creationId xmlns:a16="http://schemas.microsoft.com/office/drawing/2014/main" id="{C4F31957-9DB9-4D37-BC14-54A752996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01526"/>
            <a:ext cx="5524081" cy="371688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7172" name="Picture 4" descr="Trasplantan sin rechazo tejidos de células madre reprogramadas">
            <a:extLst>
              <a:ext uri="{FF2B5EF4-FFF2-40B4-BE49-F238E27FC236}">
                <a16:creationId xmlns:a16="http://schemas.microsoft.com/office/drawing/2014/main" id="{E039EBC6-87F7-4617-B701-B4028D82D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929" y="3854527"/>
            <a:ext cx="3047334" cy="278495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457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6A8234-73FB-4C57-A08A-0A7F4AC1B02C}"/>
              </a:ext>
            </a:extLst>
          </p:cNvPr>
          <p:cNvSpPr>
            <a:spLocks noGrp="1"/>
          </p:cNvSpPr>
          <p:nvPr>
            <p:ph type="title"/>
          </p:nvPr>
        </p:nvSpPr>
        <p:spPr>
          <a:xfrm>
            <a:off x="305641" y="134016"/>
            <a:ext cx="7783286" cy="1325563"/>
          </a:xfrm>
        </p:spPr>
        <p:txBody>
          <a:bodyPr>
            <a:normAutofit/>
          </a:bodyPr>
          <a:lstStyle/>
          <a:p>
            <a:r>
              <a:rPr lang="es-MX"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¿Cuál es la importancia de las células madre?</a:t>
            </a:r>
            <a:endParaRPr lang="es-PE"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D017B726-53FA-4568-93DF-32CD4C2656F1}"/>
              </a:ext>
            </a:extLst>
          </p:cNvPr>
          <p:cNvSpPr txBox="1"/>
          <p:nvPr/>
        </p:nvSpPr>
        <p:spPr>
          <a:xfrm>
            <a:off x="387331" y="2051538"/>
            <a:ext cx="3859399" cy="400110"/>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a:t>
            </a:r>
            <a:endParaRPr lang="es-PE" sz="20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E9565350-BF8B-4C79-B2F9-108904EC267E}"/>
              </a:ext>
            </a:extLst>
          </p:cNvPr>
          <p:cNvSpPr txBox="1"/>
          <p:nvPr/>
        </p:nvSpPr>
        <p:spPr>
          <a:xfrm>
            <a:off x="387331" y="1609413"/>
            <a:ext cx="5269891" cy="2554545"/>
          </a:xfrm>
          <a:prstGeom prst="rect">
            <a:avLst/>
          </a:prstGeom>
          <a:noFill/>
        </p:spPr>
        <p:txBody>
          <a:bodyPr wrap="square" rtlCol="0">
            <a:spAutoFit/>
          </a:bodyPr>
          <a:lstStyle/>
          <a:p>
            <a:r>
              <a:rPr lang="es-MX" sz="2000" b="0" i="0" dirty="0">
                <a:solidFill>
                  <a:srgbClr val="000000"/>
                </a:solidFill>
                <a:effectLst/>
                <a:latin typeface="Arial" panose="020B0604020202020204" pitchFamily="34" charset="0"/>
              </a:rPr>
              <a:t>La importancia de las células madres es que tienen el potencial para tratar varias enfermedades, como la diabetes, enfermedades neurodegenerativas</a:t>
            </a:r>
            <a:r>
              <a:rPr lang="es-MX" sz="2000" dirty="0">
                <a:solidFill>
                  <a:srgbClr val="000000"/>
                </a:solidFill>
                <a:latin typeface="Arial" panose="020B0604020202020204" pitchFamily="34" charset="0"/>
              </a:rPr>
              <a:t>, lesiones de la medula espinal y enfermedades cardiacas. La forma mas habitual del tratamiento de células madres es  a través de un trasplante de células madres.</a:t>
            </a:r>
            <a:endParaRPr lang="es-MX" sz="2000" b="0" i="0" dirty="0">
              <a:solidFill>
                <a:srgbClr val="000000"/>
              </a:solidFill>
              <a:effectLst/>
              <a:latin typeface="Arial" panose="020B0604020202020204" pitchFamily="34" charset="0"/>
            </a:endParaRPr>
          </a:p>
        </p:txBody>
      </p:sp>
      <p:pic>
        <p:nvPicPr>
          <p:cNvPr id="3074" name="Picture 2" descr="Células madre: MedlinePlus en español">
            <a:extLst>
              <a:ext uri="{FF2B5EF4-FFF2-40B4-BE49-F238E27FC236}">
                <a16:creationId xmlns:a16="http://schemas.microsoft.com/office/drawing/2014/main" id="{D03A308E-252C-4A9A-8013-46969351F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5613" y="134016"/>
            <a:ext cx="2190750" cy="219075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Trasplante de células madre: Proceso y recuperación">
            <a:extLst>
              <a:ext uri="{FF2B5EF4-FFF2-40B4-BE49-F238E27FC236}">
                <a16:creationId xmlns:a16="http://schemas.microsoft.com/office/drawing/2014/main" id="{103903EC-738A-486B-B96B-1465CE0818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31" y="4421631"/>
            <a:ext cx="5078285" cy="219074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189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40000"/>
                <a:lumOff val="60000"/>
              </a:schemeClr>
            </a:gs>
            <a:gs pos="83000">
              <a:schemeClr val="accent4">
                <a:lumMod val="60000"/>
                <a:lumOff val="4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735D5C-0A1F-499E-BA5D-50DF7DED9DDC}"/>
              </a:ext>
            </a:extLst>
          </p:cNvPr>
          <p:cNvSpPr>
            <a:spLocks noGrp="1"/>
          </p:cNvSpPr>
          <p:nvPr>
            <p:ph type="title"/>
          </p:nvPr>
        </p:nvSpPr>
        <p:spPr>
          <a:xfrm>
            <a:off x="359224" y="277443"/>
            <a:ext cx="10515600" cy="1325563"/>
          </a:xfrm>
        </p:spPr>
        <p:txBody>
          <a:bodyPr>
            <a:normAutofit/>
          </a:bodyPr>
          <a:lstStyle/>
          <a:p>
            <a:r>
              <a:rPr lang="es-PE"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Ⅱ.Concluciones </a:t>
            </a:r>
          </a:p>
        </p:txBody>
      </p:sp>
      <p:pic>
        <p:nvPicPr>
          <p:cNvPr id="5" name="Marcador de contenido 4">
            <a:extLst>
              <a:ext uri="{FF2B5EF4-FFF2-40B4-BE49-F238E27FC236}">
                <a16:creationId xmlns:a16="http://schemas.microsoft.com/office/drawing/2014/main" id="{6B5DF584-EE8F-4BFF-AF28-5F0E986A8FD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5705" r="54548"/>
          <a:stretch/>
        </p:blipFill>
        <p:spPr>
          <a:xfrm>
            <a:off x="8171121" y="3895351"/>
            <a:ext cx="2480132" cy="2962649"/>
          </a:xfrm>
        </p:spPr>
      </p:pic>
      <p:pic>
        <p:nvPicPr>
          <p:cNvPr id="8" name="Marcador de contenido 4">
            <a:extLst>
              <a:ext uri="{FF2B5EF4-FFF2-40B4-BE49-F238E27FC236}">
                <a16:creationId xmlns:a16="http://schemas.microsoft.com/office/drawing/2014/main" id="{8C162FD9-DDAD-456A-8B4A-A17CB09D3A62}"/>
              </a:ext>
            </a:extLst>
          </p:cNvPr>
          <p:cNvPicPr>
            <a:picLocks noChangeAspect="1"/>
          </p:cNvPicPr>
          <p:nvPr/>
        </p:nvPicPr>
        <p:blipFill rotWithShape="1">
          <a:blip r:embed="rId2">
            <a:extLst>
              <a:ext uri="{28A0092B-C50C-407E-A947-70E740481C1C}">
                <a14:useLocalDpi xmlns:a14="http://schemas.microsoft.com/office/drawing/2010/main" val="0"/>
              </a:ext>
            </a:extLst>
          </a:blip>
          <a:srcRect l="44359" t="43849"/>
          <a:stretch/>
        </p:blipFill>
        <p:spPr>
          <a:xfrm>
            <a:off x="10582782" y="3794106"/>
            <a:ext cx="3036084" cy="3063894"/>
          </a:xfrm>
          <a:prstGeom prst="rect">
            <a:avLst/>
          </a:prstGeom>
        </p:spPr>
      </p:pic>
      <p:sp>
        <p:nvSpPr>
          <p:cNvPr id="10" name="CuadroTexto 9">
            <a:extLst>
              <a:ext uri="{FF2B5EF4-FFF2-40B4-BE49-F238E27FC236}">
                <a16:creationId xmlns:a16="http://schemas.microsoft.com/office/drawing/2014/main" id="{C1357354-F0B0-455F-9F8A-1002A341AF09}"/>
              </a:ext>
            </a:extLst>
          </p:cNvPr>
          <p:cNvSpPr txBox="1"/>
          <p:nvPr/>
        </p:nvSpPr>
        <p:spPr>
          <a:xfrm>
            <a:off x="367807" y="1603006"/>
            <a:ext cx="7803314" cy="2246769"/>
          </a:xfrm>
          <a:prstGeom prst="rect">
            <a:avLst/>
          </a:prstGeom>
          <a:noFill/>
        </p:spPr>
        <p:txBody>
          <a:bodyPr wrap="square" rtlCol="0">
            <a:spAutoFit/>
          </a:bodyPr>
          <a:lstStyle/>
          <a:p>
            <a:pPr marL="285750" indent="-285750">
              <a:buFont typeface="Arial" panose="020B0604020202020204" pitchFamily="34" charset="0"/>
              <a:buChar char="•"/>
            </a:pPr>
            <a:r>
              <a:rPr lang="es-MX" sz="2000" dirty="0">
                <a:latin typeface="Arial" panose="020B0604020202020204" pitchFamily="34" charset="0"/>
                <a:cs typeface="Arial" panose="020B0604020202020204" pitchFamily="34" charset="0"/>
              </a:rPr>
              <a:t>Una célula madre puede crear otras células y brindarles a cada una un labor que hacer.</a:t>
            </a:r>
          </a:p>
          <a:p>
            <a:pPr marL="285750" indent="-285750">
              <a:buFont typeface="Arial" panose="020B0604020202020204" pitchFamily="34" charset="0"/>
              <a:buChar char="•"/>
            </a:pPr>
            <a:r>
              <a:rPr lang="es-MX" sz="2000" dirty="0">
                <a:latin typeface="Arial" panose="020B0604020202020204" pitchFamily="34" charset="0"/>
                <a:cs typeface="Arial" panose="020B0604020202020204" pitchFamily="34" charset="0"/>
              </a:rPr>
              <a:t>Las células madres se diferencian debido a sus tipos.</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Mediante el cordón umbilical encontramos células madres.</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La Importancia de las células madres es que sirven para poder hacer operación con distintas enfermedades de la sangre. Además se obtienen las células sanguíneas que necesitamos.</a:t>
            </a:r>
          </a:p>
        </p:txBody>
      </p:sp>
      <p:pic>
        <p:nvPicPr>
          <p:cNvPr id="8194" name="Picture 2" descr="5. Conclusiones - Portafolio Claudia España UMG">
            <a:extLst>
              <a:ext uri="{FF2B5EF4-FFF2-40B4-BE49-F238E27FC236}">
                <a16:creationId xmlns:a16="http://schemas.microsoft.com/office/drawing/2014/main" id="{C227CBA0-95CD-4A16-89FF-8E88696DDF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66073" r="62139"/>
          <a:stretch/>
        </p:blipFill>
        <p:spPr bwMode="auto">
          <a:xfrm flipH="1">
            <a:off x="4572006" y="783771"/>
            <a:ext cx="813913" cy="3546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5. Conclusiones - Portafolio Claudia España UMG">
            <a:extLst>
              <a:ext uri="{FF2B5EF4-FFF2-40B4-BE49-F238E27FC236}">
                <a16:creationId xmlns:a16="http://schemas.microsoft.com/office/drawing/2014/main" id="{B9E49E14-B10F-4A81-872A-6D46243E5E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683"/>
          <a:stretch/>
        </p:blipFill>
        <p:spPr bwMode="auto">
          <a:xfrm flipH="1">
            <a:off x="4712684" y="92991"/>
            <a:ext cx="673240" cy="10454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1,594 Conclusiones Imágenes y Fotos - 123RF">
            <a:extLst>
              <a:ext uri="{FF2B5EF4-FFF2-40B4-BE49-F238E27FC236}">
                <a16:creationId xmlns:a16="http://schemas.microsoft.com/office/drawing/2014/main" id="{C5BA9153-06F2-4D2E-9455-DB28AB11E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2957" y="4183038"/>
            <a:ext cx="3141785" cy="231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2061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TotalTime>
  <Words>1467</Words>
  <Application>Microsoft Office PowerPoint</Application>
  <PresentationFormat>Panorámica</PresentationFormat>
  <Paragraphs>61</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Presentación de PowerPoint</vt:lpstr>
      <vt:lpstr>Ⅰ.INTRODUCCIÓN</vt:lpstr>
      <vt:lpstr>¿Qué son las  célula madre?</vt:lpstr>
      <vt:lpstr>¿Cuál es la historia de las células madres?</vt:lpstr>
      <vt:lpstr>¿Cuáles son los tipos de células madres?</vt:lpstr>
      <vt:lpstr>Presentación de PowerPoint</vt:lpstr>
      <vt:lpstr>Presentación de PowerPoint</vt:lpstr>
      <vt:lpstr>¿Cuál es la importancia de las células madre?</vt:lpstr>
      <vt:lpstr>Ⅱ.Concluciones </vt:lpstr>
      <vt:lpstr>Links:</vt:lpstr>
      <vt:lpstr>Links:</vt:lpstr>
      <vt:lpstr>Links:</vt:lpstr>
      <vt:lpstr>Links:</vt:lpstr>
      <vt:lpstr>Links: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diego valencia</dc:creator>
  <cp:lastModifiedBy>juan diego valencia</cp:lastModifiedBy>
  <cp:revision>35</cp:revision>
  <dcterms:created xsi:type="dcterms:W3CDTF">2022-09-27T21:29:04Z</dcterms:created>
  <dcterms:modified xsi:type="dcterms:W3CDTF">2022-09-29T05:08:32Z</dcterms:modified>
</cp:coreProperties>
</file>