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0" r:id="rId5"/>
    <p:sldId id="26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06C9180-AAE1-40B2-BA1C-4F3F96989B4F}" type="datetimeFigureOut">
              <a:rPr lang="es-PE" smtClean="0"/>
              <a:t>17/12/2023</a:t>
            </a:fld>
            <a:endParaRPr lang="es-PE"/>
          </a:p>
        </p:txBody>
      </p:sp>
      <p:sp>
        <p:nvSpPr>
          <p:cNvPr id="5" name="Footer Placeholder 4"/>
          <p:cNvSpPr>
            <a:spLocks noGrp="1"/>
          </p:cNvSpPr>
          <p:nvPr>
            <p:ph type="ftr" sz="quarter" idx="11"/>
          </p:nvPr>
        </p:nvSpPr>
        <p:spPr>
          <a:xfrm>
            <a:off x="1451579" y="329307"/>
            <a:ext cx="5626774" cy="309201"/>
          </a:xfrm>
        </p:spPr>
        <p:txBody>
          <a:bodyPr/>
          <a:lstStyle/>
          <a:p>
            <a:endParaRPr lang="es-PE"/>
          </a:p>
        </p:txBody>
      </p:sp>
      <p:sp>
        <p:nvSpPr>
          <p:cNvPr id="6" name="Slide Number Placeholder 5"/>
          <p:cNvSpPr>
            <a:spLocks noGrp="1"/>
          </p:cNvSpPr>
          <p:nvPr>
            <p:ph type="sldNum" sz="quarter" idx="12"/>
          </p:nvPr>
        </p:nvSpPr>
        <p:spPr>
          <a:xfrm>
            <a:off x="476834" y="798973"/>
            <a:ext cx="811019" cy="503578"/>
          </a:xfrm>
        </p:spPr>
        <p:txBody>
          <a:bodyPr/>
          <a:lstStyle/>
          <a:p>
            <a:fld id="{F169AE6E-DE08-499C-9546-2B3D253B6FA2}" type="slidenum">
              <a:rPr lang="es-PE" smtClean="0"/>
              <a:t>‹Nº›</a:t>
            </a:fld>
            <a:endParaRPr lang="es-PE"/>
          </a:p>
        </p:txBody>
      </p:sp>
    </p:spTree>
    <p:extLst>
      <p:ext uri="{BB962C8B-B14F-4D97-AF65-F5344CB8AC3E}">
        <p14:creationId xmlns:p14="http://schemas.microsoft.com/office/powerpoint/2010/main" val="1117331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06C9180-AAE1-40B2-BA1C-4F3F96989B4F}" type="datetimeFigureOut">
              <a:rPr lang="es-PE" smtClean="0"/>
              <a:t>17/12/2023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F169AE6E-DE08-499C-9546-2B3D253B6FA2}" type="slidenum">
              <a:rPr lang="es-PE" smtClean="0"/>
              <a:t>‹Nº›</a:t>
            </a:fld>
            <a:endParaRPr lang="es-PE"/>
          </a:p>
        </p:txBody>
      </p:sp>
    </p:spTree>
    <p:extLst>
      <p:ext uri="{BB962C8B-B14F-4D97-AF65-F5344CB8AC3E}">
        <p14:creationId xmlns:p14="http://schemas.microsoft.com/office/powerpoint/2010/main" val="33292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06C9180-AAE1-40B2-BA1C-4F3F96989B4F}" type="datetimeFigureOut">
              <a:rPr lang="es-PE" smtClean="0"/>
              <a:t>17/12/2023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F169AE6E-DE08-499C-9546-2B3D253B6FA2}" type="slidenum">
              <a:rPr lang="es-PE" smtClean="0"/>
              <a:t>‹Nº›</a:t>
            </a:fld>
            <a:endParaRPr lang="es-PE"/>
          </a:p>
        </p:txBody>
      </p:sp>
    </p:spTree>
    <p:extLst>
      <p:ext uri="{BB962C8B-B14F-4D97-AF65-F5344CB8AC3E}">
        <p14:creationId xmlns:p14="http://schemas.microsoft.com/office/powerpoint/2010/main" val="523278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06C9180-AAE1-40B2-BA1C-4F3F96989B4F}" type="datetimeFigureOut">
              <a:rPr lang="es-PE" smtClean="0"/>
              <a:t>17/12/2023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F169AE6E-DE08-499C-9546-2B3D253B6FA2}" type="slidenum">
              <a:rPr lang="es-PE" smtClean="0"/>
              <a:t>‹Nº›</a:t>
            </a:fld>
            <a:endParaRPr lang="es-PE"/>
          </a:p>
        </p:txBody>
      </p:sp>
    </p:spTree>
    <p:extLst>
      <p:ext uri="{BB962C8B-B14F-4D97-AF65-F5344CB8AC3E}">
        <p14:creationId xmlns:p14="http://schemas.microsoft.com/office/powerpoint/2010/main" val="1161757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06C9180-AAE1-40B2-BA1C-4F3F96989B4F}" type="datetimeFigureOut">
              <a:rPr lang="es-PE" smtClean="0"/>
              <a:t>17/12/2023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F169AE6E-DE08-499C-9546-2B3D253B6FA2}" type="slidenum">
              <a:rPr lang="es-PE" smtClean="0"/>
              <a:t>‹Nº›</a:t>
            </a:fld>
            <a:endParaRPr lang="es-PE"/>
          </a:p>
        </p:txBody>
      </p:sp>
    </p:spTree>
    <p:extLst>
      <p:ext uri="{BB962C8B-B14F-4D97-AF65-F5344CB8AC3E}">
        <p14:creationId xmlns:p14="http://schemas.microsoft.com/office/powerpoint/2010/main" val="3556258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06C9180-AAE1-40B2-BA1C-4F3F96989B4F}" type="datetimeFigureOut">
              <a:rPr lang="es-PE" smtClean="0"/>
              <a:t>17/12/2023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F169AE6E-DE08-499C-9546-2B3D253B6FA2}" type="slidenum">
              <a:rPr lang="es-PE" smtClean="0"/>
              <a:t>‹Nº›</a:t>
            </a:fld>
            <a:endParaRPr lang="es-PE"/>
          </a:p>
        </p:txBody>
      </p:sp>
    </p:spTree>
    <p:extLst>
      <p:ext uri="{BB962C8B-B14F-4D97-AF65-F5344CB8AC3E}">
        <p14:creationId xmlns:p14="http://schemas.microsoft.com/office/powerpoint/2010/main" val="1570457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488794"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56025" y="2821491"/>
            <a:ext cx="4488794"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06C9180-AAE1-40B2-BA1C-4F3F96989B4F}" type="datetimeFigureOut">
              <a:rPr lang="es-PE" smtClean="0"/>
              <a:t>17/12/2023</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F169AE6E-DE08-499C-9546-2B3D253B6FA2}" type="slidenum">
              <a:rPr lang="es-PE" smtClean="0"/>
              <a:t>‹Nº›</a:t>
            </a:fld>
            <a:endParaRPr lang="es-PE"/>
          </a:p>
        </p:txBody>
      </p:sp>
    </p:spTree>
    <p:extLst>
      <p:ext uri="{BB962C8B-B14F-4D97-AF65-F5344CB8AC3E}">
        <p14:creationId xmlns:p14="http://schemas.microsoft.com/office/powerpoint/2010/main" val="2261904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06C9180-AAE1-40B2-BA1C-4F3F96989B4F}" type="datetimeFigureOut">
              <a:rPr lang="es-PE" smtClean="0"/>
              <a:t>17/12/2023</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F169AE6E-DE08-499C-9546-2B3D253B6FA2}" type="slidenum">
              <a:rPr lang="es-PE" smtClean="0"/>
              <a:t>‹Nº›</a:t>
            </a:fld>
            <a:endParaRPr lang="es-PE"/>
          </a:p>
        </p:txBody>
      </p:sp>
    </p:spTree>
    <p:extLst>
      <p:ext uri="{BB962C8B-B14F-4D97-AF65-F5344CB8AC3E}">
        <p14:creationId xmlns:p14="http://schemas.microsoft.com/office/powerpoint/2010/main" val="2343893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6C9180-AAE1-40B2-BA1C-4F3F96989B4F}" type="datetimeFigureOut">
              <a:rPr lang="es-PE" smtClean="0"/>
              <a:t>17/12/2023</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F169AE6E-DE08-499C-9546-2B3D253B6FA2}" type="slidenum">
              <a:rPr lang="es-PE" smtClean="0"/>
              <a:t>‹Nº›</a:t>
            </a:fld>
            <a:endParaRPr lang="es-PE"/>
          </a:p>
        </p:txBody>
      </p:sp>
    </p:spTree>
    <p:extLst>
      <p:ext uri="{BB962C8B-B14F-4D97-AF65-F5344CB8AC3E}">
        <p14:creationId xmlns:p14="http://schemas.microsoft.com/office/powerpoint/2010/main" val="832746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06C9180-AAE1-40B2-BA1C-4F3F96989B4F}" type="datetimeFigureOut">
              <a:rPr lang="es-PE" smtClean="0"/>
              <a:t>17/12/2023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F169AE6E-DE08-499C-9546-2B3D253B6FA2}" type="slidenum">
              <a:rPr lang="es-PE" smtClean="0"/>
              <a:t>‹Nº›</a:t>
            </a:fld>
            <a:endParaRPr lang="es-PE"/>
          </a:p>
        </p:txBody>
      </p:sp>
    </p:spTree>
    <p:extLst>
      <p:ext uri="{BB962C8B-B14F-4D97-AF65-F5344CB8AC3E}">
        <p14:creationId xmlns:p14="http://schemas.microsoft.com/office/powerpoint/2010/main" val="804491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s-ES"/>
              <a:t>Haga clic en el icono para agregar una imagen</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06C9180-AAE1-40B2-BA1C-4F3F96989B4F}" type="datetimeFigureOut">
              <a:rPr lang="es-PE" smtClean="0"/>
              <a:t>17/12/2023</a:t>
            </a:fld>
            <a:endParaRPr lang="es-PE"/>
          </a:p>
        </p:txBody>
      </p:sp>
      <p:sp>
        <p:nvSpPr>
          <p:cNvPr id="6" name="Footer Placeholder 5"/>
          <p:cNvSpPr>
            <a:spLocks noGrp="1"/>
          </p:cNvSpPr>
          <p:nvPr>
            <p:ph type="ftr" sz="quarter" idx="11"/>
          </p:nvPr>
        </p:nvSpPr>
        <p:spPr>
          <a:xfrm>
            <a:off x="1447382" y="318640"/>
            <a:ext cx="5541004" cy="320931"/>
          </a:xfrm>
        </p:spPr>
        <p:txBody>
          <a:bodyPr/>
          <a:lstStyle/>
          <a:p>
            <a:endParaRPr lang="es-PE"/>
          </a:p>
        </p:txBody>
      </p:sp>
      <p:sp>
        <p:nvSpPr>
          <p:cNvPr id="7" name="Slide Number Placeholder 6"/>
          <p:cNvSpPr>
            <a:spLocks noGrp="1"/>
          </p:cNvSpPr>
          <p:nvPr>
            <p:ph type="sldNum" sz="quarter" idx="12"/>
          </p:nvPr>
        </p:nvSpPr>
        <p:spPr/>
        <p:txBody>
          <a:bodyPr/>
          <a:lstStyle/>
          <a:p>
            <a:fld id="{F169AE6E-DE08-499C-9546-2B3D253B6FA2}" type="slidenum">
              <a:rPr lang="es-PE" smtClean="0"/>
              <a:t>‹Nº›</a:t>
            </a:fld>
            <a:endParaRPr lang="es-PE"/>
          </a:p>
        </p:txBody>
      </p:sp>
    </p:spTree>
    <p:extLst>
      <p:ext uri="{BB962C8B-B14F-4D97-AF65-F5344CB8AC3E}">
        <p14:creationId xmlns:p14="http://schemas.microsoft.com/office/powerpoint/2010/main" val="598273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06C9180-AAE1-40B2-BA1C-4F3F96989B4F}" type="datetimeFigureOut">
              <a:rPr lang="es-PE" smtClean="0"/>
              <a:t>17/12/2023</a:t>
            </a:fld>
            <a:endParaRPr lang="es-PE"/>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F169AE6E-DE08-499C-9546-2B3D253B6FA2}" type="slidenum">
              <a:rPr lang="es-PE" smtClean="0"/>
              <a:t>‹Nº›</a:t>
            </a:fld>
            <a:endParaRPr lang="es-PE"/>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271347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9DF2873-1B75-4637-ABA2-65EEF3A70A48}"/>
              </a:ext>
            </a:extLst>
          </p:cNvPr>
          <p:cNvSpPr txBox="1"/>
          <p:nvPr/>
        </p:nvSpPr>
        <p:spPr>
          <a:xfrm>
            <a:off x="524434" y="322729"/>
            <a:ext cx="7490013" cy="707886"/>
          </a:xfrm>
          <a:prstGeom prst="rect">
            <a:avLst/>
          </a:prstGeom>
          <a:noFill/>
        </p:spPr>
        <p:txBody>
          <a:bodyPr wrap="square" rtlCol="0">
            <a:spAutoFit/>
          </a:bodyPr>
          <a:lstStyle/>
          <a:p>
            <a:r>
              <a:rPr lang="es-ES" sz="4000" dirty="0">
                <a:solidFill>
                  <a:srgbClr val="FF0000"/>
                </a:solidFill>
                <a:latin typeface="Algerian" panose="04020705040A02060702" pitchFamily="82" charset="0"/>
              </a:rPr>
              <a:t>Los juegos del hambre</a:t>
            </a:r>
            <a:endParaRPr lang="es-PE" sz="4000" dirty="0">
              <a:solidFill>
                <a:srgbClr val="FF0000"/>
              </a:solidFill>
              <a:latin typeface="Algerian" panose="04020705040A02060702" pitchFamily="82" charset="0"/>
            </a:endParaRPr>
          </a:p>
        </p:txBody>
      </p:sp>
      <p:pic>
        <p:nvPicPr>
          <p:cNvPr id="3" name="Imagen 2">
            <a:extLst>
              <a:ext uri="{FF2B5EF4-FFF2-40B4-BE49-F238E27FC236}">
                <a16:creationId xmlns:a16="http://schemas.microsoft.com/office/drawing/2014/main" id="{2CB14043-919C-481C-80C3-50B52D457FE2}"/>
              </a:ext>
            </a:extLst>
          </p:cNvPr>
          <p:cNvPicPr>
            <a:picLocks noChangeAspect="1"/>
          </p:cNvPicPr>
          <p:nvPr/>
        </p:nvPicPr>
        <p:blipFill>
          <a:blip r:embed="rId2"/>
          <a:stretch>
            <a:fillRect/>
          </a:stretch>
        </p:blipFill>
        <p:spPr>
          <a:xfrm>
            <a:off x="8599956" y="793377"/>
            <a:ext cx="3067610" cy="478042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 name="CuadroTexto 3">
            <a:extLst>
              <a:ext uri="{FF2B5EF4-FFF2-40B4-BE49-F238E27FC236}">
                <a16:creationId xmlns:a16="http://schemas.microsoft.com/office/drawing/2014/main" id="{747F9FEA-C320-4399-8C52-6E55DA5EFD59}"/>
              </a:ext>
            </a:extLst>
          </p:cNvPr>
          <p:cNvSpPr txBox="1"/>
          <p:nvPr/>
        </p:nvSpPr>
        <p:spPr>
          <a:xfrm>
            <a:off x="524434" y="1766373"/>
            <a:ext cx="6925235" cy="1815882"/>
          </a:xfrm>
          <a:prstGeom prst="rect">
            <a:avLst/>
          </a:prstGeom>
          <a:noFill/>
        </p:spPr>
        <p:txBody>
          <a:bodyPr wrap="square" rtlCol="0">
            <a:spAutoFit/>
          </a:bodyPr>
          <a:lstStyle/>
          <a:p>
            <a:r>
              <a:rPr lang="es-ES" sz="2800" dirty="0"/>
              <a:t>Nombre: Rafael Guerrero Dominguez</a:t>
            </a:r>
          </a:p>
          <a:p>
            <a:r>
              <a:rPr lang="es-ES" sz="2800" dirty="0"/>
              <a:t>Grado: 2do secundaria</a:t>
            </a:r>
          </a:p>
          <a:p>
            <a:r>
              <a:rPr lang="es-PE" sz="2800" dirty="0"/>
              <a:t>Sección : A</a:t>
            </a:r>
          </a:p>
          <a:p>
            <a:r>
              <a:rPr lang="es-PE" sz="2800" dirty="0"/>
              <a:t>Curso: Comunicación</a:t>
            </a:r>
            <a:endParaRPr lang="es-ES" sz="2800" dirty="0"/>
          </a:p>
        </p:txBody>
      </p:sp>
      <p:sp>
        <p:nvSpPr>
          <p:cNvPr id="5" name="CuadroTexto 4">
            <a:extLst>
              <a:ext uri="{FF2B5EF4-FFF2-40B4-BE49-F238E27FC236}">
                <a16:creationId xmlns:a16="http://schemas.microsoft.com/office/drawing/2014/main" id="{17662BD1-55AA-482D-BD58-980F36C37C02}"/>
              </a:ext>
            </a:extLst>
          </p:cNvPr>
          <p:cNvSpPr txBox="1"/>
          <p:nvPr/>
        </p:nvSpPr>
        <p:spPr>
          <a:xfrm>
            <a:off x="1062318" y="4424082"/>
            <a:ext cx="3966882" cy="707886"/>
          </a:xfrm>
          <a:prstGeom prst="rect">
            <a:avLst/>
          </a:prstGeom>
          <a:noFill/>
        </p:spPr>
        <p:txBody>
          <a:bodyPr wrap="square" rtlCol="0">
            <a:spAutoFit/>
          </a:bodyPr>
          <a:lstStyle/>
          <a:p>
            <a:r>
              <a:rPr lang="es-ES" sz="4000" dirty="0"/>
              <a:t>17/12/23</a:t>
            </a:r>
            <a:endParaRPr lang="es-PE" sz="4000" dirty="0"/>
          </a:p>
        </p:txBody>
      </p:sp>
    </p:spTree>
    <p:extLst>
      <p:ext uri="{BB962C8B-B14F-4D97-AF65-F5344CB8AC3E}">
        <p14:creationId xmlns:p14="http://schemas.microsoft.com/office/powerpoint/2010/main" val="1807390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47DAC37-28F7-460C-93E5-2FD432E83A9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037" b="96667" l="9626" r="94118">
                        <a14:foregroundMark x1="24599" y1="30370" x2="45989" y2="12593"/>
                        <a14:foregroundMark x1="45989" y1="12593" x2="71658" y2="30370"/>
                        <a14:foregroundMark x1="71658" y1="30370" x2="57754" y2="6296"/>
                        <a14:foregroundMark x1="57754" y1="6296" x2="21390" y2="31852"/>
                        <a14:foregroundMark x1="21390" y1="31852" x2="16043" y2="50370"/>
                        <a14:foregroundMark x1="16043" y1="50370" x2="29947" y2="71111"/>
                        <a14:foregroundMark x1="29947" y1="71111" x2="3743" y2="81852"/>
                        <a14:foregroundMark x1="3743" y1="81852" x2="21925" y2="96667"/>
                        <a14:foregroundMark x1="21925" y1="96667" x2="58289" y2="95926"/>
                        <a14:foregroundMark x1="58289" y1="95926" x2="63102" y2="77407"/>
                        <a14:foregroundMark x1="63102" y1="77407" x2="86631" y2="88889"/>
                        <a14:foregroundMark x1="86631" y1="88889" x2="91979" y2="78519"/>
                        <a14:foregroundMark x1="42246" y1="10741" x2="73797" y2="21111"/>
                        <a14:foregroundMark x1="73797" y1="21111" x2="77005" y2="41111"/>
                        <a14:foregroundMark x1="77005" y1="41111" x2="68449" y2="51481"/>
                        <a14:foregroundMark x1="58824" y1="77037" x2="95187" y2="71852"/>
                        <a14:foregroundMark x1="95187" y1="71852" x2="86096" y2="65926"/>
                        <a14:foregroundMark x1="94118" y1="81111" x2="66310" y2="98148"/>
                        <a14:foregroundMark x1="66310" y1="98148" x2="27807" y2="89259"/>
                        <a14:foregroundMark x1="27807" y1="89259" x2="47594" y2="97037"/>
                        <a14:foregroundMark x1="55615" y1="7037" x2="29412" y2="16667"/>
                        <a14:foregroundMark x1="29412" y1="16667" x2="24064" y2="24074"/>
                      </a14:backgroundRemoval>
                    </a14:imgEffect>
                  </a14:imgLayer>
                </a14:imgProps>
              </a:ext>
            </a:extLst>
          </a:blip>
          <a:stretch>
            <a:fillRect/>
          </a:stretch>
        </p:blipFill>
        <p:spPr>
          <a:xfrm>
            <a:off x="808223" y="688237"/>
            <a:ext cx="1781175" cy="2571750"/>
          </a:xfrm>
          <a:prstGeom prst="rect">
            <a:avLst/>
          </a:prstGeom>
        </p:spPr>
      </p:pic>
      <p:sp>
        <p:nvSpPr>
          <p:cNvPr id="3" name="CuadroTexto 2">
            <a:extLst>
              <a:ext uri="{FF2B5EF4-FFF2-40B4-BE49-F238E27FC236}">
                <a16:creationId xmlns:a16="http://schemas.microsoft.com/office/drawing/2014/main" id="{5476F52D-E258-45CD-BF1D-43B179C24366}"/>
              </a:ext>
            </a:extLst>
          </p:cNvPr>
          <p:cNvSpPr txBox="1"/>
          <p:nvPr/>
        </p:nvSpPr>
        <p:spPr>
          <a:xfrm>
            <a:off x="645459" y="282388"/>
            <a:ext cx="3025588" cy="369332"/>
          </a:xfrm>
          <a:prstGeom prst="rect">
            <a:avLst/>
          </a:prstGeom>
          <a:noFill/>
        </p:spPr>
        <p:txBody>
          <a:bodyPr wrap="square" rtlCol="0">
            <a:spAutoFit/>
          </a:bodyPr>
          <a:lstStyle/>
          <a:p>
            <a:r>
              <a:rPr lang="es-ES" dirty="0">
                <a:solidFill>
                  <a:srgbClr val="FF0000"/>
                </a:solidFill>
                <a:latin typeface="Algerian" panose="04020705040A02060702" pitchFamily="82" charset="0"/>
              </a:rPr>
              <a:t>Katnnis everdeen</a:t>
            </a:r>
            <a:endParaRPr lang="es-PE" dirty="0">
              <a:solidFill>
                <a:srgbClr val="FF0000"/>
              </a:solidFill>
              <a:latin typeface="Algerian" panose="04020705040A02060702" pitchFamily="82" charset="0"/>
            </a:endParaRPr>
          </a:p>
        </p:txBody>
      </p:sp>
      <p:sp>
        <p:nvSpPr>
          <p:cNvPr id="4" name="CuadroTexto 3">
            <a:extLst>
              <a:ext uri="{FF2B5EF4-FFF2-40B4-BE49-F238E27FC236}">
                <a16:creationId xmlns:a16="http://schemas.microsoft.com/office/drawing/2014/main" id="{C24D78A7-24A8-414C-818F-9071FB0BE6A9}"/>
              </a:ext>
            </a:extLst>
          </p:cNvPr>
          <p:cNvSpPr txBox="1"/>
          <p:nvPr/>
        </p:nvSpPr>
        <p:spPr>
          <a:xfrm>
            <a:off x="309282" y="3598013"/>
            <a:ext cx="3361765" cy="2031325"/>
          </a:xfrm>
          <a:prstGeom prst="rect">
            <a:avLst/>
          </a:prstGeom>
          <a:noFill/>
        </p:spPr>
        <p:txBody>
          <a:bodyPr wrap="square" rtlCol="0">
            <a:spAutoFit/>
          </a:bodyPr>
          <a:lstStyle/>
          <a:p>
            <a:r>
              <a:rPr lang="es-ES" dirty="0"/>
              <a:t>Protagonista de la historia. Es una joven valiente y habilidosa con el arco, que se convierte en la tributo femenina del Distrito 12 y lucha por su supervivencia en los Juegos del Hambre.</a:t>
            </a:r>
          </a:p>
        </p:txBody>
      </p:sp>
      <p:pic>
        <p:nvPicPr>
          <p:cNvPr id="5" name="Imagen 4">
            <a:extLst>
              <a:ext uri="{FF2B5EF4-FFF2-40B4-BE49-F238E27FC236}">
                <a16:creationId xmlns:a16="http://schemas.microsoft.com/office/drawing/2014/main" id="{78625BFB-87B8-471C-AD90-0ADD90E99B1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667" b="66444" l="10000" r="90000">
                        <a14:foregroundMark x1="69000" y1="58889" x2="54667" y2="48889"/>
                        <a14:foregroundMark x1="54667" y1="48889" x2="26000" y2="64222"/>
                        <a14:foregroundMark x1="26000" y1="64222" x2="68667" y2="63778"/>
                        <a14:foregroundMark x1="68667" y1="63778" x2="43000" y2="66667"/>
                        <a14:foregroundMark x1="43000" y1="66667" x2="69667" y2="66444"/>
                        <a14:foregroundMark x1="69667" y1="66444" x2="68333" y2="52667"/>
                        <a14:foregroundMark x1="68333" y1="52667" x2="50333" y2="58667"/>
                        <a14:foregroundMark x1="50333" y1="58667" x2="67000" y2="49111"/>
                        <a14:foregroundMark x1="67000" y1="49111" x2="67333" y2="50222"/>
                      </a14:backgroundRemoval>
                    </a14:imgEffect>
                  </a14:imgLayer>
                </a14:imgProps>
              </a:ext>
            </a:extLst>
          </a:blip>
          <a:srcRect b="31694"/>
          <a:stretch/>
        </p:blipFill>
        <p:spPr>
          <a:xfrm>
            <a:off x="4906495" y="748749"/>
            <a:ext cx="2379009" cy="2450726"/>
          </a:xfrm>
          <a:prstGeom prst="rect">
            <a:avLst/>
          </a:prstGeom>
        </p:spPr>
      </p:pic>
      <p:sp>
        <p:nvSpPr>
          <p:cNvPr id="6" name="CuadroTexto 5">
            <a:extLst>
              <a:ext uri="{FF2B5EF4-FFF2-40B4-BE49-F238E27FC236}">
                <a16:creationId xmlns:a16="http://schemas.microsoft.com/office/drawing/2014/main" id="{1A58BF39-5289-4E3C-969E-7B11DEB1D916}"/>
              </a:ext>
            </a:extLst>
          </p:cNvPr>
          <p:cNvSpPr txBox="1"/>
          <p:nvPr/>
        </p:nvSpPr>
        <p:spPr>
          <a:xfrm>
            <a:off x="5190565" y="282388"/>
            <a:ext cx="2379009" cy="369332"/>
          </a:xfrm>
          <a:prstGeom prst="rect">
            <a:avLst/>
          </a:prstGeom>
          <a:noFill/>
        </p:spPr>
        <p:txBody>
          <a:bodyPr wrap="square" rtlCol="0">
            <a:spAutoFit/>
          </a:bodyPr>
          <a:lstStyle/>
          <a:p>
            <a:r>
              <a:rPr lang="es-ES" dirty="0">
                <a:solidFill>
                  <a:srgbClr val="FF0000"/>
                </a:solidFill>
                <a:latin typeface="Algerian" panose="04020705040A02060702" pitchFamily="82" charset="0"/>
              </a:rPr>
              <a:t>Peeta mellark</a:t>
            </a:r>
            <a:endParaRPr lang="es-PE" dirty="0">
              <a:solidFill>
                <a:srgbClr val="FF0000"/>
              </a:solidFill>
              <a:latin typeface="Algerian" panose="04020705040A02060702" pitchFamily="82" charset="0"/>
            </a:endParaRPr>
          </a:p>
        </p:txBody>
      </p:sp>
      <p:sp>
        <p:nvSpPr>
          <p:cNvPr id="7" name="CuadroTexto 6">
            <a:extLst>
              <a:ext uri="{FF2B5EF4-FFF2-40B4-BE49-F238E27FC236}">
                <a16:creationId xmlns:a16="http://schemas.microsoft.com/office/drawing/2014/main" id="{F0F9648B-690E-4D32-BE02-2E96567943EA}"/>
              </a:ext>
            </a:extLst>
          </p:cNvPr>
          <p:cNvSpPr txBox="1"/>
          <p:nvPr/>
        </p:nvSpPr>
        <p:spPr>
          <a:xfrm>
            <a:off x="5190565" y="3429000"/>
            <a:ext cx="2850776" cy="2585323"/>
          </a:xfrm>
          <a:prstGeom prst="rect">
            <a:avLst/>
          </a:prstGeom>
          <a:noFill/>
        </p:spPr>
        <p:txBody>
          <a:bodyPr wrap="square" rtlCol="0">
            <a:spAutoFit/>
          </a:bodyPr>
          <a:lstStyle/>
          <a:p>
            <a:r>
              <a:rPr lang="es-ES" dirty="0"/>
              <a:t>El tributo masculino del Distrito 12 y compañero de Katniss en los Juegos del Hambre. Desarrolla una estrategia para ganarse la simpatía del público al fingir un romance con Katniss.</a:t>
            </a:r>
          </a:p>
          <a:p>
            <a:endParaRPr lang="es-ES" dirty="0"/>
          </a:p>
        </p:txBody>
      </p:sp>
      <p:pic>
        <p:nvPicPr>
          <p:cNvPr id="8" name="Imagen 7">
            <a:extLst>
              <a:ext uri="{FF2B5EF4-FFF2-40B4-BE49-F238E27FC236}">
                <a16:creationId xmlns:a16="http://schemas.microsoft.com/office/drawing/2014/main" id="{1BA2BAD1-32B2-415F-9B8B-0102B01A4767}"/>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689" b="71572" l="5357" r="89881">
                        <a14:foregroundMark x1="19643" y1="50836" x2="15476" y2="68562"/>
                        <a14:foregroundMark x1="15476" y1="68562" x2="46429" y2="62207"/>
                        <a14:foregroundMark x1="46429" y1="62207" x2="69048" y2="49164"/>
                        <a14:foregroundMark x1="69048" y1="49164" x2="97024" y2="64548"/>
                        <a14:foregroundMark x1="97024" y1="64548" x2="58929" y2="69231"/>
                        <a14:foregroundMark x1="58929" y1="69231" x2="89881" y2="64548"/>
                        <a14:foregroundMark x1="89881" y1="64548" x2="60714" y2="58194"/>
                        <a14:foregroundMark x1="66667" y1="65886" x2="23810" y2="64548"/>
                        <a14:foregroundMark x1="23810" y1="64548" x2="60119" y2="71572"/>
                        <a14:foregroundMark x1="60119" y1="71572" x2="20833" y2="64214"/>
                        <a14:foregroundMark x1="20833" y1="64214" x2="21429" y2="47157"/>
                        <a14:foregroundMark x1="21429" y1="47157" x2="25595" y2="44147"/>
                        <a14:foregroundMark x1="83333" y1="68562" x2="48810" y2="71237"/>
                        <a14:foregroundMark x1="48810" y1="71237" x2="5357" y2="66555"/>
                        <a14:foregroundMark x1="5357" y1="66555" x2="9524" y2="64548"/>
                      </a14:backgroundRemoval>
                    </a14:imgEffect>
                  </a14:imgLayer>
                </a14:imgProps>
              </a:ext>
            </a:extLst>
          </a:blip>
          <a:srcRect b="28451"/>
          <a:stretch/>
        </p:blipFill>
        <p:spPr>
          <a:xfrm>
            <a:off x="9369658" y="759297"/>
            <a:ext cx="1883989" cy="2278352"/>
          </a:xfrm>
          <a:prstGeom prst="rect">
            <a:avLst/>
          </a:prstGeom>
        </p:spPr>
      </p:pic>
      <p:sp>
        <p:nvSpPr>
          <p:cNvPr id="10" name="CuadroTexto 9">
            <a:extLst>
              <a:ext uri="{FF2B5EF4-FFF2-40B4-BE49-F238E27FC236}">
                <a16:creationId xmlns:a16="http://schemas.microsoft.com/office/drawing/2014/main" id="{A32E5B05-4FCD-4C2B-B4A6-0DAFE96F7EB9}"/>
              </a:ext>
            </a:extLst>
          </p:cNvPr>
          <p:cNvSpPr txBox="1"/>
          <p:nvPr/>
        </p:nvSpPr>
        <p:spPr>
          <a:xfrm>
            <a:off x="9076765" y="389965"/>
            <a:ext cx="2469776" cy="369332"/>
          </a:xfrm>
          <a:prstGeom prst="rect">
            <a:avLst/>
          </a:prstGeom>
          <a:noFill/>
        </p:spPr>
        <p:txBody>
          <a:bodyPr wrap="square" rtlCol="0">
            <a:spAutoFit/>
          </a:bodyPr>
          <a:lstStyle/>
          <a:p>
            <a:r>
              <a:rPr lang="es-ES" dirty="0">
                <a:solidFill>
                  <a:srgbClr val="FF0000"/>
                </a:solidFill>
                <a:latin typeface="Algerian" panose="04020705040A02060702" pitchFamily="82" charset="0"/>
              </a:rPr>
              <a:t>Gale Hawthorne</a:t>
            </a:r>
            <a:endParaRPr lang="es-PE" dirty="0">
              <a:solidFill>
                <a:srgbClr val="FF0000"/>
              </a:solidFill>
              <a:latin typeface="Algerian" panose="04020705040A02060702" pitchFamily="82" charset="0"/>
            </a:endParaRPr>
          </a:p>
        </p:txBody>
      </p:sp>
      <p:sp>
        <p:nvSpPr>
          <p:cNvPr id="12" name="CuadroTexto 11">
            <a:extLst>
              <a:ext uri="{FF2B5EF4-FFF2-40B4-BE49-F238E27FC236}">
                <a16:creationId xmlns:a16="http://schemas.microsoft.com/office/drawing/2014/main" id="{5E3B9FDD-0D84-4F2E-A737-0E5B0820ECF0}"/>
              </a:ext>
            </a:extLst>
          </p:cNvPr>
          <p:cNvSpPr txBox="1"/>
          <p:nvPr/>
        </p:nvSpPr>
        <p:spPr>
          <a:xfrm>
            <a:off x="9076765" y="3321013"/>
            <a:ext cx="2469776" cy="2585323"/>
          </a:xfrm>
          <a:prstGeom prst="rect">
            <a:avLst/>
          </a:prstGeom>
          <a:noFill/>
        </p:spPr>
        <p:txBody>
          <a:bodyPr wrap="square" rtlCol="0">
            <a:spAutoFit/>
          </a:bodyPr>
          <a:lstStyle/>
          <a:p>
            <a:r>
              <a:rPr lang="es-ES" dirty="0"/>
              <a:t>Amigo de Katniss y compañero de caza en el Distrito 12. Gale comparte una conexión especial con Katniss y juega un papel crucial en su vida.</a:t>
            </a:r>
          </a:p>
          <a:p>
            <a:endParaRPr lang="es-ES" dirty="0"/>
          </a:p>
        </p:txBody>
      </p:sp>
    </p:spTree>
    <p:extLst>
      <p:ext uri="{BB962C8B-B14F-4D97-AF65-F5344CB8AC3E}">
        <p14:creationId xmlns:p14="http://schemas.microsoft.com/office/powerpoint/2010/main" val="550894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3BAD70D-5D93-419E-8FBC-C793681C3F1A}"/>
              </a:ext>
            </a:extLst>
          </p:cNvPr>
          <p:cNvSpPr txBox="1"/>
          <p:nvPr/>
        </p:nvSpPr>
        <p:spPr>
          <a:xfrm>
            <a:off x="309282" y="995082"/>
            <a:ext cx="6293224" cy="4154984"/>
          </a:xfrm>
          <a:prstGeom prst="rect">
            <a:avLst/>
          </a:prstGeom>
          <a:noFill/>
        </p:spPr>
        <p:txBody>
          <a:bodyPr wrap="square" rtlCol="0">
            <a:spAutoFit/>
          </a:bodyPr>
          <a:lstStyle/>
          <a:p>
            <a:r>
              <a:rPr lang="es-ES" sz="2400" dirty="0"/>
              <a:t>Inicio:</a:t>
            </a:r>
          </a:p>
          <a:p>
            <a:r>
              <a:rPr lang="es-ES" sz="2400" dirty="0"/>
              <a:t>"Los Juegos del Hambre" es una novela distópica escrita por Suzanne Collins que se desarrolla en Panem, un país dividido en 12 distritos y controlado por el Capitolio. La historia comienza con la selección anual de "Los Juegos del Hambre", un evento brutal donde un chico y una chica de cada distrito son elegidos para luchar hasta la muerte en una arena televisada como castigo por una rebelión pasada.</a:t>
            </a:r>
          </a:p>
        </p:txBody>
      </p:sp>
      <p:pic>
        <p:nvPicPr>
          <p:cNvPr id="3" name="Imagen 2">
            <a:extLst>
              <a:ext uri="{FF2B5EF4-FFF2-40B4-BE49-F238E27FC236}">
                <a16:creationId xmlns:a16="http://schemas.microsoft.com/office/drawing/2014/main" id="{501E0398-53B6-4E08-8F7E-B69A7EA8A501}"/>
              </a:ext>
            </a:extLst>
          </p:cNvPr>
          <p:cNvPicPr>
            <a:picLocks noChangeAspect="1"/>
          </p:cNvPicPr>
          <p:nvPr/>
        </p:nvPicPr>
        <p:blipFill>
          <a:blip r:embed="rId2"/>
          <a:stretch>
            <a:fillRect/>
          </a:stretch>
        </p:blipFill>
        <p:spPr>
          <a:xfrm>
            <a:off x="7820055" y="1707934"/>
            <a:ext cx="3353330" cy="2931459"/>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91416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D7E48B4-FA55-430B-9A5F-FF555B645A08}"/>
              </a:ext>
            </a:extLst>
          </p:cNvPr>
          <p:cNvSpPr txBox="1"/>
          <p:nvPr/>
        </p:nvSpPr>
        <p:spPr>
          <a:xfrm>
            <a:off x="739589" y="474345"/>
            <a:ext cx="5957047" cy="5909310"/>
          </a:xfrm>
          <a:prstGeom prst="rect">
            <a:avLst/>
          </a:prstGeom>
          <a:noFill/>
        </p:spPr>
        <p:txBody>
          <a:bodyPr wrap="square" rtlCol="0">
            <a:spAutoFit/>
          </a:bodyPr>
          <a:lstStyle/>
          <a:p>
            <a:r>
              <a:rPr lang="es-ES" sz="2400" dirty="0"/>
              <a:t>Nudo:</a:t>
            </a:r>
          </a:p>
          <a:p>
            <a:r>
              <a:rPr lang="es-ES" sz="2400" dirty="0"/>
              <a:t>La protagonista, Katniss Everdeen, se ofrece como tributo para salvar a su hermana pequeña, Prim, quien es inicialmente seleccionada. Junto con su compañero de distrito, Peeta Mellark, Katniss se enfrenta a los desafíos mortales de la arena, donde deben luchar contra otros 22 tributos. Durante el juego, Katniss y Peeta forman una estrategia para ganarse el favor del público al fingir una historia de amor. A medida que avanza la competencia, Katniss se enfrenta a dilemas morales y lucha por su supervivencia.</a:t>
            </a:r>
          </a:p>
          <a:p>
            <a:endParaRPr lang="es-ES" dirty="0"/>
          </a:p>
        </p:txBody>
      </p:sp>
      <p:pic>
        <p:nvPicPr>
          <p:cNvPr id="3" name="Imagen 2">
            <a:extLst>
              <a:ext uri="{FF2B5EF4-FFF2-40B4-BE49-F238E27FC236}">
                <a16:creationId xmlns:a16="http://schemas.microsoft.com/office/drawing/2014/main" id="{0B625584-D225-4AB5-9218-2222B2F0B12C}"/>
              </a:ext>
            </a:extLst>
          </p:cNvPr>
          <p:cNvPicPr>
            <a:picLocks noChangeAspect="1"/>
          </p:cNvPicPr>
          <p:nvPr/>
        </p:nvPicPr>
        <p:blipFill>
          <a:blip r:embed="rId2"/>
          <a:stretch>
            <a:fillRect/>
          </a:stretch>
        </p:blipFill>
        <p:spPr>
          <a:xfrm>
            <a:off x="6696636" y="1264023"/>
            <a:ext cx="5160721" cy="341975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57457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81377A7-7D0D-4B47-993D-1E6039132ED4}"/>
              </a:ext>
            </a:extLst>
          </p:cNvPr>
          <p:cNvSpPr txBox="1"/>
          <p:nvPr/>
        </p:nvSpPr>
        <p:spPr>
          <a:xfrm>
            <a:off x="107577" y="564776"/>
            <a:ext cx="7651376" cy="4893647"/>
          </a:xfrm>
          <a:prstGeom prst="rect">
            <a:avLst/>
          </a:prstGeom>
          <a:noFill/>
        </p:spPr>
        <p:txBody>
          <a:bodyPr wrap="square" rtlCol="0">
            <a:spAutoFit/>
          </a:bodyPr>
          <a:lstStyle/>
          <a:p>
            <a:r>
              <a:rPr lang="es-ES" sz="2400" dirty="0"/>
              <a:t>Desenlace:</a:t>
            </a:r>
          </a:p>
          <a:p>
            <a:r>
              <a:rPr lang="es-ES" sz="2400" dirty="0"/>
              <a:t>Katniss y Peeta logran sobrevivir, pero el Capitolio cambia las reglas al final para permitir que dos tributos del mismo distrito ganen juntos. Katniss y Peeta se declaran mutuamente vencedores, pero su triunfo desencadena tensiones en Panem. La historia establece las bases para una rebelión contra el Capitolio, ya que los ciudadanos, inspirados por el desafío de Katniss, comienzan a cuestionar la opresión del gobierno. La trama se desarrolla en las secuelas, profundizando en la resistencia contra el Capitolio y explorando las complejidades políticas y personales de Katniss en medio de la revuelta.</a:t>
            </a:r>
            <a:endParaRPr lang="es-PE" sz="2400" dirty="0"/>
          </a:p>
        </p:txBody>
      </p:sp>
      <p:pic>
        <p:nvPicPr>
          <p:cNvPr id="7" name="Imagen 6">
            <a:extLst>
              <a:ext uri="{FF2B5EF4-FFF2-40B4-BE49-F238E27FC236}">
                <a16:creationId xmlns:a16="http://schemas.microsoft.com/office/drawing/2014/main" id="{8E968616-94D5-4023-AE13-8FD182CFD0D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21667" y1="25833" x2="22667" y2="21500"/>
                        <a14:foregroundMark x1="26833" y1="18167" x2="38500" y2="12000"/>
                        <a14:foregroundMark x1="38500" y1="12000" x2="26167" y2="17833"/>
                        <a14:foregroundMark x1="26167" y1="17833" x2="39833" y2="10500"/>
                        <a14:foregroundMark x1="39833" y1="10500" x2="72667" y2="14000"/>
                        <a14:foregroundMark x1="72667" y1="14000" x2="73500" y2="15167"/>
                        <a14:foregroundMark x1="63333" y1="10500" x2="72500" y2="12667"/>
                        <a14:foregroundMark x1="72500" y1="12667" x2="71167" y2="13833"/>
                        <a14:foregroundMark x1="58167" y1="11833" x2="58333" y2="10000"/>
                      </a14:backgroundRemoval>
                    </a14:imgEffect>
                  </a14:imgLayer>
                </a14:imgProps>
              </a:ext>
            </a:extLst>
          </a:blip>
          <a:stretch>
            <a:fillRect/>
          </a:stretch>
        </p:blipFill>
        <p:spPr>
          <a:xfrm>
            <a:off x="7124700" y="578224"/>
            <a:ext cx="5715000" cy="5715000"/>
          </a:xfrm>
          <a:prstGeom prst="rect">
            <a:avLst/>
          </a:prstGeom>
        </p:spPr>
      </p:pic>
    </p:spTree>
    <p:extLst>
      <p:ext uri="{BB962C8B-B14F-4D97-AF65-F5344CB8AC3E}">
        <p14:creationId xmlns:p14="http://schemas.microsoft.com/office/powerpoint/2010/main" val="1853280125"/>
      </p:ext>
    </p:extLst>
  </p:cSld>
  <p:clrMapOvr>
    <a:masterClrMapping/>
  </p:clrMapOvr>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ería">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Gallery</Template>
  <TotalTime>20</TotalTime>
  <Words>402</Words>
  <Application>Microsoft Office PowerPoint</Application>
  <PresentationFormat>Panorámica</PresentationFormat>
  <Paragraphs>18</Paragraphs>
  <Slides>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vt:i4>
      </vt:variant>
    </vt:vector>
  </HeadingPairs>
  <TitlesOfParts>
    <vt:vector size="9" baseType="lpstr">
      <vt:lpstr>Algerian</vt:lpstr>
      <vt:lpstr>Arial</vt:lpstr>
      <vt:lpstr>Rockwell</vt:lpstr>
      <vt:lpstr>Galería</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Bruno Guerrero</dc:creator>
  <cp:lastModifiedBy>Bruno Guerrero</cp:lastModifiedBy>
  <cp:revision>3</cp:revision>
  <dcterms:created xsi:type="dcterms:W3CDTF">2023-12-18T00:38:29Z</dcterms:created>
  <dcterms:modified xsi:type="dcterms:W3CDTF">2023-12-18T00:58:39Z</dcterms:modified>
</cp:coreProperties>
</file>